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tags/tag2.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ags/tag3.xml" ContentType="application/vnd.openxmlformats-officedocument.presentationml.tags+xml"/>
  <Override PartName="/ppt/theme/theme21.xml" ContentType="application/vnd.openxmlformats-officedocument.theme+xml"/>
  <Override PartName="/ppt/tags/tag4.xml" ContentType="application/vnd.openxmlformats-officedocument.presentationml.tags+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4" r:id="rId3"/>
    <p:sldMasterId id="2147483666" r:id="rId4"/>
    <p:sldMasterId id="2147483668" r:id="rId5"/>
    <p:sldMasterId id="2147483670" r:id="rId6"/>
    <p:sldMasterId id="2147483672" r:id="rId7"/>
    <p:sldMasterId id="2147483679" r:id="rId8"/>
    <p:sldMasterId id="2147483681" r:id="rId9"/>
    <p:sldMasterId id="2147483683" r:id="rId10"/>
    <p:sldMasterId id="2147483685" r:id="rId11"/>
    <p:sldMasterId id="2147483687" r:id="rId12"/>
    <p:sldMasterId id="2147483689" r:id="rId13"/>
    <p:sldMasterId id="2147483691" r:id="rId14"/>
    <p:sldMasterId id="2147483693" r:id="rId15"/>
    <p:sldMasterId id="2147483695" r:id="rId16"/>
    <p:sldMasterId id="2147483697" r:id="rId17"/>
    <p:sldMasterId id="2147483699" r:id="rId18"/>
    <p:sldMasterId id="2147483701" r:id="rId19"/>
    <p:sldMasterId id="2147483702" r:id="rId20"/>
    <p:sldMasterId id="2147483706" r:id="rId21"/>
    <p:sldMasterId id="2147483708" r:id="rId22"/>
    <p:sldMasterId id="2147483710" r:id="rId23"/>
    <p:sldMasterId id="2147483712" r:id="rId24"/>
    <p:sldMasterId id="2147483714" r:id="rId25"/>
    <p:sldMasterId id="2147483717" r:id="rId26"/>
    <p:sldMasterId id="2147483719" r:id="rId27"/>
    <p:sldMasterId id="2147483721" r:id="rId28"/>
    <p:sldMasterId id="2147483723" r:id="rId29"/>
    <p:sldMasterId id="2147483725" r:id="rId30"/>
    <p:sldMasterId id="2147483727" r:id="rId31"/>
    <p:sldMasterId id="2147483732" r:id="rId32"/>
    <p:sldMasterId id="2147483734" r:id="rId33"/>
    <p:sldMasterId id="2147483736" r:id="rId34"/>
    <p:sldMasterId id="2147483738" r:id="rId35"/>
    <p:sldMasterId id="2147483740" r:id="rId36"/>
    <p:sldMasterId id="2147483742" r:id="rId37"/>
    <p:sldMasterId id="2147483744" r:id="rId38"/>
    <p:sldMasterId id="2147483746" r:id="rId39"/>
    <p:sldMasterId id="2147483748" r:id="rId40"/>
    <p:sldMasterId id="2147483750" r:id="rId41"/>
    <p:sldMasterId id="2147483752" r:id="rId42"/>
    <p:sldMasterId id="2147483754" r:id="rId43"/>
    <p:sldMasterId id="2147483756" r:id="rId44"/>
    <p:sldMasterId id="2147483758" r:id="rId45"/>
    <p:sldMasterId id="2147483760" r:id="rId46"/>
    <p:sldMasterId id="2147483762" r:id="rId47"/>
  </p:sldMasterIdLst>
  <p:notesMasterIdLst>
    <p:notesMasterId r:id="rId86"/>
  </p:notesMasterIdLst>
  <p:sldIdLst>
    <p:sldId id="281" r:id="rId48"/>
    <p:sldId id="282" r:id="rId49"/>
    <p:sldId id="310" r:id="rId50"/>
    <p:sldId id="331" r:id="rId51"/>
    <p:sldId id="337" r:id="rId52"/>
    <p:sldId id="333" r:id="rId53"/>
    <p:sldId id="334" r:id="rId54"/>
    <p:sldId id="335" r:id="rId55"/>
    <p:sldId id="336" r:id="rId56"/>
    <p:sldId id="315" r:id="rId57"/>
    <p:sldId id="317" r:id="rId58"/>
    <p:sldId id="318" r:id="rId59"/>
    <p:sldId id="338" r:id="rId60"/>
    <p:sldId id="339" r:id="rId61"/>
    <p:sldId id="340" r:id="rId62"/>
    <p:sldId id="342" r:id="rId63"/>
    <p:sldId id="341" r:id="rId64"/>
    <p:sldId id="345" r:id="rId65"/>
    <p:sldId id="346" r:id="rId66"/>
    <p:sldId id="347" r:id="rId67"/>
    <p:sldId id="348" r:id="rId68"/>
    <p:sldId id="349" r:id="rId69"/>
    <p:sldId id="350" r:id="rId70"/>
    <p:sldId id="351" r:id="rId71"/>
    <p:sldId id="352" r:id="rId72"/>
    <p:sldId id="353" r:id="rId73"/>
    <p:sldId id="354" r:id="rId74"/>
    <p:sldId id="355" r:id="rId75"/>
    <p:sldId id="357" r:id="rId76"/>
    <p:sldId id="358" r:id="rId77"/>
    <p:sldId id="356" r:id="rId78"/>
    <p:sldId id="343" r:id="rId79"/>
    <p:sldId id="344" r:id="rId80"/>
    <p:sldId id="360" r:id="rId81"/>
    <p:sldId id="361" r:id="rId82"/>
    <p:sldId id="362" r:id="rId83"/>
    <p:sldId id="363" r:id="rId84"/>
    <p:sldId id="364" r:id="rId85"/>
  </p:sldIdLst>
  <p:sldSz cx="9144000" cy="6858000" type="screen4x3"/>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10">
          <p15:clr>
            <a:srgbClr val="A4A3A4"/>
          </p15:clr>
        </p15:guide>
        <p15:guide id="3" orient="horz" pos="981">
          <p15:clr>
            <a:srgbClr val="A4A3A4"/>
          </p15:clr>
        </p15:guide>
        <p15:guide id="4" orient="horz" pos="3702">
          <p15:clr>
            <a:srgbClr val="A4A3A4"/>
          </p15:clr>
        </p15:guide>
        <p15:guide id="5" pos="2880">
          <p15:clr>
            <a:srgbClr val="A4A3A4"/>
          </p15:clr>
        </p15:guide>
        <p15:guide id="6" pos="5148">
          <p15:clr>
            <a:srgbClr val="A4A3A4"/>
          </p15:clr>
        </p15:guide>
        <p15:guide id="7" pos="249">
          <p15:clr>
            <a:srgbClr val="A4A3A4"/>
          </p15:clr>
        </p15:guide>
        <p15:guide id="8" pos="551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Bernardi"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6333" autoAdjust="0"/>
  </p:normalViewPr>
  <p:slideViewPr>
    <p:cSldViewPr showGuides="1">
      <p:cViewPr varScale="1">
        <p:scale>
          <a:sx n="71" d="100"/>
          <a:sy n="71" d="100"/>
        </p:scale>
        <p:origin x="1218" y="60"/>
      </p:cViewPr>
      <p:guideLst>
        <p:guide orient="horz" pos="2160"/>
        <p:guide orient="horz" pos="4110"/>
        <p:guide orient="horz" pos="981"/>
        <p:guide orient="horz" pos="3702"/>
        <p:guide pos="2880"/>
        <p:guide pos="5148"/>
        <p:guide pos="249"/>
        <p:guide pos="5511"/>
      </p:guideLst>
    </p:cSldViewPr>
  </p:slideViewPr>
  <p:notesTextViewPr>
    <p:cViewPr>
      <p:scale>
        <a:sx n="100" d="100"/>
        <a:sy n="100" d="100"/>
      </p:scale>
      <p:origin x="0" y="0"/>
    </p:cViewPr>
  </p:notesTextViewPr>
  <p:sorterViewPr>
    <p:cViewPr>
      <p:scale>
        <a:sx n="60" d="100"/>
        <a:sy n="60" d="100"/>
      </p:scale>
      <p:origin x="0" y="-16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 Target="slides/slide3.xml"/><Relationship Id="rId55" Type="http://schemas.openxmlformats.org/officeDocument/2006/relationships/slide" Target="slides/slide8.xml"/><Relationship Id="rId63" Type="http://schemas.openxmlformats.org/officeDocument/2006/relationships/slide" Target="slides/slide16.xml"/><Relationship Id="rId68" Type="http://schemas.openxmlformats.org/officeDocument/2006/relationships/slide" Target="slides/slide21.xml"/><Relationship Id="rId76" Type="http://schemas.openxmlformats.org/officeDocument/2006/relationships/slide" Target="slides/slide29.xml"/><Relationship Id="rId84" Type="http://schemas.openxmlformats.org/officeDocument/2006/relationships/slide" Target="slides/slide37.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6.xml"/><Relationship Id="rId58" Type="http://schemas.openxmlformats.org/officeDocument/2006/relationships/slide" Target="slides/slide11.xml"/><Relationship Id="rId66" Type="http://schemas.openxmlformats.org/officeDocument/2006/relationships/slide" Target="slides/slide19.xml"/><Relationship Id="rId74" Type="http://schemas.openxmlformats.org/officeDocument/2006/relationships/slide" Target="slides/slide27.xml"/><Relationship Id="rId79" Type="http://schemas.openxmlformats.org/officeDocument/2006/relationships/slide" Target="slides/slide32.xml"/><Relationship Id="rId87"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14.xml"/><Relationship Id="rId82" Type="http://schemas.openxmlformats.org/officeDocument/2006/relationships/slide" Target="slides/slide35.xml"/><Relationship Id="rId90"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1.xml"/><Relationship Id="rId56" Type="http://schemas.openxmlformats.org/officeDocument/2006/relationships/slide" Target="slides/slide9.xml"/><Relationship Id="rId64" Type="http://schemas.openxmlformats.org/officeDocument/2006/relationships/slide" Target="slides/slide17.xml"/><Relationship Id="rId69" Type="http://schemas.openxmlformats.org/officeDocument/2006/relationships/slide" Target="slides/slide22.xml"/><Relationship Id="rId77" Type="http://schemas.openxmlformats.org/officeDocument/2006/relationships/slide" Target="slides/slide30.xml"/><Relationship Id="rId8" Type="http://schemas.openxmlformats.org/officeDocument/2006/relationships/slideMaster" Target="slideMasters/slideMaster8.xml"/><Relationship Id="rId51" Type="http://schemas.openxmlformats.org/officeDocument/2006/relationships/slide" Target="slides/slide4.xml"/><Relationship Id="rId72" Type="http://schemas.openxmlformats.org/officeDocument/2006/relationships/slide" Target="slides/slide25.xml"/><Relationship Id="rId80" Type="http://schemas.openxmlformats.org/officeDocument/2006/relationships/slide" Target="slides/slide33.xml"/><Relationship Id="rId85"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2.xml"/><Relationship Id="rId67" Type="http://schemas.openxmlformats.org/officeDocument/2006/relationships/slide" Target="slides/slide2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7.xml"/><Relationship Id="rId62" Type="http://schemas.openxmlformats.org/officeDocument/2006/relationships/slide" Target="slides/slide15.xml"/><Relationship Id="rId70" Type="http://schemas.openxmlformats.org/officeDocument/2006/relationships/slide" Target="slides/slide23.xml"/><Relationship Id="rId75" Type="http://schemas.openxmlformats.org/officeDocument/2006/relationships/slide" Target="slides/slide28.xml"/><Relationship Id="rId83" Type="http://schemas.openxmlformats.org/officeDocument/2006/relationships/slide" Target="slides/slide36.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2.xml"/><Relationship Id="rId57" Type="http://schemas.openxmlformats.org/officeDocument/2006/relationships/slide" Target="slides/slide10.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5.xml"/><Relationship Id="rId60" Type="http://schemas.openxmlformats.org/officeDocument/2006/relationships/slide" Target="slides/slide13.xml"/><Relationship Id="rId65" Type="http://schemas.openxmlformats.org/officeDocument/2006/relationships/slide" Target="slides/slide18.xml"/><Relationship Id="rId73" Type="http://schemas.openxmlformats.org/officeDocument/2006/relationships/slide" Target="slides/slide26.xml"/><Relationship Id="rId78" Type="http://schemas.openxmlformats.org/officeDocument/2006/relationships/slide" Target="slides/slide31.xml"/><Relationship Id="rId81" Type="http://schemas.openxmlformats.org/officeDocument/2006/relationships/slide" Target="slides/slide34.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4458" tIns="47229" rIns="94458" bIns="47229" rtlCol="0"/>
          <a:lstStyle>
            <a:lvl1pPr algn="l">
              <a:defRPr sz="1200"/>
            </a:lvl1pPr>
          </a:lstStyle>
          <a:p>
            <a:endParaRPr lang="fr-FR"/>
          </a:p>
        </p:txBody>
      </p:sp>
      <p:sp>
        <p:nvSpPr>
          <p:cNvPr id="3" name="Espace réservé de la date 2"/>
          <p:cNvSpPr>
            <a:spLocks noGrp="1"/>
          </p:cNvSpPr>
          <p:nvPr>
            <p:ph type="dt" idx="1"/>
          </p:nvPr>
        </p:nvSpPr>
        <p:spPr>
          <a:xfrm>
            <a:off x="4023992" y="0"/>
            <a:ext cx="3078427" cy="511731"/>
          </a:xfrm>
          <a:prstGeom prst="rect">
            <a:avLst/>
          </a:prstGeom>
        </p:spPr>
        <p:txBody>
          <a:bodyPr vert="horz" lIns="94458" tIns="47229" rIns="94458" bIns="47229" rtlCol="0"/>
          <a:lstStyle>
            <a:lvl1pPr algn="r">
              <a:defRPr sz="1200"/>
            </a:lvl1pPr>
          </a:lstStyle>
          <a:p>
            <a:fld id="{8F5C6FFB-FB79-47D1-B5D0-05648DC55AD5}" type="datetimeFigureOut">
              <a:rPr lang="fr-FR" smtClean="0"/>
              <a:pPr/>
              <a:t>24/06/2020</a:t>
            </a:fld>
            <a:endParaRPr lang="fr-FR"/>
          </a:p>
        </p:txBody>
      </p:sp>
      <p:sp>
        <p:nvSpPr>
          <p:cNvPr id="4" name="Espace réservé de l'image des diapositives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458" tIns="47229" rIns="94458" bIns="47229" rtlCol="0" anchor="ctr"/>
          <a:lstStyle/>
          <a:p>
            <a:endParaRPr lang="fr-FR"/>
          </a:p>
        </p:txBody>
      </p:sp>
      <p:sp>
        <p:nvSpPr>
          <p:cNvPr id="5" name="Espace réservé des commentaires 4"/>
          <p:cNvSpPr>
            <a:spLocks noGrp="1"/>
          </p:cNvSpPr>
          <p:nvPr>
            <p:ph type="body" sz="quarter" idx="3"/>
          </p:nvPr>
        </p:nvSpPr>
        <p:spPr>
          <a:xfrm>
            <a:off x="710407" y="4861442"/>
            <a:ext cx="5683250" cy="4605576"/>
          </a:xfrm>
          <a:prstGeom prst="rect">
            <a:avLst/>
          </a:prstGeom>
        </p:spPr>
        <p:txBody>
          <a:bodyPr vert="horz" lIns="94458" tIns="47229" rIns="94458" bIns="47229"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8427" cy="511731"/>
          </a:xfrm>
          <a:prstGeom prst="rect">
            <a:avLst/>
          </a:prstGeom>
        </p:spPr>
        <p:txBody>
          <a:bodyPr vert="horz" lIns="94458" tIns="47229" rIns="94458" bIns="4722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2" y="9721106"/>
            <a:ext cx="3078427" cy="511731"/>
          </a:xfrm>
          <a:prstGeom prst="rect">
            <a:avLst/>
          </a:prstGeom>
        </p:spPr>
        <p:txBody>
          <a:bodyPr vert="horz" lIns="94458" tIns="47229" rIns="94458" bIns="47229" rtlCol="0" anchor="b"/>
          <a:lstStyle>
            <a:lvl1pPr algn="r">
              <a:defRPr sz="1200"/>
            </a:lvl1pPr>
          </a:lstStyle>
          <a:p>
            <a:fld id="{B2BEE165-B28E-43DD-AD9B-C38514D778C8}" type="slidenum">
              <a:rPr lang="fr-FR" smtClean="0"/>
              <a:pPr/>
              <a:t>‹N°›</a:t>
            </a:fld>
            <a:endParaRPr lang="fr-FR"/>
          </a:p>
        </p:txBody>
      </p:sp>
    </p:spTree>
    <p:extLst>
      <p:ext uri="{BB962C8B-B14F-4D97-AF65-F5344CB8AC3E}">
        <p14:creationId xmlns:p14="http://schemas.microsoft.com/office/powerpoint/2010/main" val="37199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1</a:t>
            </a:fld>
            <a:endParaRPr lang="fr-FR"/>
          </a:p>
        </p:txBody>
      </p:sp>
    </p:spTree>
    <p:extLst>
      <p:ext uri="{BB962C8B-B14F-4D97-AF65-F5344CB8AC3E}">
        <p14:creationId xmlns:p14="http://schemas.microsoft.com/office/powerpoint/2010/main" val="221457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27</a:t>
            </a:fld>
            <a:endParaRPr lang="fr-FR"/>
          </a:p>
        </p:txBody>
      </p:sp>
    </p:spTree>
    <p:extLst>
      <p:ext uri="{BB962C8B-B14F-4D97-AF65-F5344CB8AC3E}">
        <p14:creationId xmlns:p14="http://schemas.microsoft.com/office/powerpoint/2010/main" val="408967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2</a:t>
            </a:fld>
            <a:endParaRPr lang="fr-FR"/>
          </a:p>
        </p:txBody>
      </p:sp>
    </p:spTree>
    <p:extLst>
      <p:ext uri="{BB962C8B-B14F-4D97-AF65-F5344CB8AC3E}">
        <p14:creationId xmlns:p14="http://schemas.microsoft.com/office/powerpoint/2010/main" val="407148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4</a:t>
            </a:fld>
            <a:endParaRPr lang="fr-FR"/>
          </a:p>
        </p:txBody>
      </p:sp>
    </p:spTree>
    <p:extLst>
      <p:ext uri="{BB962C8B-B14F-4D97-AF65-F5344CB8AC3E}">
        <p14:creationId xmlns:p14="http://schemas.microsoft.com/office/powerpoint/2010/main" val="189848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1397204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21</a:t>
            </a:fld>
            <a:endParaRPr lang="fr-FR"/>
          </a:p>
        </p:txBody>
      </p:sp>
    </p:spTree>
    <p:extLst>
      <p:ext uri="{BB962C8B-B14F-4D97-AF65-F5344CB8AC3E}">
        <p14:creationId xmlns:p14="http://schemas.microsoft.com/office/powerpoint/2010/main" val="3093774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22</a:t>
            </a:fld>
            <a:endParaRPr lang="fr-FR"/>
          </a:p>
        </p:txBody>
      </p:sp>
    </p:spTree>
    <p:extLst>
      <p:ext uri="{BB962C8B-B14F-4D97-AF65-F5344CB8AC3E}">
        <p14:creationId xmlns:p14="http://schemas.microsoft.com/office/powerpoint/2010/main" val="3769660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23</a:t>
            </a:fld>
            <a:endParaRPr lang="fr-FR"/>
          </a:p>
        </p:txBody>
      </p:sp>
    </p:spTree>
    <p:extLst>
      <p:ext uri="{BB962C8B-B14F-4D97-AF65-F5344CB8AC3E}">
        <p14:creationId xmlns:p14="http://schemas.microsoft.com/office/powerpoint/2010/main" val="231189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24</a:t>
            </a:fld>
            <a:endParaRPr lang="fr-FR"/>
          </a:p>
        </p:txBody>
      </p:sp>
    </p:spTree>
    <p:extLst>
      <p:ext uri="{BB962C8B-B14F-4D97-AF65-F5344CB8AC3E}">
        <p14:creationId xmlns:p14="http://schemas.microsoft.com/office/powerpoint/2010/main" val="2888734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BEE165-B28E-43DD-AD9B-C38514D778C8}" type="slidenum">
              <a:rPr lang="fr-FR" smtClean="0"/>
              <a:pPr/>
              <a:t>25</a:t>
            </a:fld>
            <a:endParaRPr lang="fr-FR"/>
          </a:p>
        </p:txBody>
      </p:sp>
    </p:spTree>
    <p:extLst>
      <p:ext uri="{BB962C8B-B14F-4D97-AF65-F5344CB8AC3E}">
        <p14:creationId xmlns:p14="http://schemas.microsoft.com/office/powerpoint/2010/main" val="1131094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uverture 1">
    <p:bg bwMode="auto">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39750" y="1844824"/>
            <a:ext cx="4057302" cy="1728192"/>
          </a:xfrm>
        </p:spPr>
        <p:txBody>
          <a:bodyPr lIns="36000" tIns="0" rIns="36000" bIns="0" anchor="t" anchorCtr="0">
            <a:noAutofit/>
          </a:bodyPr>
          <a:lstStyle>
            <a:lvl1pPr algn="l">
              <a:spcBef>
                <a:spcPts val="0"/>
              </a:spcBef>
              <a:defRPr sz="3400" cap="all" baseline="0">
                <a:solidFill>
                  <a:schemeClr val="accent6"/>
                </a:solidFill>
              </a:defRPr>
            </a:lvl1pPr>
          </a:lstStyle>
          <a:p>
            <a:r>
              <a:rPr lang="fr-FR" smtClean="0"/>
              <a:t>Modifiez le style du titre</a:t>
            </a:r>
            <a:endParaRPr lang="fr-FR"/>
          </a:p>
        </p:txBody>
      </p:sp>
      <p:sp>
        <p:nvSpPr>
          <p:cNvPr id="3" name="Sous-titre 2"/>
          <p:cNvSpPr>
            <a:spLocks noGrp="1"/>
          </p:cNvSpPr>
          <p:nvPr>
            <p:ph type="subTitle" idx="1"/>
          </p:nvPr>
        </p:nvSpPr>
        <p:spPr>
          <a:xfrm>
            <a:off x="539750" y="4509120"/>
            <a:ext cx="4057302" cy="576064"/>
          </a:xfrm>
        </p:spPr>
        <p:txBody>
          <a:bodyPr lIns="36000" tIns="0" rIns="36000" bIns="0">
            <a:noAutofit/>
          </a:bodyPr>
          <a:lstStyle>
            <a:lvl1pPr marL="0" indent="0" algn="l">
              <a:spcBef>
                <a:spcPts val="0"/>
              </a:spcBef>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9" name="Espace réservé du texte 8"/>
          <p:cNvSpPr>
            <a:spLocks noGrp="1"/>
          </p:cNvSpPr>
          <p:nvPr>
            <p:ph type="body" sz="quarter" idx="13" hasCustomPrompt="1"/>
          </p:nvPr>
        </p:nvSpPr>
        <p:spPr>
          <a:xfrm>
            <a:off x="539750" y="5144666"/>
            <a:ext cx="4057302" cy="288007"/>
          </a:xfrm>
        </p:spPr>
        <p:txBody>
          <a:bodyPr wrap="none" lIns="36000" tIns="0" rIns="36000" bIns="0">
            <a:noAutofit/>
          </a:bodyPr>
          <a:lstStyle>
            <a:lvl1pPr marL="0" indent="0">
              <a:spcBef>
                <a:spcPts val="0"/>
              </a:spcBef>
              <a:buFontTx/>
              <a:buNone/>
              <a:defRPr sz="1200" b="0">
                <a:solidFill>
                  <a:schemeClr val="accent6"/>
                </a:solidFill>
                <a:latin typeface="Arial" pitchFamily="34" charset="0"/>
                <a:cs typeface="Arial" pitchFamily="34" charset="0"/>
              </a:defRPr>
            </a:lvl1pPr>
            <a:lvl2pPr marL="0" indent="0">
              <a:spcBef>
                <a:spcPts val="0"/>
              </a:spcBef>
              <a:buFontTx/>
              <a:buNone/>
              <a:defRPr sz="1200">
                <a:solidFill>
                  <a:schemeClr val="bg1"/>
                </a:solidFill>
                <a:latin typeface="Arial" pitchFamily="34" charset="0"/>
                <a:cs typeface="Arial" pitchFamily="34" charset="0"/>
              </a:defRPr>
            </a:lvl2pPr>
            <a:lvl3pPr marL="0" indent="0">
              <a:spcBef>
                <a:spcPts val="0"/>
              </a:spcBef>
              <a:buFontTx/>
              <a:buNone/>
              <a:defRPr sz="1200">
                <a:solidFill>
                  <a:schemeClr val="bg1"/>
                </a:solidFill>
                <a:latin typeface="Arial" pitchFamily="34" charset="0"/>
                <a:cs typeface="Arial" pitchFamily="34" charset="0"/>
              </a:defRPr>
            </a:lvl3pPr>
            <a:lvl4pPr marL="0" indent="0">
              <a:spcBef>
                <a:spcPts val="0"/>
              </a:spcBef>
              <a:buFontTx/>
              <a:buNone/>
              <a:defRPr sz="1200">
                <a:solidFill>
                  <a:schemeClr val="bg1"/>
                </a:solidFill>
                <a:latin typeface="Arial" pitchFamily="34" charset="0"/>
                <a:cs typeface="Arial" pitchFamily="34" charset="0"/>
              </a:defRPr>
            </a:lvl4pPr>
            <a:lvl5pPr marL="0" indent="0">
              <a:spcBef>
                <a:spcPts val="0"/>
              </a:spcBef>
              <a:buFontTx/>
              <a:buNone/>
              <a:defRPr sz="1200">
                <a:solidFill>
                  <a:schemeClr val="bg1"/>
                </a:solidFill>
                <a:latin typeface="Arial" pitchFamily="34" charset="0"/>
                <a:cs typeface="Arial" pitchFamily="34" charset="0"/>
              </a:defRPr>
            </a:lvl5pPr>
          </a:lstStyle>
          <a:p>
            <a:pPr lvl="0"/>
            <a:r>
              <a:rPr lang="fr-FR" smtClean="0"/>
              <a:t>Date</a:t>
            </a:r>
          </a:p>
        </p:txBody>
      </p:sp>
      <p:pic>
        <p:nvPicPr>
          <p:cNvPr id="5" name="Picture 9"/>
          <p:cNvPicPr>
            <a:picLocks noChangeAspect="1" noChangeArrowheads="1"/>
          </p:cNvPicPr>
          <p:nvPr userDrawn="1"/>
        </p:nvPicPr>
        <p:blipFill>
          <a:blip r:embed="rId2" cstate="print"/>
          <a:srcRect/>
          <a:stretch>
            <a:fillRect/>
          </a:stretch>
        </p:blipFill>
        <p:spPr bwMode="auto">
          <a:xfrm>
            <a:off x="569913" y="482600"/>
            <a:ext cx="1189037" cy="506413"/>
          </a:xfrm>
          <a:prstGeom prst="rect">
            <a:avLst/>
          </a:prstGeom>
          <a:noFill/>
          <a:ln w="9525">
            <a:noFill/>
            <a:miter lim="800000"/>
            <a:headEnd/>
            <a:tailEnd/>
          </a:ln>
          <a:effectLst/>
        </p:spPr>
      </p:pic>
      <p:pic>
        <p:nvPicPr>
          <p:cNvPr id="6" name="Espace réservé pour une image  10" descr="IMG_sommaire.JPG"/>
          <p:cNvPicPr>
            <a:picLocks noChangeAspect="1"/>
          </p:cNvPicPr>
          <p:nvPr userDrawn="1"/>
        </p:nvPicPr>
        <p:blipFill>
          <a:blip r:embed="rId3" cstate="print"/>
          <a:srcRect l="35" r="35"/>
          <a:stretch>
            <a:fillRect/>
          </a:stretch>
        </p:blipFill>
        <p:spPr bwMode="auto">
          <a:xfrm>
            <a:off x="5699125" y="0"/>
            <a:ext cx="34448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ôture">
    <p:spTree>
      <p:nvGrpSpPr>
        <p:cNvPr id="1" name=""/>
        <p:cNvGrpSpPr/>
        <p:nvPr/>
      </p:nvGrpSpPr>
      <p:grpSpPr>
        <a:xfrm>
          <a:off x="0" y="0"/>
          <a:ext cx="0" cy="0"/>
          <a:chOff x="0" y="0"/>
          <a:chExt cx="0" cy="0"/>
        </a:xfrm>
      </p:grpSpPr>
      <p:pic>
        <p:nvPicPr>
          <p:cNvPr id="6" name="Picture 8" descr="logo_EDF_sommaire"/>
          <p:cNvPicPr>
            <a:picLocks noChangeAspect="1" noChangeArrowheads="1"/>
          </p:cNvPicPr>
          <p:nvPr userDrawn="1"/>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Espace réservé du texte 7"/>
          <p:cNvSpPr>
            <a:spLocks noGrp="1"/>
          </p:cNvSpPr>
          <p:nvPr>
            <p:ph type="body" sz="quarter" idx="10" hasCustomPrompt="1"/>
          </p:nvPr>
        </p:nvSpPr>
        <p:spPr>
          <a:xfrm>
            <a:off x="971550" y="2060848"/>
            <a:ext cx="7200900" cy="3239740"/>
          </a:xfrm>
        </p:spPr>
        <p:txBody>
          <a:bodyPr>
            <a:noAutofit/>
          </a:bodyPr>
          <a:lstStyle>
            <a:lvl1pPr marL="0" indent="0" algn="ctr">
              <a:spcBef>
                <a:spcPts val="0"/>
              </a:spcBef>
              <a:buFontTx/>
              <a:buNone/>
              <a:defRPr sz="9000" b="1">
                <a:solidFill>
                  <a:schemeClr val="accent6"/>
                </a:solidFill>
                <a:latin typeface="+mj-lt"/>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fr-FR" smtClean="0"/>
              <a:t>Texte de clôture</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uverture">
    <p:spTree>
      <p:nvGrpSpPr>
        <p:cNvPr id="1" name=""/>
        <p:cNvGrpSpPr/>
        <p:nvPr/>
      </p:nvGrpSpPr>
      <p:grpSpPr>
        <a:xfrm>
          <a:off x="0" y="0"/>
          <a:ext cx="0" cy="0"/>
          <a:chOff x="0" y="0"/>
          <a:chExt cx="0" cy="0"/>
        </a:xfrm>
      </p:grpSpPr>
      <p:sp>
        <p:nvSpPr>
          <p:cNvPr id="2" name="Titre 1"/>
          <p:cNvSpPr>
            <a:spLocks noGrp="1"/>
          </p:cNvSpPr>
          <p:nvPr>
            <p:ph type="title"/>
          </p:nvPr>
        </p:nvSpPr>
        <p:spPr>
          <a:xfrm>
            <a:off x="269875" y="909320"/>
            <a:ext cx="5014912" cy="792163"/>
          </a:xfrm>
          <a:prstGeom prst="rect">
            <a:avLst/>
          </a:prstGeom>
        </p:spPr>
        <p:txBody>
          <a:bodyPr/>
          <a:lstStyle>
            <a:lvl1pPr>
              <a:defRPr sz="3400" b="0" baseline="0">
                <a:solidFill>
                  <a:srgbClr val="FE5815"/>
                </a:solidFill>
              </a:defRPr>
            </a:lvl1pPr>
          </a:lstStyle>
          <a:p>
            <a:r>
              <a:rPr lang="fr-FR" dirty="0" smtClean="0"/>
              <a:t>Cliquez pour modifier le style du titre</a:t>
            </a:r>
            <a:endParaRPr lang="fr-FR" dirty="0"/>
          </a:p>
        </p:txBody>
      </p:sp>
      <p:sp>
        <p:nvSpPr>
          <p:cNvPr id="12" name="Espace réservé du texte 2"/>
          <p:cNvSpPr>
            <a:spLocks noGrp="1"/>
          </p:cNvSpPr>
          <p:nvPr>
            <p:ph type="body" idx="1"/>
          </p:nvPr>
        </p:nvSpPr>
        <p:spPr>
          <a:xfrm>
            <a:off x="425451" y="2797395"/>
            <a:ext cx="5014912" cy="1677211"/>
          </a:xfrm>
          <a:prstGeom prst="rect">
            <a:avLst/>
          </a:prstGeom>
        </p:spPr>
        <p:txBody>
          <a:bodyPr/>
          <a:lstStyle>
            <a:lvl1pPr marL="0" indent="0">
              <a:buNone/>
              <a:defRPr sz="1200" b="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Rectangle 15"/>
          <p:cNvSpPr>
            <a:spLocks noGrp="1" noChangeArrowheads="1"/>
          </p:cNvSpPr>
          <p:nvPr>
            <p:ph type="ftr" sz="quarter" idx="10"/>
          </p:nvPr>
        </p:nvSpPr>
        <p:spPr>
          <a:xfrm>
            <a:off x="4048596" y="6400800"/>
            <a:ext cx="3218830" cy="169277"/>
          </a:xfrm>
          <a:ln/>
        </p:spPr>
        <p:txBody>
          <a:bodyPr/>
          <a:lstStyle>
            <a:lvl1pPr>
              <a:defRPr sz="1100"/>
            </a:lvl1pPr>
          </a:lstStyle>
          <a:p>
            <a:pPr fontAlgn="base">
              <a:spcBef>
                <a:spcPct val="0"/>
              </a:spcBef>
              <a:spcAft>
                <a:spcPct val="0"/>
              </a:spcAft>
              <a:defRPr/>
            </a:pPr>
            <a:r>
              <a:rPr lang="de-DE" smtClean="0">
                <a:solidFill>
                  <a:srgbClr val="87888A"/>
                </a:solidFill>
                <a:latin typeface="Arial" charset="0"/>
                <a:cs typeface="Arial" charset="0"/>
              </a:rPr>
              <a:t>EDF SEI - CCP du 25/06/2020</a:t>
            </a:r>
            <a:endParaRPr lang="fr-FR" dirty="0">
              <a:solidFill>
                <a:srgbClr val="87888A"/>
              </a:solidFill>
              <a:latin typeface="Arial" charset="0"/>
              <a:cs typeface="Arial" charset="0"/>
            </a:endParaRPr>
          </a:p>
        </p:txBody>
      </p:sp>
      <p:sp>
        <p:nvSpPr>
          <p:cNvPr id="5" name="Espace réservé du numéro de diapositive 5"/>
          <p:cNvSpPr>
            <a:spLocks noGrp="1"/>
          </p:cNvSpPr>
          <p:nvPr>
            <p:ph type="sldNum" sz="quarter" idx="11"/>
          </p:nvPr>
        </p:nvSpPr>
        <p:spPr/>
        <p:txBody>
          <a:bodyPr/>
          <a:lstStyle>
            <a:lvl1pPr>
              <a:defRPr sz="1100"/>
            </a:lvl1pPr>
          </a:lstStyle>
          <a:p>
            <a:pPr>
              <a:defRPr/>
            </a:pPr>
            <a:fld id="{7BF633D7-8019-4CB8-908B-0DF7C34B6E7B}" type="slidenum">
              <a:rPr lang="fr-FR" smtClean="0">
                <a:solidFill>
                  <a:srgbClr val="87888A"/>
                </a:solidFill>
              </a:rPr>
              <a:pPr>
                <a:defRPr/>
              </a:pPr>
              <a:t>‹N°›</a:t>
            </a:fld>
            <a:endParaRPr lang="fr-FR" dirty="0">
              <a:solidFill>
                <a:srgbClr val="87888A"/>
              </a:solidFill>
            </a:endParaRPr>
          </a:p>
        </p:txBody>
      </p:sp>
    </p:spTree>
    <p:extLst>
      <p:ext uri="{BB962C8B-B14F-4D97-AF65-F5344CB8AC3E}">
        <p14:creationId xmlns:p14="http://schemas.microsoft.com/office/powerpoint/2010/main" val="25168090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Ouverture 1">
    <p:bg bwMode="auto">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39750" y="1844824"/>
            <a:ext cx="4057302" cy="1728192"/>
          </a:xfrm>
        </p:spPr>
        <p:txBody>
          <a:bodyPr lIns="36000" tIns="0" rIns="36000" bIns="0" anchor="t" anchorCtr="0">
            <a:noAutofit/>
          </a:bodyPr>
          <a:lstStyle>
            <a:lvl1pPr algn="l">
              <a:spcBef>
                <a:spcPts val="0"/>
              </a:spcBef>
              <a:defRPr sz="3400" cap="all" baseline="0">
                <a:solidFill>
                  <a:schemeClr val="accent3"/>
                </a:solidFill>
              </a:defRPr>
            </a:lvl1pPr>
          </a:lstStyle>
          <a:p>
            <a:r>
              <a:rPr lang="fr-FR" smtClean="0"/>
              <a:t>Cliquez pour modifier le style du titre</a:t>
            </a:r>
            <a:endParaRPr lang="fr-FR"/>
          </a:p>
        </p:txBody>
      </p:sp>
      <p:sp>
        <p:nvSpPr>
          <p:cNvPr id="3" name="Sous-titre 2"/>
          <p:cNvSpPr>
            <a:spLocks noGrp="1"/>
          </p:cNvSpPr>
          <p:nvPr>
            <p:ph type="subTitle" idx="1"/>
          </p:nvPr>
        </p:nvSpPr>
        <p:spPr>
          <a:xfrm>
            <a:off x="539750" y="4509120"/>
            <a:ext cx="4057302" cy="576064"/>
          </a:xfrm>
        </p:spPr>
        <p:txBody>
          <a:bodyPr lIns="36000" tIns="0" rIns="36000" bIns="0">
            <a:noAutofit/>
          </a:bodyPr>
          <a:lstStyle>
            <a:lvl1pPr marL="0" indent="0" algn="l">
              <a:spcBef>
                <a:spcPts val="0"/>
              </a:spcBef>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9" name="Espace réservé du texte 8"/>
          <p:cNvSpPr>
            <a:spLocks noGrp="1"/>
          </p:cNvSpPr>
          <p:nvPr>
            <p:ph type="body" sz="quarter" idx="13" hasCustomPrompt="1"/>
          </p:nvPr>
        </p:nvSpPr>
        <p:spPr>
          <a:xfrm>
            <a:off x="539750" y="5144666"/>
            <a:ext cx="4057302" cy="288007"/>
          </a:xfrm>
        </p:spPr>
        <p:txBody>
          <a:bodyPr wrap="none" lIns="36000" tIns="0" rIns="36000" bIns="0">
            <a:noAutofit/>
          </a:bodyPr>
          <a:lstStyle>
            <a:lvl1pPr marL="0" indent="0">
              <a:spcBef>
                <a:spcPts val="0"/>
              </a:spcBef>
              <a:buFontTx/>
              <a:buNone/>
              <a:defRPr sz="1200" b="0">
                <a:solidFill>
                  <a:schemeClr val="accent3"/>
                </a:solidFill>
                <a:latin typeface="Arial" pitchFamily="34" charset="0"/>
                <a:cs typeface="Arial" pitchFamily="34" charset="0"/>
              </a:defRPr>
            </a:lvl1pPr>
            <a:lvl2pPr marL="0" indent="0">
              <a:spcBef>
                <a:spcPts val="0"/>
              </a:spcBef>
              <a:buFontTx/>
              <a:buNone/>
              <a:defRPr sz="1200">
                <a:solidFill>
                  <a:schemeClr val="bg1"/>
                </a:solidFill>
                <a:latin typeface="Arial" pitchFamily="34" charset="0"/>
                <a:cs typeface="Arial" pitchFamily="34" charset="0"/>
              </a:defRPr>
            </a:lvl2pPr>
            <a:lvl3pPr marL="0" indent="0">
              <a:spcBef>
                <a:spcPts val="0"/>
              </a:spcBef>
              <a:buFontTx/>
              <a:buNone/>
              <a:defRPr sz="1200">
                <a:solidFill>
                  <a:schemeClr val="bg1"/>
                </a:solidFill>
                <a:latin typeface="Arial" pitchFamily="34" charset="0"/>
                <a:cs typeface="Arial" pitchFamily="34" charset="0"/>
              </a:defRPr>
            </a:lvl3pPr>
            <a:lvl4pPr marL="0" indent="0">
              <a:spcBef>
                <a:spcPts val="0"/>
              </a:spcBef>
              <a:buFontTx/>
              <a:buNone/>
              <a:defRPr sz="1200">
                <a:solidFill>
                  <a:schemeClr val="bg1"/>
                </a:solidFill>
                <a:latin typeface="Arial" pitchFamily="34" charset="0"/>
                <a:cs typeface="Arial" pitchFamily="34" charset="0"/>
              </a:defRPr>
            </a:lvl4pPr>
            <a:lvl5pPr marL="0" indent="0">
              <a:spcBef>
                <a:spcPts val="0"/>
              </a:spcBef>
              <a:buFontTx/>
              <a:buNone/>
              <a:defRPr sz="1200">
                <a:solidFill>
                  <a:schemeClr val="bg1"/>
                </a:solidFill>
                <a:latin typeface="Arial" pitchFamily="34" charset="0"/>
                <a:cs typeface="Arial" pitchFamily="34" charset="0"/>
              </a:defRPr>
            </a:lvl5pPr>
          </a:lstStyle>
          <a:p>
            <a:pPr lvl="0"/>
            <a:r>
              <a:rPr lang="fr-FR" smtClean="0"/>
              <a:t>Date</a:t>
            </a:r>
          </a:p>
        </p:txBody>
      </p:sp>
      <p:pic>
        <p:nvPicPr>
          <p:cNvPr id="5"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69913" y="482600"/>
            <a:ext cx="1189037" cy="506413"/>
          </a:xfrm>
          <a:prstGeom prst="rect">
            <a:avLst/>
          </a:prstGeom>
          <a:noFill/>
          <a:ln w="9525">
            <a:noFill/>
            <a:miter lim="800000"/>
            <a:headEnd/>
            <a:tailEnd/>
          </a:ln>
          <a:effectLst/>
        </p:spPr>
      </p:pic>
      <p:pic>
        <p:nvPicPr>
          <p:cNvPr id="6" name="Espace réservé pour une image  8" descr="IMG_ouvertur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699125" y="0"/>
            <a:ext cx="3444875" cy="6858000"/>
          </a:xfrm>
          <a:prstGeom prst="rect">
            <a:avLst/>
          </a:prstGeom>
          <a:noFill/>
          <a:ln w="9525">
            <a:noFill/>
            <a:miter lim="800000"/>
            <a:headEnd/>
            <a:tailEnd/>
          </a:ln>
        </p:spPr>
      </p:pic>
      <p:sp>
        <p:nvSpPr>
          <p:cNvPr id="7" name="ZoneTexte 6"/>
          <p:cNvSpPr txBox="1"/>
          <p:nvPr userDrawn="1"/>
        </p:nvSpPr>
        <p:spPr>
          <a:xfrm>
            <a:off x="500034" y="6215082"/>
            <a:ext cx="4082603" cy="184666"/>
          </a:xfrm>
          <a:prstGeom prst="rect">
            <a:avLst/>
          </a:prstGeom>
          <a:noFill/>
        </p:spPr>
        <p:txBody>
          <a:bodyPr wrap="square" lIns="36000" tIns="0" rIns="36000" bIns="0" rtlCol="0">
            <a:spAutoFit/>
          </a:bodyPr>
          <a:lstStyle/>
          <a:p>
            <a:r>
              <a:rPr lang="fr-FR" sz="1200" dirty="0" smtClean="0">
                <a:solidFill>
                  <a:srgbClr val="000000"/>
                </a:solidFill>
              </a:rPr>
              <a:t>Direction des </a:t>
            </a:r>
            <a:r>
              <a:rPr lang="fr-FR" sz="1200" b="1" dirty="0" smtClean="0">
                <a:solidFill>
                  <a:srgbClr val="B0C700"/>
                </a:solidFill>
              </a:rPr>
              <a:t>S</a:t>
            </a:r>
            <a:r>
              <a:rPr lang="fr-FR" sz="1200" dirty="0" smtClean="0">
                <a:solidFill>
                  <a:srgbClr val="000000"/>
                </a:solidFill>
              </a:rPr>
              <a:t>ystèmes </a:t>
            </a:r>
            <a:r>
              <a:rPr lang="fr-FR" sz="1200" b="1" dirty="0" smtClean="0">
                <a:solidFill>
                  <a:srgbClr val="B0C700"/>
                </a:solidFill>
              </a:rPr>
              <a:t>E</a:t>
            </a:r>
            <a:r>
              <a:rPr lang="fr-FR" sz="1200" dirty="0" smtClean="0">
                <a:solidFill>
                  <a:srgbClr val="000000"/>
                </a:solidFill>
              </a:rPr>
              <a:t>nergétiques </a:t>
            </a:r>
            <a:r>
              <a:rPr lang="fr-FR" sz="1200" b="1" dirty="0" smtClean="0">
                <a:solidFill>
                  <a:srgbClr val="B0C700"/>
                </a:solidFill>
              </a:rPr>
              <a:t>I</a:t>
            </a:r>
            <a:r>
              <a:rPr lang="fr-FR" sz="1200" dirty="0" smtClean="0">
                <a:solidFill>
                  <a:srgbClr val="000000"/>
                </a:solidFill>
              </a:rPr>
              <a:t>nsulaires</a:t>
            </a:r>
          </a:p>
        </p:txBody>
      </p:sp>
    </p:spTree>
    <p:extLst>
      <p:ext uri="{BB962C8B-B14F-4D97-AF65-F5344CB8AC3E}">
        <p14:creationId xmlns:p14="http://schemas.microsoft.com/office/powerpoint/2010/main" val="40508980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Ouverture EDF Conseil">
    <p:spTree>
      <p:nvGrpSpPr>
        <p:cNvPr id="1" name=""/>
        <p:cNvGrpSpPr/>
        <p:nvPr/>
      </p:nvGrpSpPr>
      <p:grpSpPr>
        <a:xfrm>
          <a:off x="0" y="0"/>
          <a:ext cx="0" cy="0"/>
          <a:chOff x="0" y="0"/>
          <a:chExt cx="0" cy="0"/>
        </a:xfrm>
      </p:grpSpPr>
      <p:graphicFrame>
        <p:nvGraphicFramePr>
          <p:cNvPr id="5" name="Objet 6" hidden="1"/>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9271" name="Diapositive think-cell" r:id="rId4" imgW="360" imgH="360" progId="TCLayout.ActiveDocument.1">
                  <p:embed/>
                </p:oleObj>
              </mc:Choice>
              <mc:Fallback>
                <p:oleObj name="Diapositive think-cell"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Imag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5588"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 y="0"/>
            <a:ext cx="4570413" cy="6897688"/>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dirty="0"/>
          </a:p>
        </p:txBody>
      </p:sp>
      <p:pic>
        <p:nvPicPr>
          <p:cNvPr id="8" name="Imag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2901" y="457200"/>
            <a:ext cx="9286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20"/>
          <p:cNvSpPr>
            <a:spLocks noGrp="1"/>
          </p:cNvSpPr>
          <p:nvPr>
            <p:ph type="body" sz="quarter" idx="13"/>
          </p:nvPr>
        </p:nvSpPr>
        <p:spPr>
          <a:xfrm>
            <a:off x="421200" y="2406685"/>
            <a:ext cx="4045768" cy="1788080"/>
          </a:xfrm>
          <a:prstGeom prst="rect">
            <a:avLst/>
          </a:prstGeom>
          <a:ln>
            <a:noFill/>
          </a:ln>
        </p:spPr>
        <p:txBody>
          <a:bodyPr/>
          <a:lstStyle>
            <a:lvl1pPr marL="0" indent="0">
              <a:buNone/>
              <a:defRPr sz="2700" b="1">
                <a:solidFill>
                  <a:schemeClr val="bg1"/>
                </a:solidFill>
                <a:latin typeface="Arial" panose="020B0604020202020204" pitchFamily="34" charset="0"/>
                <a:cs typeface="Arial" panose="020B0604020202020204" pitchFamily="34" charset="0"/>
              </a:defRPr>
            </a:lvl1pPr>
          </a:lstStyle>
          <a:p>
            <a:pPr lvl="0"/>
            <a:r>
              <a:rPr lang="fr-FR" smtClean="0"/>
              <a:t>Modifiez les styles du texte du masque</a:t>
            </a:r>
          </a:p>
          <a:p>
            <a:pPr lvl="1"/>
            <a:r>
              <a:rPr lang="fr-FR" smtClean="0"/>
              <a:t>Deuxième niveau</a:t>
            </a:r>
          </a:p>
        </p:txBody>
      </p:sp>
      <p:sp>
        <p:nvSpPr>
          <p:cNvPr id="15" name="Espace réservé du texte 20"/>
          <p:cNvSpPr>
            <a:spLocks noGrp="1"/>
          </p:cNvSpPr>
          <p:nvPr>
            <p:ph type="body" sz="quarter" idx="14"/>
          </p:nvPr>
        </p:nvSpPr>
        <p:spPr>
          <a:xfrm>
            <a:off x="421200" y="4238026"/>
            <a:ext cx="3775786" cy="643246"/>
          </a:xfrm>
          <a:prstGeom prst="rect">
            <a:avLst/>
          </a:prstGeom>
          <a:ln>
            <a:noFill/>
          </a:ln>
        </p:spPr>
        <p:txBody>
          <a:bodyPr/>
          <a:lstStyle>
            <a:lvl1pPr marL="0" indent="0">
              <a:buNone/>
              <a:defRPr sz="1266" b="1">
                <a:solidFill>
                  <a:schemeClr val="bg1"/>
                </a:solidFill>
                <a:latin typeface="Arial" panose="020B0604020202020204" pitchFamily="34" charset="0"/>
                <a:cs typeface="Arial" panose="020B0604020202020204" pitchFamily="34" charset="0"/>
              </a:defRPr>
            </a:lvl1pPr>
          </a:lstStyle>
          <a:p>
            <a:pPr lvl="0"/>
            <a:r>
              <a:rPr lang="fr-FR" smtClean="0"/>
              <a:t>Modifiez les styles du texte du masque</a:t>
            </a:r>
          </a:p>
        </p:txBody>
      </p:sp>
      <p:sp>
        <p:nvSpPr>
          <p:cNvPr id="16" name="Espace réservé du texte 20"/>
          <p:cNvSpPr>
            <a:spLocks noGrp="1"/>
          </p:cNvSpPr>
          <p:nvPr>
            <p:ph type="body" sz="quarter" idx="15"/>
          </p:nvPr>
        </p:nvSpPr>
        <p:spPr>
          <a:xfrm>
            <a:off x="421200" y="4924533"/>
            <a:ext cx="3775786" cy="643246"/>
          </a:xfrm>
          <a:prstGeom prst="rect">
            <a:avLst/>
          </a:prstGeom>
          <a:ln>
            <a:noFill/>
          </a:ln>
        </p:spPr>
        <p:txBody>
          <a:bodyPr/>
          <a:lstStyle>
            <a:lvl1pPr marL="0" indent="0">
              <a:buNone/>
              <a:defRPr sz="844" b="1">
                <a:solidFill>
                  <a:schemeClr val="bg1"/>
                </a:solidFill>
                <a:latin typeface="Arial" panose="020B0604020202020204" pitchFamily="34" charset="0"/>
                <a:cs typeface="Arial" panose="020B0604020202020204" pitchFamily="34" charset="0"/>
              </a:defRPr>
            </a:lvl1pPr>
          </a:lstStyle>
          <a:p>
            <a:pPr lvl="0"/>
            <a:r>
              <a:rPr lang="fr-FR" smtClean="0"/>
              <a:t>Modifiez les styles du texte du masque</a:t>
            </a:r>
          </a:p>
        </p:txBody>
      </p:sp>
    </p:spTree>
    <p:extLst>
      <p:ext uri="{BB962C8B-B14F-4D97-AF65-F5344CB8AC3E}">
        <p14:creationId xmlns:p14="http://schemas.microsoft.com/office/powerpoint/2010/main" val="230014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u 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a:xfrm>
            <a:off x="6012160" y="6369704"/>
            <a:ext cx="1343766" cy="184666"/>
          </a:xfrm>
        </p:spPr>
        <p:txBody>
          <a:bodyPr/>
          <a:lstStyle>
            <a:lvl1pPr>
              <a:defRPr sz="1200" baseline="0">
                <a:solidFill>
                  <a:schemeClr val="bg1">
                    <a:lumMod val="65000"/>
                  </a:schemeClr>
                </a:solidFill>
              </a:defRPr>
            </a:lvl1pPr>
          </a:lstStyle>
          <a:p>
            <a:r>
              <a:rPr lang="de-DE" smtClean="0"/>
              <a:t>EDF SEI - CCP du 25/06/2020</a:t>
            </a:r>
            <a:endParaRPr lang="fr-FR" dirty="0"/>
          </a:p>
        </p:txBody>
      </p:sp>
      <p:sp>
        <p:nvSpPr>
          <p:cNvPr id="5" name="Espace réservé du numéro de diapositive 4"/>
          <p:cNvSpPr>
            <a:spLocks noGrp="1"/>
          </p:cNvSpPr>
          <p:nvPr>
            <p:ph type="sldNum" sz="quarter" idx="11"/>
          </p:nvPr>
        </p:nvSpPr>
        <p:spPr/>
        <p:txBody>
          <a:bodyPr/>
          <a:lstStyle/>
          <a:p>
            <a:pPr fontAlgn="base">
              <a:spcBef>
                <a:spcPct val="0"/>
              </a:spcBef>
              <a:spcAft>
                <a:spcPct val="0"/>
              </a:spcAft>
              <a:defRPr/>
            </a:pPr>
            <a:fld id="{DB3B87BF-8F7D-4823-9764-525E9D7839A3}" type="slidenum">
              <a:rPr lang="fr-FR" sz="1000" smtClean="0">
                <a:solidFill>
                  <a:srgbClr val="87888A"/>
                </a:solidFill>
                <a:latin typeface="Arial" charset="0"/>
                <a:cs typeface="Arial" charset="0"/>
              </a:rPr>
              <a:pPr fontAlgn="base">
                <a:spcBef>
                  <a:spcPct val="0"/>
                </a:spcBef>
                <a:spcAft>
                  <a:spcPct val="0"/>
                </a:spcAft>
                <a:defRPr/>
              </a:pPr>
              <a:t>‹N°›</a:t>
            </a:fld>
            <a:endParaRPr lang="fr-FR" sz="1000" dirty="0">
              <a:solidFill>
                <a:srgbClr val="87888A"/>
              </a:solidFill>
              <a:latin typeface="Arial" charset="0"/>
              <a:cs typeface="Arial" charset="0"/>
            </a:endParaRPr>
          </a:p>
        </p:txBody>
      </p:sp>
    </p:spTree>
    <p:extLst>
      <p:ext uri="{BB962C8B-B14F-4D97-AF65-F5344CB8AC3E}">
        <p14:creationId xmlns:p14="http://schemas.microsoft.com/office/powerpoint/2010/main" val="7955078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382761" y="922710"/>
            <a:ext cx="8353425" cy="850106"/>
          </a:xfrm>
        </p:spPr>
        <p:txBody>
          <a:bodyPr/>
          <a:lstStyle>
            <a:lvl1pPr>
              <a:defRPr sz="3800"/>
            </a:lvl1p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de-DE" smtClean="0"/>
              <a:t>EDF SEI - CCP du 25/06/2020</a:t>
            </a:r>
            <a:endParaRPr lang="fr-FR"/>
          </a:p>
        </p:txBody>
      </p:sp>
      <p:sp>
        <p:nvSpPr>
          <p:cNvPr id="5" name="Espace réservé du texte 4"/>
          <p:cNvSpPr>
            <a:spLocks noGrp="1"/>
          </p:cNvSpPr>
          <p:nvPr>
            <p:ph type="body" sz="quarter" idx="11"/>
          </p:nvPr>
        </p:nvSpPr>
        <p:spPr>
          <a:xfrm>
            <a:off x="395288" y="2060575"/>
            <a:ext cx="8353425" cy="4032250"/>
          </a:xfrm>
        </p:spPr>
        <p:txBody>
          <a:bodyPr/>
          <a:lstStyle>
            <a:lvl1pPr marL="358775" indent="-358775">
              <a:buSzPct val="125000"/>
              <a:buFont typeface="+mj-lt"/>
              <a:buAutoNum type="arabicPeriod"/>
              <a:defRPr sz="1300" cap="all" baseline="0"/>
            </a:lvl1pPr>
            <a:lvl2pPr marL="360000" indent="0">
              <a:spcBef>
                <a:spcPts val="0"/>
              </a:spcBef>
              <a:buClr>
                <a:schemeClr val="bg1"/>
              </a:buClr>
              <a:buSzPct val="25000"/>
              <a:buFontTx/>
              <a:buNone/>
              <a:defRPr sz="1300" cap="all" baseline="0"/>
            </a:lvl2pPr>
            <a:lvl3pPr marL="360000" indent="0">
              <a:spcBef>
                <a:spcPts val="0"/>
              </a:spcBef>
              <a:buFontTx/>
              <a:buNone/>
              <a:defRPr sz="1300" cap="all" baseline="0"/>
            </a:lvl3pPr>
            <a:lvl4pPr marL="360000" indent="0">
              <a:spcBef>
                <a:spcPts val="0"/>
              </a:spcBef>
              <a:buFontTx/>
              <a:buNone/>
              <a:defRPr sz="1300" cap="all" baseline="0"/>
            </a:lvl4pPr>
            <a:lvl5pPr marL="360000" indent="0">
              <a:spcBef>
                <a:spcPts val="0"/>
              </a:spcBef>
              <a:buFontTx/>
              <a:buNone/>
              <a:defRPr sz="1300" cap="all" baseline="0"/>
            </a:lvl5pPr>
          </a:lstStyle>
          <a:p>
            <a:pPr lvl="0"/>
            <a:r>
              <a:rPr lang="fr-FR" smtClean="0"/>
              <a:t>Modifiez les styles du texte du masque</a:t>
            </a:r>
          </a:p>
          <a:p>
            <a:pPr lvl="1"/>
            <a:r>
              <a:rPr lang="fr-FR" smtClean="0"/>
              <a:t>Deuxième niveau</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395288" y="1557338"/>
            <a:ext cx="8353424" cy="4568826"/>
          </a:xfrm>
        </p:spPr>
        <p:txBody>
          <a:bodyPr/>
          <a:lstStyle>
            <a:lvl1pPr marL="0" indent="0">
              <a:buClr>
                <a:schemeClr val="bg1"/>
              </a:buClr>
              <a:buSzPct val="25000"/>
              <a:buFontTx/>
              <a:buNone/>
              <a:defRPr sz="2200"/>
            </a:lvl1pPr>
          </a:lstStyle>
          <a:p>
            <a:pPr lvl="0"/>
            <a:r>
              <a:rPr lang="fr-FR" smtClean="0"/>
              <a:t>Modifiez les styles du texte du masque</a:t>
            </a:r>
          </a:p>
        </p:txBody>
      </p:sp>
      <p:sp>
        <p:nvSpPr>
          <p:cNvPr id="5" name="Espace réservé du pied de page 4"/>
          <p:cNvSpPr>
            <a:spLocks noGrp="1"/>
          </p:cNvSpPr>
          <p:nvPr>
            <p:ph type="ftr" sz="quarter" idx="11"/>
          </p:nvPr>
        </p:nvSpPr>
        <p:spPr/>
        <p:txBody>
          <a:bodyPr/>
          <a:lstStyle/>
          <a:p>
            <a:r>
              <a:rPr lang="de-DE" smtClean="0"/>
              <a:t>EDF SEI - CCP du 25/06/2020</a:t>
            </a:r>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r>
              <a:rPr lang="de-DE" smtClean="0"/>
              <a:t>EDF SEI - CCP du 25/06/2020</a:t>
            </a:r>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395287" y="1268414"/>
            <a:ext cx="3816673" cy="4857750"/>
          </a:xfrm>
        </p:spPr>
        <p:txBody>
          <a:bodyPr/>
          <a:lstStyle>
            <a:lvl1pPr>
              <a:defRPr sz="1400"/>
            </a:lvl1pPr>
            <a:lvl2pPr>
              <a:defRPr sz="1400"/>
            </a:lvl2pPr>
            <a:lvl3pPr>
              <a:defRPr sz="1200"/>
            </a:lvl3pPr>
            <a:lvl4pPr>
              <a:defRPr sz="1100"/>
            </a:lvl4pPr>
            <a:lvl5pPr>
              <a:defRPr sz="10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de-DE" smtClean="0"/>
              <a:t>EDF SEI - CCP du 25/06/2020</a:t>
            </a:r>
            <a:endParaRPr lang="fr-FR"/>
          </a:p>
        </p:txBody>
      </p:sp>
      <p:sp>
        <p:nvSpPr>
          <p:cNvPr id="7" name="Espace réservé du contenu 2"/>
          <p:cNvSpPr>
            <a:spLocks noGrp="1"/>
          </p:cNvSpPr>
          <p:nvPr>
            <p:ph idx="12"/>
          </p:nvPr>
        </p:nvSpPr>
        <p:spPr>
          <a:xfrm>
            <a:off x="4932040" y="1268413"/>
            <a:ext cx="3816673" cy="4536851"/>
          </a:xfrm>
        </p:spPr>
        <p:txBody>
          <a:bodyPr/>
          <a:lstStyle>
            <a:lvl1pPr>
              <a:defRPr sz="1400"/>
            </a:lvl1pPr>
            <a:lvl2pPr>
              <a:defRPr sz="1400"/>
            </a:lvl2pPr>
            <a:lvl3pPr>
              <a:defRPr sz="1200"/>
            </a:lvl3pPr>
            <a:lvl4pPr>
              <a:defRPr sz="1100"/>
            </a:lvl4pPr>
            <a:lvl5pPr>
              <a:defRPr sz="10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texte 7"/>
          <p:cNvSpPr>
            <a:spLocks noGrp="1"/>
          </p:cNvSpPr>
          <p:nvPr>
            <p:ph type="body" sz="quarter" idx="13" hasCustomPrompt="1"/>
          </p:nvPr>
        </p:nvSpPr>
        <p:spPr>
          <a:xfrm>
            <a:off x="4932040" y="5876925"/>
            <a:ext cx="3816673" cy="180425"/>
          </a:xfrm>
        </p:spPr>
        <p:txBody>
          <a:bodyPr tIns="36000" bIns="36000">
            <a:spAutoFit/>
          </a:bodyPr>
          <a:lstStyle>
            <a:lvl1pPr marL="0" indent="0" algn="r">
              <a:spcBef>
                <a:spcPts val="0"/>
              </a:spcBef>
              <a:buFontTx/>
              <a:buNone/>
              <a:defRPr sz="700" b="0" baseline="0"/>
            </a:lvl1pPr>
            <a:lvl2pPr marL="0" indent="0" algn="r">
              <a:spcBef>
                <a:spcPts val="0"/>
              </a:spcBef>
              <a:buFontTx/>
              <a:buNone/>
              <a:defRPr sz="600"/>
            </a:lvl2pPr>
            <a:lvl3pPr marL="0" indent="0" algn="r">
              <a:spcBef>
                <a:spcPts val="0"/>
              </a:spcBef>
              <a:buFontTx/>
              <a:buNone/>
              <a:defRPr sz="600"/>
            </a:lvl3pPr>
            <a:lvl4pPr marL="0" indent="0" algn="r">
              <a:spcBef>
                <a:spcPts val="0"/>
              </a:spcBef>
              <a:buFontTx/>
              <a:buNone/>
              <a:defRPr sz="600"/>
            </a:lvl4pPr>
            <a:lvl5pPr marL="0" indent="0" algn="r">
              <a:spcBef>
                <a:spcPts val="0"/>
              </a:spcBef>
              <a:buFontTx/>
              <a:buNone/>
              <a:defRPr sz="600"/>
            </a:lvl5pPr>
          </a:lstStyle>
          <a:p>
            <a:pPr lvl="0"/>
            <a:r>
              <a:rPr lang="fr-FR" smtClean="0"/>
              <a:t>Copyright ou crédit photo</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395287" y="1268414"/>
            <a:ext cx="4176713" cy="4857750"/>
          </a:xfrm>
        </p:spPr>
        <p:txBody>
          <a:bodyPr/>
          <a:lstStyle>
            <a:lvl1pPr>
              <a:defRPr sz="1400"/>
            </a:lvl1pPr>
            <a:lvl2pPr>
              <a:defRPr sz="1400"/>
            </a:lvl2pPr>
            <a:lvl3pPr>
              <a:defRPr sz="1200"/>
            </a:lvl3pPr>
            <a:lvl4pPr>
              <a:defRPr sz="1100"/>
            </a:lvl4pPr>
            <a:lvl5pPr>
              <a:defRPr sz="10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de-DE" smtClean="0"/>
              <a:t>EDF SEI - CCP du 25/06/2020</a:t>
            </a:r>
            <a:endParaRPr lang="fr-FR"/>
          </a:p>
        </p:txBody>
      </p:sp>
      <p:sp>
        <p:nvSpPr>
          <p:cNvPr id="10" name="Espace réservé du texte 9"/>
          <p:cNvSpPr>
            <a:spLocks noGrp="1"/>
          </p:cNvSpPr>
          <p:nvPr>
            <p:ph type="body" sz="quarter" idx="12"/>
          </p:nvPr>
        </p:nvSpPr>
        <p:spPr>
          <a:xfrm>
            <a:off x="6084888" y="1268413"/>
            <a:ext cx="2663825" cy="4824883"/>
          </a:xfrm>
          <a:solidFill>
            <a:schemeClr val="accent6"/>
          </a:solidFill>
        </p:spPr>
        <p:txBody>
          <a:bodyPr lIns="72000" tIns="72000" rIns="72000" bIns="72000"/>
          <a:lstStyle>
            <a:lvl1pPr marL="0" indent="0" algn="ctr">
              <a:spcBef>
                <a:spcPts val="0"/>
              </a:spcBef>
              <a:spcAft>
                <a:spcPts val="600"/>
              </a:spcAft>
              <a:buClr>
                <a:schemeClr val="bg1"/>
              </a:buClr>
              <a:buFontTx/>
              <a:buNone/>
              <a:defRPr sz="1200" b="0" cap="all" baseline="0">
                <a:solidFill>
                  <a:schemeClr val="bg1"/>
                </a:solidFill>
              </a:defRPr>
            </a:lvl1pPr>
            <a:lvl2pPr marL="108000" indent="-108000">
              <a:buClr>
                <a:schemeClr val="bg1"/>
              </a:buClr>
              <a:buFont typeface="Wingdings" pitchFamily="2" charset="2"/>
              <a:buChar char="n"/>
              <a:defRPr sz="1200">
                <a:solidFill>
                  <a:schemeClr val="bg1"/>
                </a:solidFill>
              </a:defRPr>
            </a:lvl2pPr>
            <a:lvl3pPr marL="216000" indent="-108000">
              <a:buClr>
                <a:schemeClr val="bg1"/>
              </a:buClr>
              <a:defRPr sz="1100">
                <a:solidFill>
                  <a:schemeClr val="bg1"/>
                </a:solidFill>
              </a:defRPr>
            </a:lvl3pPr>
            <a:lvl4pPr marL="538163" indent="-174625">
              <a:defRPr sz="1000">
                <a:solidFill>
                  <a:schemeClr val="bg1"/>
                </a:solidFill>
              </a:defRPr>
            </a:lvl4pPr>
            <a:lvl5pPr marL="714375" indent="-176213">
              <a:defRPr sz="1000">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de-DE" smtClean="0"/>
              <a:t>EDF SEI - CCP du 25/06/2020</a:t>
            </a:r>
            <a:endParaRPr lang="fr-FR"/>
          </a:p>
        </p:txBody>
      </p:sp>
      <p:sp>
        <p:nvSpPr>
          <p:cNvPr id="5" name="Espace réservé du graphique 4"/>
          <p:cNvSpPr>
            <a:spLocks noGrp="1"/>
          </p:cNvSpPr>
          <p:nvPr>
            <p:ph type="chart" sz="quarter" idx="11"/>
          </p:nvPr>
        </p:nvSpPr>
        <p:spPr>
          <a:xfrm>
            <a:off x="971550" y="1557338"/>
            <a:ext cx="7200900" cy="4319587"/>
          </a:xfrm>
        </p:spPr>
        <p:txBody>
          <a:bodyPr/>
          <a:lstStyle/>
          <a:p>
            <a:r>
              <a:rPr lang="fr-FR" smtClean="0"/>
              <a:t>Cliquez sur l'icône pour ajouter un graphique</a:t>
            </a: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de-DE" smtClean="0"/>
              <a:t>EDF SEI - CCP du 25/06/2020</a:t>
            </a:r>
            <a:endParaRPr lang="fr-FR"/>
          </a:p>
        </p:txBody>
      </p:sp>
      <p:sp>
        <p:nvSpPr>
          <p:cNvPr id="7" name="Espace réservé du tableau 6"/>
          <p:cNvSpPr>
            <a:spLocks noGrp="1"/>
          </p:cNvSpPr>
          <p:nvPr>
            <p:ph type="tbl" sz="quarter" idx="11"/>
          </p:nvPr>
        </p:nvSpPr>
        <p:spPr>
          <a:xfrm>
            <a:off x="971550" y="1557338"/>
            <a:ext cx="7200900" cy="4319587"/>
          </a:xfrm>
        </p:spPr>
        <p:txBody>
          <a:bodyPr/>
          <a:lstStyle/>
          <a:p>
            <a:r>
              <a:rPr lang="fr-FR" smtClean="0"/>
              <a:t>Cliquez sur l'icône pour ajouter un tableau</a:t>
            </a: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de-DE" smtClean="0"/>
              <a:t>EDF SEI - CCP du 25/06/2020</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vmlDrawing" Target="../drawings/vmlDrawing3.vml"/><Relationship Id="rId1" Type="http://schemas.openxmlformats.org/officeDocument/2006/relationships/theme" Target="../theme/theme20.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3.bin"/></Relationships>
</file>

<file path=ppt/slideMasters/_rels/slideMaster2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3.jpeg"/><Relationship Id="rId2" Type="http://schemas.openxmlformats.org/officeDocument/2006/relationships/vmlDrawing" Target="../drawings/vmlDrawing4.vml"/><Relationship Id="rId1" Type="http://schemas.openxmlformats.org/officeDocument/2006/relationships/theme" Target="../theme/theme2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4.bin"/></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7.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vmlDrawing" Target="../drawings/vmlDrawing1.vml"/><Relationship Id="rId1" Type="http://schemas.openxmlformats.org/officeDocument/2006/relationships/theme" Target="../theme/theme8.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1.bin"/></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eg"/><Relationship Id="rId5" Type="http://schemas.openxmlformats.org/officeDocument/2006/relationships/theme" Target="../theme/theme9.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t>EDF SEI - CCP du 25/06/2020</a:t>
            </a:r>
            <a:endParaRPr lang="fr-FR"/>
          </a:p>
        </p:txBody>
      </p:sp>
      <p:pic>
        <p:nvPicPr>
          <p:cNvPr id="7" name="Picture 8" descr="logo_EDF_sommaire"/>
          <p:cNvPicPr>
            <a:picLocks noChangeAspect="1" noChangeArrowheads="1"/>
          </p:cNvPicPr>
          <p:nvPr userDrawn="1"/>
        </p:nvPicPr>
        <p:blipFill>
          <a:blip r:embed="rId1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71380" cy="153888"/>
          </a:xfrm>
          <a:prstGeom prst="rect">
            <a:avLst/>
          </a:prstGeom>
          <a:noFill/>
        </p:spPr>
        <p:txBody>
          <a:bodyPr wrap="none" lIns="36000" tIns="0" rIns="0" bIns="0" rtlCol="0" anchor="ctr" anchorCtr="0">
            <a:spAutoFit/>
          </a:bodyPr>
          <a:lstStyle/>
          <a:p>
            <a:r>
              <a:rPr lang="fr-FR" sz="1000" smtClean="0"/>
              <a:t>|  </a:t>
            </a:r>
            <a:fld id="{A4A6FBFB-9464-423D-8908-BCA7DB9DC592}" type="slidenum">
              <a:rPr lang="fr-FR" sz="1000" smtClean="0">
                <a:solidFill>
                  <a:schemeClr val="tx1"/>
                </a:solidFill>
                <a:latin typeface="Arial" pitchFamily="34" charset="0"/>
                <a:cs typeface="Arial" pitchFamily="34" charset="0"/>
              </a:rPr>
              <a:pPr/>
              <a:t>‹N°›</a:t>
            </a:fld>
            <a:endParaRPr lang="fr-FR" sz="1000">
              <a:solidFill>
                <a:schemeClr val="tx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7" r:id="rId3"/>
    <p:sldLayoutId id="2147483650" r:id="rId4"/>
    <p:sldLayoutId id="2147483656" r:id="rId5"/>
    <p:sldLayoutId id="2147483659" r:id="rId6"/>
    <p:sldLayoutId id="2147483658" r:id="rId7"/>
    <p:sldLayoutId id="2147483660" r:id="rId8"/>
    <p:sldLayoutId id="2147483655" r:id="rId9"/>
    <p:sldLayoutId id="2147483653" r:id="rId10"/>
  </p:sldLayoutIdLst>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8"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1027" name="Espace réservé du texte 2"/>
          <p:cNvSpPr>
            <a:spLocks noGrp="1"/>
          </p:cNvSpPr>
          <p:nvPr>
            <p:ph type="body" idx="1"/>
          </p:nvPr>
        </p:nvSpPr>
        <p:spPr bwMode="auto">
          <a:xfrm>
            <a:off x="395288" y="1268413"/>
            <a:ext cx="8353425" cy="4857750"/>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4572000" y="6381750"/>
            <a:ext cx="3887788" cy="153988"/>
          </a:xfrm>
          <a:prstGeom prst="rect">
            <a:avLst/>
          </a:prstGeom>
        </p:spPr>
        <p:txBody>
          <a:bodyPr vert="horz" wrap="none" lIns="36000" tIns="0" rIns="36000" bIns="0" rtlCol="0" anchor="ctr" anchorCtr="0">
            <a:noAutofit/>
          </a:bodyPr>
          <a:lstStyle>
            <a:lvl1pPr algn="r" fontAlgn="auto">
              <a:spcBef>
                <a:spcPts val="0"/>
              </a:spcBef>
              <a:spcAft>
                <a:spcPts val="0"/>
              </a:spcAft>
              <a:defRPr sz="1000">
                <a:solidFill>
                  <a:schemeClr val="tx1"/>
                </a:solidFill>
                <a:latin typeface="+mn-lt"/>
                <a:cs typeface="+mn-cs"/>
              </a:defRPr>
            </a:lvl1pPr>
          </a:lstStyle>
          <a:p>
            <a:pPr>
              <a:defRPr/>
            </a:pPr>
            <a:r>
              <a:rPr lang="de-DE" smtClean="0">
                <a:solidFill>
                  <a:srgbClr val="7F7F7F"/>
                </a:solidFill>
              </a:rPr>
              <a:t>EDF SEI - CCP du 25/06/2020</a:t>
            </a:r>
            <a:endParaRPr lang="fr-FR">
              <a:solidFill>
                <a:srgbClr val="7F7F7F"/>
              </a:solidFill>
            </a:endParaRPr>
          </a:p>
        </p:txBody>
      </p:sp>
      <p:pic>
        <p:nvPicPr>
          <p:cNvPr id="1029"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59788" y="6381750"/>
            <a:ext cx="371475" cy="153988"/>
          </a:xfrm>
          <a:prstGeom prst="rect">
            <a:avLst/>
          </a:prstGeom>
          <a:noFill/>
        </p:spPr>
        <p:txBody>
          <a:bodyPr wrap="none" lIns="36000" tIns="0" rIns="0" bIns="0" anchor="ctr">
            <a:spAutoFit/>
          </a:bodyPr>
          <a:lstStyle/>
          <a:p>
            <a:pPr>
              <a:defRPr/>
            </a:pPr>
            <a:r>
              <a:rPr lang="fr-FR" sz="1000">
                <a:solidFill>
                  <a:srgbClr val="7F7F7F"/>
                </a:solidFill>
                <a:cs typeface="Arial" charset="0"/>
              </a:rPr>
              <a:t>|  </a:t>
            </a:r>
            <a:fld id="{0AD255F2-680F-4677-A934-034B1369BCEA}" type="slidenum">
              <a:rPr lang="fr-FR" sz="1000">
                <a:solidFill>
                  <a:srgbClr val="7F7F7F"/>
                </a:solidFill>
                <a:cs typeface="Arial" pitchFamily="34" charset="0"/>
              </a:rPr>
              <a:pPr>
                <a:def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815506964"/>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l" rtl="0" eaLnBrk="0" fontAlgn="base" hangingPunct="0">
        <a:spcBef>
          <a:spcPct val="0"/>
        </a:spcBef>
        <a:spcAft>
          <a:spcPct val="0"/>
        </a:spcAft>
        <a:defRPr sz="2800" kern="1200" cap="all">
          <a:solidFill>
            <a:srgbClr val="001A70"/>
          </a:solidFill>
          <a:latin typeface="+mj-lt"/>
          <a:ea typeface="+mj-ea"/>
          <a:cs typeface="+mj-cs"/>
        </a:defRPr>
      </a:lvl1pPr>
      <a:lvl2pPr algn="l" rtl="0" eaLnBrk="0" fontAlgn="base" hangingPunct="0">
        <a:spcBef>
          <a:spcPct val="0"/>
        </a:spcBef>
        <a:spcAft>
          <a:spcPct val="0"/>
        </a:spcAft>
        <a:defRPr sz="2800">
          <a:solidFill>
            <a:srgbClr val="001A70"/>
          </a:solidFill>
          <a:latin typeface="Arial" charset="0"/>
        </a:defRPr>
      </a:lvl2pPr>
      <a:lvl3pPr algn="l" rtl="0" eaLnBrk="0" fontAlgn="base" hangingPunct="0">
        <a:spcBef>
          <a:spcPct val="0"/>
        </a:spcBef>
        <a:spcAft>
          <a:spcPct val="0"/>
        </a:spcAft>
        <a:defRPr sz="2800">
          <a:solidFill>
            <a:srgbClr val="001A70"/>
          </a:solidFill>
          <a:latin typeface="Arial" charset="0"/>
        </a:defRPr>
      </a:lvl3pPr>
      <a:lvl4pPr algn="l" rtl="0" eaLnBrk="0" fontAlgn="base" hangingPunct="0">
        <a:spcBef>
          <a:spcPct val="0"/>
        </a:spcBef>
        <a:spcAft>
          <a:spcPct val="0"/>
        </a:spcAft>
        <a:defRPr sz="2800">
          <a:solidFill>
            <a:srgbClr val="001A70"/>
          </a:solidFill>
          <a:latin typeface="Arial" charset="0"/>
        </a:defRPr>
      </a:lvl4pPr>
      <a:lvl5pPr algn="l" rtl="0" eaLnBrk="0" fontAlgn="base" hangingPunct="0">
        <a:spcBef>
          <a:spcPct val="0"/>
        </a:spcBef>
        <a:spcAft>
          <a:spcPct val="0"/>
        </a:spcAft>
        <a:defRPr sz="2800">
          <a:solidFill>
            <a:srgbClr val="001A70"/>
          </a:solidFill>
          <a:latin typeface="Arial" charset="0"/>
        </a:defRPr>
      </a:lvl5pPr>
      <a:lvl6pPr marL="457200" algn="l" rtl="0" fontAlgn="base">
        <a:spcBef>
          <a:spcPct val="0"/>
        </a:spcBef>
        <a:spcAft>
          <a:spcPct val="0"/>
        </a:spcAft>
        <a:defRPr sz="2800">
          <a:solidFill>
            <a:srgbClr val="001A70"/>
          </a:solidFill>
          <a:latin typeface="Arial" charset="0"/>
        </a:defRPr>
      </a:lvl6pPr>
      <a:lvl7pPr marL="914400" algn="l" rtl="0" fontAlgn="base">
        <a:spcBef>
          <a:spcPct val="0"/>
        </a:spcBef>
        <a:spcAft>
          <a:spcPct val="0"/>
        </a:spcAft>
        <a:defRPr sz="2800">
          <a:solidFill>
            <a:srgbClr val="001A70"/>
          </a:solidFill>
          <a:latin typeface="Arial" charset="0"/>
        </a:defRPr>
      </a:lvl7pPr>
      <a:lvl8pPr marL="1371600" algn="l" rtl="0" fontAlgn="base">
        <a:spcBef>
          <a:spcPct val="0"/>
        </a:spcBef>
        <a:spcAft>
          <a:spcPct val="0"/>
        </a:spcAft>
        <a:defRPr sz="2800">
          <a:solidFill>
            <a:srgbClr val="001A70"/>
          </a:solidFill>
          <a:latin typeface="Arial" charset="0"/>
        </a:defRPr>
      </a:lvl8pPr>
      <a:lvl9pPr marL="1828800" algn="l" rtl="0" fontAlgn="base">
        <a:spcBef>
          <a:spcPct val="0"/>
        </a:spcBef>
        <a:spcAft>
          <a:spcPct val="0"/>
        </a:spcAft>
        <a:defRPr sz="2800">
          <a:solidFill>
            <a:srgbClr val="001A70"/>
          </a:solidFill>
          <a:latin typeface="Arial" charset="0"/>
        </a:defRPr>
      </a:lvl9pPr>
    </p:titleStyle>
    <p:bodyStyle>
      <a:lvl1pPr marL="179388" indent="-179388" algn="l" rtl="0" eaLnBrk="0" fontAlgn="base" hangingPunct="0">
        <a:spcBef>
          <a:spcPts val="1800"/>
        </a:spcBef>
        <a:spcAft>
          <a:spcPct val="0"/>
        </a:spcAft>
        <a:buClr>
          <a:srgbClr val="001A70"/>
        </a:buClr>
        <a:buFont typeface="Wingdings" pitchFamily="2" charset="2"/>
        <a:buChar char=""/>
        <a:defRPr sz="1600" b="1" kern="1200">
          <a:solidFill>
            <a:schemeClr val="tx1"/>
          </a:solidFill>
          <a:latin typeface="+mn-lt"/>
          <a:ea typeface="+mn-ea"/>
          <a:cs typeface="+mn-cs"/>
        </a:defRPr>
      </a:lvl1pPr>
      <a:lvl2pPr marL="358775" indent="-179388" algn="l" rtl="0" eaLnBrk="0" fontAlgn="base" hangingPunct="0">
        <a:spcBef>
          <a:spcPts val="600"/>
        </a:spcBef>
        <a:spcAft>
          <a:spcPct val="0"/>
        </a:spcAft>
        <a:buClr>
          <a:srgbClr val="001A70"/>
        </a:buClr>
        <a:buSzPct val="50000"/>
        <a:buFont typeface="Wingdings" pitchFamily="2" charset="2"/>
        <a:buChar char=""/>
        <a:defRPr sz="1600" kern="1200">
          <a:solidFill>
            <a:schemeClr val="tx1"/>
          </a:solidFill>
          <a:latin typeface="+mn-lt"/>
          <a:ea typeface="+mn-ea"/>
          <a:cs typeface="+mn-cs"/>
        </a:defRPr>
      </a:lvl2pPr>
      <a:lvl3pPr marL="539750" indent="-179388" algn="l" rtl="0" eaLnBrk="0" fontAlgn="base" hangingPunct="0">
        <a:spcBef>
          <a:spcPts val="300"/>
        </a:spcBef>
        <a:spcAft>
          <a:spcPct val="0"/>
        </a:spcAft>
        <a:buClr>
          <a:srgbClr val="001A70"/>
        </a:buClr>
        <a:buFont typeface="Arial" charset="0"/>
        <a:buChar char="•"/>
        <a:defRPr sz="1400" kern="1200">
          <a:solidFill>
            <a:schemeClr val="tx1"/>
          </a:solidFill>
          <a:latin typeface="+mn-lt"/>
          <a:ea typeface="+mn-ea"/>
          <a:cs typeface="+mn-cs"/>
        </a:defRPr>
      </a:lvl3pPr>
      <a:lvl4pPr marL="719138" indent="-142875" algn="l" rtl="0" eaLnBrk="0" fontAlgn="base" hangingPunct="0">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0" fontAlgn="base" hangingPunct="0">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724012614"/>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510241114"/>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394769931"/>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3674631273"/>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364251688"/>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870881786"/>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352100352"/>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023304381"/>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961354637"/>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717796"/>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l" rtl="0" eaLnBrk="0" fontAlgn="base" hangingPunct="0">
        <a:lnSpc>
          <a:spcPts val="4000"/>
        </a:lnSpc>
        <a:spcBef>
          <a:spcPct val="0"/>
        </a:spcBef>
        <a:spcAft>
          <a:spcPct val="0"/>
        </a:spcAft>
        <a:defRPr sz="340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p:titleStyle>
    <p:bodyStyle>
      <a:lvl1pPr algn="l" rtl="0" eaLnBrk="0" fontAlgn="base" hangingPunct="0">
        <a:lnSpc>
          <a:spcPts val="2400"/>
        </a:lnSpc>
        <a:spcBef>
          <a:spcPct val="0"/>
        </a:spcBef>
        <a:spcAft>
          <a:spcPct val="0"/>
        </a:spcAft>
        <a:defRPr sz="1600">
          <a:solidFill>
            <a:schemeClr val="bg2"/>
          </a:solidFill>
          <a:latin typeface="+mn-lt"/>
          <a:ea typeface="+mn-ea"/>
          <a:cs typeface="+mn-cs"/>
        </a:defRPr>
      </a:lvl1pPr>
      <a:lvl2pPr marL="825500" indent="-285750" algn="l" rtl="0" eaLnBrk="0" fontAlgn="base" hangingPunct="0">
        <a:spcBef>
          <a:spcPct val="20000"/>
        </a:spcBef>
        <a:spcAft>
          <a:spcPct val="0"/>
        </a:spcAft>
        <a:buChar char="–"/>
        <a:defRPr sz="2800">
          <a:solidFill>
            <a:schemeClr val="tx1"/>
          </a:solidFill>
          <a:latin typeface="+mn-lt"/>
          <a:cs typeface="+mn-cs"/>
        </a:defRPr>
      </a:lvl2pPr>
      <a:lvl3pPr marL="1233488" indent="-228600" algn="l" rtl="0" eaLnBrk="0" fontAlgn="base" hangingPunct="0">
        <a:spcBef>
          <a:spcPct val="20000"/>
        </a:spcBef>
        <a:spcAft>
          <a:spcPct val="0"/>
        </a:spcAft>
        <a:buChar char="•"/>
        <a:defRPr sz="2400">
          <a:solidFill>
            <a:schemeClr val="tx1"/>
          </a:solidFill>
          <a:latin typeface="+mn-lt"/>
          <a:cs typeface="+mn-cs"/>
        </a:defRPr>
      </a:lvl3pPr>
      <a:lvl4pPr marL="1641475"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16985099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45"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
        <p:nvSpPr>
          <p:cNvPr id="9" name="ZoneTexte 8"/>
          <p:cNvSpPr txBox="1"/>
          <p:nvPr/>
        </p:nvSpPr>
        <p:spPr>
          <a:xfrm>
            <a:off x="2000232" y="6357958"/>
            <a:ext cx="4082603" cy="184666"/>
          </a:xfrm>
          <a:prstGeom prst="rect">
            <a:avLst/>
          </a:prstGeom>
          <a:noFill/>
        </p:spPr>
        <p:txBody>
          <a:bodyPr wrap="square" lIns="36000" tIns="0" rIns="36000" bIns="0" rtlCol="0">
            <a:spAutoFit/>
          </a:bodyPr>
          <a:lstStyle/>
          <a:p>
            <a:r>
              <a:rPr lang="fr-FR" sz="1200" dirty="0" smtClean="0">
                <a:solidFill>
                  <a:srgbClr val="7F7F7F"/>
                </a:solidFill>
              </a:rPr>
              <a:t>Direction des </a:t>
            </a:r>
            <a:r>
              <a:rPr lang="fr-FR" sz="1200" b="1" dirty="0" smtClean="0">
                <a:solidFill>
                  <a:srgbClr val="509E2F"/>
                </a:solidFill>
              </a:rPr>
              <a:t>S</a:t>
            </a:r>
            <a:r>
              <a:rPr lang="fr-FR" sz="1200" dirty="0" smtClean="0">
                <a:solidFill>
                  <a:srgbClr val="7F7F7F"/>
                </a:solidFill>
              </a:rPr>
              <a:t>ystèmes </a:t>
            </a:r>
            <a:r>
              <a:rPr lang="fr-FR" sz="1200" b="1" dirty="0" smtClean="0">
                <a:solidFill>
                  <a:srgbClr val="509E2F"/>
                </a:solidFill>
              </a:rPr>
              <a:t>E</a:t>
            </a:r>
            <a:r>
              <a:rPr lang="fr-FR" sz="1200" dirty="0" smtClean="0">
                <a:solidFill>
                  <a:srgbClr val="7F7F7F"/>
                </a:solidFill>
              </a:rPr>
              <a:t>nergétiques </a:t>
            </a:r>
            <a:r>
              <a:rPr lang="fr-FR" sz="1200" b="1" dirty="0" smtClean="0">
                <a:solidFill>
                  <a:srgbClr val="509E2F"/>
                </a:solidFill>
              </a:rPr>
              <a:t>I</a:t>
            </a:r>
            <a:r>
              <a:rPr lang="fr-FR" sz="1200" dirty="0" smtClean="0">
                <a:solidFill>
                  <a:srgbClr val="7F7F7F"/>
                </a:solidFill>
              </a:rPr>
              <a:t>nsulaires</a:t>
            </a:r>
          </a:p>
        </p:txBody>
      </p:sp>
    </p:spTree>
    <p:extLst>
      <p:ext uri="{BB962C8B-B14F-4D97-AF65-F5344CB8AC3E}">
        <p14:creationId xmlns:p14="http://schemas.microsoft.com/office/powerpoint/2010/main" val="1080278912"/>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0" name="Objet 9" hidden="1"/>
          <p:cNvGraphicFramePr>
            <a:graphicFrameLocks noChangeAspect="1"/>
          </p:cNvGraphicFramePr>
          <p:nvPr>
            <p:custDataLst>
              <p:tags r:id="rId3"/>
            </p:custDataLst>
            <p:ext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spid="_x0000_s4169" name="Diapositive think-cell" r:id="rId4" imgW="360" imgH="360" progId="TCLayout.ActiveDocument.1">
                  <p:embed/>
                </p:oleObj>
              </mc:Choice>
              <mc:Fallback>
                <p:oleObj name="Diapositive think-cell"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Espace réservé du titre 1"/>
          <p:cNvSpPr>
            <a:spLocks noGrp="1"/>
          </p:cNvSpPr>
          <p:nvPr>
            <p:ph type="title"/>
          </p:nvPr>
        </p:nvSpPr>
        <p:spPr>
          <a:xfrm>
            <a:off x="229470" y="274638"/>
            <a:ext cx="8691762" cy="850106"/>
          </a:xfrm>
          <a:prstGeom prst="rect">
            <a:avLst/>
          </a:prstGeom>
        </p:spPr>
        <p:txBody>
          <a:bodyPr vert="horz" lIns="36000" tIns="0" rIns="36000" bIns="0" rtlCol="0" anchor="t"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29470" y="1268414"/>
            <a:ext cx="8691763" cy="4857750"/>
          </a:xfrm>
          <a:prstGeom prst="rect">
            <a:avLst/>
          </a:prstGeom>
        </p:spPr>
        <p:txBody>
          <a:bodyPr vert="horz" lIns="36000" tIns="0" rIns="3600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ZoneTexte 12"/>
          <p:cNvSpPr txBox="1"/>
          <p:nvPr/>
        </p:nvSpPr>
        <p:spPr>
          <a:xfrm>
            <a:off x="7236296" y="6458312"/>
            <a:ext cx="328628" cy="138499"/>
          </a:xfrm>
          <a:prstGeom prst="rect">
            <a:avLst/>
          </a:prstGeom>
          <a:noFill/>
        </p:spPr>
        <p:txBody>
          <a:bodyPr wrap="none" lIns="27000" tIns="0" rIns="0" bIns="0" rtlCol="0" anchor="ctr" anchorCtr="0">
            <a:spAutoFit/>
          </a:bodyPr>
          <a:lstStyle/>
          <a:p>
            <a:r>
              <a:rPr lang="fr-FR" sz="900" dirty="0" smtClean="0">
                <a:solidFill>
                  <a:srgbClr val="7F7F7F"/>
                </a:solidFill>
              </a:rPr>
              <a:t>|  </a:t>
            </a:r>
            <a:fld id="{A4A6FBFB-9464-423D-8908-BCA7DB9DC592}" type="slidenum">
              <a:rPr lang="fr-FR" sz="900" b="1" smtClean="0">
                <a:solidFill>
                  <a:srgbClr val="005BBB"/>
                </a:solidFill>
                <a:cs typeface="Arial" pitchFamily="34" charset="0"/>
              </a:rPr>
              <a:pPr/>
              <a:t>‹N°›</a:t>
            </a:fld>
            <a:endParaRPr lang="fr-FR" sz="900" b="1" dirty="0">
              <a:solidFill>
                <a:srgbClr val="005BBB"/>
              </a:solidFill>
              <a:cs typeface="Arial" pitchFamily="34" charset="0"/>
            </a:endParaRPr>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470" y="6347629"/>
            <a:ext cx="657140" cy="359867"/>
          </a:xfrm>
          <a:prstGeom prst="rect">
            <a:avLst/>
          </a:prstGeom>
        </p:spPr>
      </p:pic>
      <p:sp>
        <p:nvSpPr>
          <p:cNvPr id="16" name="Espace réservé du texte 20"/>
          <p:cNvSpPr txBox="1">
            <a:spLocks/>
          </p:cNvSpPr>
          <p:nvPr/>
        </p:nvSpPr>
        <p:spPr>
          <a:xfrm>
            <a:off x="3632200" y="6385508"/>
            <a:ext cx="3604097" cy="284106"/>
          </a:xfrm>
          <a:prstGeom prst="rect">
            <a:avLst/>
          </a:prstGeom>
          <a:noFill/>
        </p:spPr>
        <p:txBody>
          <a:bodyPr wrap="square" lIns="0" tIns="0" rIns="99900" bIns="0" rtlCol="0" anchor="ctr">
            <a:noAutofit/>
          </a:bodyPr>
          <a:lstStyle>
            <a:lvl1pPr marL="0" indent="0" algn="r" defTabSz="454548" rtl="0" eaLnBrk="1" latinLnBrk="0" hangingPunct="1">
              <a:spcBef>
                <a:spcPts val="300"/>
              </a:spcBef>
              <a:buClr>
                <a:srgbClr val="005BBB"/>
              </a:buClr>
              <a:buFont typeface="Wingdings" pitchFamily="2" charset="2"/>
              <a:buNone/>
              <a:defRPr lang="fr-FR" sz="1094" b="0" i="1" kern="1200" dirty="0" smtClean="0">
                <a:solidFill>
                  <a:srgbClr val="737373"/>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spcBef>
                <a:spcPts val="300"/>
              </a:spcBef>
              <a:buClr>
                <a:srgbClr val="005BBB"/>
              </a:buClr>
              <a:buSzPct val="50000"/>
              <a:buFont typeface="Wingdings" pitchFamily="2" charset="2"/>
              <a:buChar char=""/>
              <a:defRPr sz="1400" kern="1200">
                <a:solidFill>
                  <a:schemeClr val="accent6"/>
                </a:solidFill>
                <a:latin typeface="+mn-lt"/>
                <a:ea typeface="+mn-ea"/>
                <a:cs typeface="+mn-cs"/>
              </a:defRPr>
            </a:lvl2pPr>
            <a:lvl3pPr marL="540000" indent="-180000" algn="l" defTabSz="914400" rtl="0" eaLnBrk="1" latinLnBrk="0" hangingPunct="1">
              <a:spcBef>
                <a:spcPts val="300"/>
              </a:spcBef>
              <a:buClr>
                <a:srgbClr val="005BBB"/>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300"/>
              </a:spcBef>
              <a:buClr>
                <a:srgbClr val="005BBB"/>
              </a:buClr>
              <a:buFont typeface="Arial" pitchFamily="34" charset="0"/>
              <a:buChar char="–"/>
              <a:defRPr sz="1400" kern="1200">
                <a:solidFill>
                  <a:schemeClr val="accent6"/>
                </a:solidFill>
                <a:latin typeface="+mn-lt"/>
                <a:ea typeface="+mn-ea"/>
                <a:cs typeface="+mn-cs"/>
              </a:defRPr>
            </a:lvl4pPr>
            <a:lvl5pPr marL="864000" indent="-108000" algn="l" defTabSz="914400" rtl="0" eaLnBrk="1" latinLnBrk="0" hangingPunct="1">
              <a:spcBef>
                <a:spcPts val="300"/>
              </a:spcBef>
              <a:buClr>
                <a:srgbClr val="005BBB"/>
              </a:buClr>
              <a:buFont typeface="Arial" pitchFamily="34" charset="0"/>
              <a:buChar char="»"/>
              <a:defRPr sz="1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sz="825" i="0">
                <a:solidFill>
                  <a:srgbClr val="7F7F7F"/>
                </a:solidFill>
              </a:rPr>
              <a:t>SEI Raccordement –EDF CONSEIL /  DSIT SOLLAB |  09/2019</a:t>
            </a:r>
          </a:p>
        </p:txBody>
      </p:sp>
      <p:pic>
        <p:nvPicPr>
          <p:cNvPr id="19" name="Picture 5" descr="C:\Sebastien\Alexia\PowerPoint _Identifiants\EDFC LOGO SUITE\COLOUR\Office\EDFC_LOGO_RGB_600.jpg"/>
          <p:cNvPicPr>
            <a:picLocks noChangeAspect="1" noChangeArrowheads="1"/>
          </p:cNvPicPr>
          <p:nvPr/>
        </p:nvPicPr>
        <p:blipFill>
          <a:blip r:embed="rId7" cstate="print"/>
          <a:srcRect/>
          <a:stretch>
            <a:fillRect/>
          </a:stretch>
        </p:blipFill>
        <p:spPr bwMode="auto">
          <a:xfrm>
            <a:off x="8072023" y="6347561"/>
            <a:ext cx="849209" cy="360000"/>
          </a:xfrm>
          <a:prstGeom prst="rect">
            <a:avLst/>
          </a:prstGeom>
          <a:noFill/>
          <a:ln w="9525">
            <a:noFill/>
            <a:miter lim="800000"/>
            <a:headEnd/>
            <a:tailEnd/>
          </a:ln>
        </p:spPr>
      </p:pic>
    </p:spTree>
    <p:extLst>
      <p:ext uri="{BB962C8B-B14F-4D97-AF65-F5344CB8AC3E}">
        <p14:creationId xmlns:p14="http://schemas.microsoft.com/office/powerpoint/2010/main" val="1718787190"/>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685800" rtl="0" eaLnBrk="1" latinLnBrk="0" hangingPunct="1">
        <a:spcBef>
          <a:spcPts val="0"/>
        </a:spcBef>
        <a:buNone/>
        <a:defRPr sz="1500" kern="1200" cap="none" baseline="0">
          <a:solidFill>
            <a:schemeClr val="accent5"/>
          </a:solidFill>
          <a:latin typeface="+mj-lt"/>
          <a:ea typeface="+mj-ea"/>
          <a:cs typeface="+mj-cs"/>
        </a:defRPr>
      </a:lvl1pPr>
    </p:titleStyle>
    <p:bodyStyle>
      <a:lvl1pPr marL="134541" indent="-134541" algn="l" defTabSz="685800" rtl="0" eaLnBrk="1" latinLnBrk="0" hangingPunct="1">
        <a:spcBef>
          <a:spcPts val="225"/>
        </a:spcBef>
        <a:buClr>
          <a:srgbClr val="005BBB"/>
        </a:buClr>
        <a:buFont typeface="Wingdings" pitchFamily="2" charset="2"/>
        <a:buChar char=""/>
        <a:defRPr sz="1050" b="1" kern="1200">
          <a:solidFill>
            <a:schemeClr val="tx2"/>
          </a:solidFill>
          <a:latin typeface="+mn-lt"/>
          <a:ea typeface="+mn-ea"/>
          <a:cs typeface="+mn-cs"/>
        </a:defRPr>
      </a:lvl1pPr>
      <a:lvl2pPr marL="270000" indent="-135000" algn="l" defTabSz="685800" rtl="0" eaLnBrk="1" latinLnBrk="0" hangingPunct="1">
        <a:spcBef>
          <a:spcPts val="225"/>
        </a:spcBef>
        <a:buClr>
          <a:srgbClr val="005BBB"/>
        </a:buClr>
        <a:buSzPct val="50000"/>
        <a:buFont typeface="Wingdings" pitchFamily="2" charset="2"/>
        <a:buChar char=""/>
        <a:defRPr sz="1050" kern="1200">
          <a:solidFill>
            <a:schemeClr val="tx2"/>
          </a:solidFill>
          <a:latin typeface="+mn-lt"/>
          <a:ea typeface="+mn-ea"/>
          <a:cs typeface="+mn-cs"/>
        </a:defRPr>
      </a:lvl2pPr>
      <a:lvl3pPr marL="405000" indent="-135000" algn="l" defTabSz="685800" rtl="0" eaLnBrk="1" latinLnBrk="0" hangingPunct="1">
        <a:spcBef>
          <a:spcPts val="225"/>
        </a:spcBef>
        <a:buClr>
          <a:srgbClr val="005BBB"/>
        </a:buClr>
        <a:buFont typeface="Arial" pitchFamily="34" charset="0"/>
        <a:buChar char="•"/>
        <a:defRPr sz="1050" kern="1200">
          <a:solidFill>
            <a:schemeClr val="tx2"/>
          </a:solidFill>
          <a:latin typeface="+mn-lt"/>
          <a:ea typeface="+mn-ea"/>
          <a:cs typeface="+mn-cs"/>
        </a:defRPr>
      </a:lvl3pPr>
      <a:lvl4pPr marL="540000" indent="-108000" algn="l" defTabSz="685800" rtl="0" eaLnBrk="1" latinLnBrk="0" hangingPunct="1">
        <a:spcBef>
          <a:spcPts val="225"/>
        </a:spcBef>
        <a:buClr>
          <a:srgbClr val="005BBB"/>
        </a:buClr>
        <a:buFont typeface="Arial" pitchFamily="34" charset="0"/>
        <a:buChar char="–"/>
        <a:defRPr sz="1050" kern="1200">
          <a:solidFill>
            <a:schemeClr val="tx2"/>
          </a:solidFill>
          <a:latin typeface="+mn-lt"/>
          <a:ea typeface="+mn-ea"/>
          <a:cs typeface="+mn-cs"/>
        </a:defRPr>
      </a:lvl4pPr>
      <a:lvl5pPr marL="648000" indent="-81000" algn="l" defTabSz="685800" rtl="0" eaLnBrk="1" latinLnBrk="0" hangingPunct="1">
        <a:spcBef>
          <a:spcPts val="225"/>
        </a:spcBef>
        <a:buClr>
          <a:srgbClr val="005BBB"/>
        </a:buClr>
        <a:buFont typeface="Arial" pitchFamily="34" charset="0"/>
        <a:buChar char="»"/>
        <a:defRPr sz="105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09">
          <p15:clr>
            <a:srgbClr val="A4A3A4"/>
          </p15:clr>
        </p15:guide>
        <p15:guide id="2" pos="332">
          <p15:clr>
            <a:srgbClr val="A4A3A4"/>
          </p15:clr>
        </p15:guide>
        <p15:guide id="3" pos="7348">
          <p15:clr>
            <a:srgbClr val="A4A3A4"/>
          </p15:clr>
        </p15:guide>
        <p15:guide id="4" orient="horz" pos="4020">
          <p15:clr>
            <a:srgbClr val="A4A3A4"/>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858978444"/>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430590533"/>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577802431"/>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973863573"/>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1078050573"/>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1465508727"/>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1696931317"/>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2804727557"/>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1580076847"/>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755723414"/>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Tree>
    <p:extLst>
      <p:ext uri="{BB962C8B-B14F-4D97-AF65-F5344CB8AC3E}">
        <p14:creationId xmlns:p14="http://schemas.microsoft.com/office/powerpoint/2010/main" val="1416318090"/>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199921632"/>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749019282"/>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1916356817"/>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2926308950"/>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389461541"/>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3319547644"/>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3998435439"/>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9" y="274638"/>
            <a:ext cx="8353425" cy="850900"/>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075" name="Espace réservé du texte 2"/>
          <p:cNvSpPr>
            <a:spLocks noGrp="1"/>
          </p:cNvSpPr>
          <p:nvPr>
            <p:ph type="body" idx="1"/>
          </p:nvPr>
        </p:nvSpPr>
        <p:spPr bwMode="auto">
          <a:xfrm>
            <a:off x="395289" y="1268413"/>
            <a:ext cx="83534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2360256489"/>
      </p:ext>
    </p:extLst>
  </p:cSld>
  <p:clrMap bg1="lt1" tx1="dk1" bg2="lt2" tx2="dk2" accent1="accent1" accent2="accent2" accent3="accent3" accent4="accent4" accent5="accent5" accent6="accent6" hlink="hlink" folHlink="folHlink"/>
  <p:hf hdr="0" dt="0"/>
  <p:txStyles>
    <p:titleStyle>
      <a:lvl1pPr algn="l" defTabSz="517265" rtl="0" eaLnBrk="0" fontAlgn="base" hangingPunct="0">
        <a:spcBef>
          <a:spcPct val="0"/>
        </a:spcBef>
        <a:spcAft>
          <a:spcPct val="0"/>
        </a:spcAft>
        <a:defRPr sz="1584" kern="1200" cap="all">
          <a:solidFill>
            <a:srgbClr val="001A70"/>
          </a:solidFill>
          <a:latin typeface="+mj-lt"/>
          <a:ea typeface="+mj-ea"/>
          <a:cs typeface="+mj-cs"/>
        </a:defRPr>
      </a:lvl1pPr>
      <a:lvl2pPr algn="l" defTabSz="517265" rtl="0" eaLnBrk="0" fontAlgn="base" hangingPunct="0">
        <a:spcBef>
          <a:spcPct val="0"/>
        </a:spcBef>
        <a:spcAft>
          <a:spcPct val="0"/>
        </a:spcAft>
        <a:defRPr sz="1584">
          <a:solidFill>
            <a:srgbClr val="001A70"/>
          </a:solidFill>
          <a:latin typeface="Arial" panose="020B0604020202020204" pitchFamily="34" charset="0"/>
        </a:defRPr>
      </a:lvl2pPr>
      <a:lvl3pPr algn="l" defTabSz="517265" rtl="0" eaLnBrk="0" fontAlgn="base" hangingPunct="0">
        <a:spcBef>
          <a:spcPct val="0"/>
        </a:spcBef>
        <a:spcAft>
          <a:spcPct val="0"/>
        </a:spcAft>
        <a:defRPr sz="1584">
          <a:solidFill>
            <a:srgbClr val="001A70"/>
          </a:solidFill>
          <a:latin typeface="Arial" panose="020B0604020202020204" pitchFamily="34" charset="0"/>
        </a:defRPr>
      </a:lvl3pPr>
      <a:lvl4pPr algn="l" defTabSz="517265" rtl="0" eaLnBrk="0" fontAlgn="base" hangingPunct="0">
        <a:spcBef>
          <a:spcPct val="0"/>
        </a:spcBef>
        <a:spcAft>
          <a:spcPct val="0"/>
        </a:spcAft>
        <a:defRPr sz="1584">
          <a:solidFill>
            <a:srgbClr val="001A70"/>
          </a:solidFill>
          <a:latin typeface="Arial" panose="020B0604020202020204" pitchFamily="34" charset="0"/>
        </a:defRPr>
      </a:lvl4pPr>
      <a:lvl5pPr algn="l" defTabSz="517265" rtl="0" eaLnBrk="0" fontAlgn="base" hangingPunct="0">
        <a:spcBef>
          <a:spcPct val="0"/>
        </a:spcBef>
        <a:spcAft>
          <a:spcPct val="0"/>
        </a:spcAft>
        <a:defRPr sz="1584">
          <a:solidFill>
            <a:srgbClr val="001A70"/>
          </a:solidFill>
          <a:latin typeface="Arial" panose="020B0604020202020204" pitchFamily="34" charset="0"/>
        </a:defRPr>
      </a:lvl5pPr>
      <a:lvl6pPr marL="344843" algn="l" defTabSz="517265" rtl="0" fontAlgn="base">
        <a:spcBef>
          <a:spcPct val="0"/>
        </a:spcBef>
        <a:spcAft>
          <a:spcPct val="0"/>
        </a:spcAft>
        <a:defRPr sz="1584">
          <a:solidFill>
            <a:srgbClr val="001A70"/>
          </a:solidFill>
          <a:latin typeface="Arial" panose="020B0604020202020204" pitchFamily="34" charset="0"/>
        </a:defRPr>
      </a:lvl6pPr>
      <a:lvl7pPr marL="689686" algn="l" defTabSz="517265" rtl="0" fontAlgn="base">
        <a:spcBef>
          <a:spcPct val="0"/>
        </a:spcBef>
        <a:spcAft>
          <a:spcPct val="0"/>
        </a:spcAft>
        <a:defRPr sz="1584">
          <a:solidFill>
            <a:srgbClr val="001A70"/>
          </a:solidFill>
          <a:latin typeface="Arial" panose="020B0604020202020204" pitchFamily="34" charset="0"/>
        </a:defRPr>
      </a:lvl7pPr>
      <a:lvl8pPr marL="1034528" algn="l" defTabSz="517265" rtl="0" fontAlgn="base">
        <a:spcBef>
          <a:spcPct val="0"/>
        </a:spcBef>
        <a:spcAft>
          <a:spcPct val="0"/>
        </a:spcAft>
        <a:defRPr sz="1584">
          <a:solidFill>
            <a:srgbClr val="001A70"/>
          </a:solidFill>
          <a:latin typeface="Arial" panose="020B0604020202020204" pitchFamily="34" charset="0"/>
        </a:defRPr>
      </a:lvl8pPr>
      <a:lvl9pPr marL="1379371" algn="l" defTabSz="517265" rtl="0" fontAlgn="base">
        <a:spcBef>
          <a:spcPct val="0"/>
        </a:spcBef>
        <a:spcAft>
          <a:spcPct val="0"/>
        </a:spcAft>
        <a:defRPr sz="1584">
          <a:solidFill>
            <a:srgbClr val="001A70"/>
          </a:solidFill>
          <a:latin typeface="Arial" panose="020B0604020202020204" pitchFamily="34" charset="0"/>
        </a:defRPr>
      </a:lvl9pPr>
    </p:titleStyle>
    <p:bodyStyle>
      <a:lvl1pPr marL="100579" indent="-100579" algn="l" defTabSz="517265" rtl="0" eaLnBrk="0" fontAlgn="base" hangingPunct="0">
        <a:spcBef>
          <a:spcPts val="1018"/>
        </a:spcBef>
        <a:spcAft>
          <a:spcPct val="0"/>
        </a:spcAft>
        <a:buClr>
          <a:srgbClr val="001A70"/>
        </a:buClr>
        <a:buFont typeface="Wingdings" panose="05000000000000000000" pitchFamily="2" charset="2"/>
        <a:buChar char=""/>
        <a:defRPr sz="905" b="1" kern="1200">
          <a:solidFill>
            <a:schemeClr val="tx1"/>
          </a:solidFill>
          <a:latin typeface="+mn-lt"/>
          <a:ea typeface="+mn-ea"/>
          <a:cs typeface="+mn-cs"/>
        </a:defRPr>
      </a:lvl1pPr>
      <a:lvl2pPr marL="203553" indent="-101777" algn="l" defTabSz="517265" rtl="0" eaLnBrk="0" fontAlgn="base" hangingPunct="0">
        <a:spcBef>
          <a:spcPts val="340"/>
        </a:spcBef>
        <a:spcAft>
          <a:spcPct val="0"/>
        </a:spcAft>
        <a:buClr>
          <a:srgbClr val="001A70"/>
        </a:buClr>
        <a:buSzPct val="50000"/>
        <a:buFont typeface="Wingdings" panose="05000000000000000000" pitchFamily="2" charset="2"/>
        <a:buChar char=""/>
        <a:defRPr sz="905" kern="1200">
          <a:solidFill>
            <a:schemeClr val="tx1"/>
          </a:solidFill>
          <a:latin typeface="+mn-lt"/>
          <a:ea typeface="+mn-ea"/>
          <a:cs typeface="+mn-cs"/>
        </a:defRPr>
      </a:lvl2pPr>
      <a:lvl3pPr marL="305330" indent="-101777" algn="l" defTabSz="517265" rtl="0" eaLnBrk="0" fontAlgn="base" hangingPunct="0">
        <a:spcBef>
          <a:spcPts val="169"/>
        </a:spcBef>
        <a:spcAft>
          <a:spcPct val="0"/>
        </a:spcAft>
        <a:buClr>
          <a:srgbClr val="001A70"/>
        </a:buClr>
        <a:buFont typeface="Arial" panose="020B0604020202020204" pitchFamily="34" charset="0"/>
        <a:buChar char="•"/>
        <a:defRPr sz="754" kern="1200">
          <a:solidFill>
            <a:schemeClr val="tx1"/>
          </a:solidFill>
          <a:latin typeface="+mn-lt"/>
          <a:ea typeface="+mn-ea"/>
          <a:cs typeface="+mn-cs"/>
        </a:defRPr>
      </a:lvl3pPr>
      <a:lvl4pPr marL="407106" indent="-81421" algn="l" defTabSz="517265" rtl="0" eaLnBrk="0" fontAlgn="base" hangingPunct="0">
        <a:spcBef>
          <a:spcPct val="0"/>
        </a:spcBef>
        <a:spcAft>
          <a:spcPct val="0"/>
        </a:spcAft>
        <a:buFont typeface="Arial" panose="020B0604020202020204" pitchFamily="34" charset="0"/>
        <a:buChar char="–"/>
        <a:defRPr sz="679" kern="1200">
          <a:solidFill>
            <a:schemeClr val="tx1"/>
          </a:solidFill>
          <a:latin typeface="+mn-lt"/>
          <a:ea typeface="+mn-ea"/>
          <a:cs typeface="+mn-cs"/>
        </a:defRPr>
      </a:lvl4pPr>
      <a:lvl5pPr marL="488528" indent="-61067" algn="l" defTabSz="517265" rtl="0" eaLnBrk="0" fontAlgn="base" hangingPunct="0">
        <a:spcBef>
          <a:spcPct val="0"/>
        </a:spcBef>
        <a:spcAft>
          <a:spcPct val="0"/>
        </a:spcAft>
        <a:buFont typeface="Arial" panose="020B0604020202020204" pitchFamily="34" charset="0"/>
        <a:buChar char="»"/>
        <a:defRPr sz="604" kern="1200">
          <a:solidFill>
            <a:schemeClr val="tx1"/>
          </a:solidFill>
          <a:latin typeface="+mn-lt"/>
          <a:ea typeface="+mn-ea"/>
          <a:cs typeface="+mn-cs"/>
        </a:defRPr>
      </a:lvl5pPr>
      <a:lvl6pPr marL="1422477"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6pPr>
      <a:lvl7pPr marL="1681109"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7pPr>
      <a:lvl8pPr marL="1939741"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8pPr>
      <a:lvl9pPr marL="2198373" indent="-129316" algn="l" defTabSz="517265" rtl="0" eaLnBrk="1" latinLnBrk="0" hangingPunct="1">
        <a:spcBef>
          <a:spcPct val="20000"/>
        </a:spcBef>
        <a:buFont typeface="Arial" pitchFamily="34" charset="0"/>
        <a:buChar char="•"/>
        <a:defRPr sz="1132" kern="1200">
          <a:solidFill>
            <a:schemeClr val="tx1"/>
          </a:solidFill>
          <a:latin typeface="+mn-lt"/>
          <a:ea typeface="+mn-ea"/>
          <a:cs typeface="+mn-cs"/>
        </a:defRPr>
      </a:lvl9pPr>
    </p:bodyStyle>
    <p:otherStyle>
      <a:defPPr>
        <a:defRPr lang="fr-FR"/>
      </a:defPPr>
      <a:lvl1pPr marL="0" algn="l" defTabSz="517265" rtl="0" eaLnBrk="1" latinLnBrk="0" hangingPunct="1">
        <a:defRPr sz="1018" kern="1200">
          <a:solidFill>
            <a:schemeClr val="tx1"/>
          </a:solidFill>
          <a:latin typeface="+mn-lt"/>
          <a:ea typeface="+mn-ea"/>
          <a:cs typeface="+mn-cs"/>
        </a:defRPr>
      </a:lvl1pPr>
      <a:lvl2pPr marL="258632" algn="l" defTabSz="517265" rtl="0" eaLnBrk="1" latinLnBrk="0" hangingPunct="1">
        <a:defRPr sz="1018" kern="1200">
          <a:solidFill>
            <a:schemeClr val="tx1"/>
          </a:solidFill>
          <a:latin typeface="+mn-lt"/>
          <a:ea typeface="+mn-ea"/>
          <a:cs typeface="+mn-cs"/>
        </a:defRPr>
      </a:lvl2pPr>
      <a:lvl3pPr marL="517265" algn="l" defTabSz="517265" rtl="0" eaLnBrk="1" latinLnBrk="0" hangingPunct="1">
        <a:defRPr sz="1018" kern="1200">
          <a:solidFill>
            <a:schemeClr val="tx1"/>
          </a:solidFill>
          <a:latin typeface="+mn-lt"/>
          <a:ea typeface="+mn-ea"/>
          <a:cs typeface="+mn-cs"/>
        </a:defRPr>
      </a:lvl3pPr>
      <a:lvl4pPr marL="775896" algn="l" defTabSz="517265" rtl="0" eaLnBrk="1" latinLnBrk="0" hangingPunct="1">
        <a:defRPr sz="1018" kern="1200">
          <a:solidFill>
            <a:schemeClr val="tx1"/>
          </a:solidFill>
          <a:latin typeface="+mn-lt"/>
          <a:ea typeface="+mn-ea"/>
          <a:cs typeface="+mn-cs"/>
        </a:defRPr>
      </a:lvl4pPr>
      <a:lvl5pPr marL="1034528" algn="l" defTabSz="517265" rtl="0" eaLnBrk="1" latinLnBrk="0" hangingPunct="1">
        <a:defRPr sz="1018" kern="1200">
          <a:solidFill>
            <a:schemeClr val="tx1"/>
          </a:solidFill>
          <a:latin typeface="+mn-lt"/>
          <a:ea typeface="+mn-ea"/>
          <a:cs typeface="+mn-cs"/>
        </a:defRPr>
      </a:lvl5pPr>
      <a:lvl6pPr marL="1293161" algn="l" defTabSz="517265" rtl="0" eaLnBrk="1" latinLnBrk="0" hangingPunct="1">
        <a:defRPr sz="1018" kern="1200">
          <a:solidFill>
            <a:schemeClr val="tx1"/>
          </a:solidFill>
          <a:latin typeface="+mn-lt"/>
          <a:ea typeface="+mn-ea"/>
          <a:cs typeface="+mn-cs"/>
        </a:defRPr>
      </a:lvl6pPr>
      <a:lvl7pPr marL="1551793" algn="l" defTabSz="517265" rtl="0" eaLnBrk="1" latinLnBrk="0" hangingPunct="1">
        <a:defRPr sz="1018" kern="1200">
          <a:solidFill>
            <a:schemeClr val="tx1"/>
          </a:solidFill>
          <a:latin typeface="+mn-lt"/>
          <a:ea typeface="+mn-ea"/>
          <a:cs typeface="+mn-cs"/>
        </a:defRPr>
      </a:lvl7pPr>
      <a:lvl8pPr marL="1810425" algn="l" defTabSz="517265" rtl="0" eaLnBrk="1" latinLnBrk="0" hangingPunct="1">
        <a:defRPr sz="1018" kern="1200">
          <a:solidFill>
            <a:schemeClr val="tx1"/>
          </a:solidFill>
          <a:latin typeface="+mn-lt"/>
          <a:ea typeface="+mn-ea"/>
          <a:cs typeface="+mn-cs"/>
        </a:defRPr>
      </a:lvl8pPr>
      <a:lvl9pPr marL="2069057" algn="l" defTabSz="517265" rtl="0" eaLnBrk="1" latinLnBrk="0" hangingPunct="1">
        <a:defRPr sz="101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1930643505"/>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709871"/>
      </p:ext>
    </p:extLst>
  </p:cSld>
  <p:clrMap bg1="lt1" tx1="dk1" bg2="lt2" tx2="dk2" accent1="accent1" accent2="accent2" accent3="accent3" accent4="accent4" accent5="accent5" accent6="accent6" hlink="hlink" folHlink="folHlink"/>
  <p:hf hdr="0" dt="0"/>
  <p:txStyles>
    <p:titleStyle>
      <a:lvl1pPr algn="l" rtl="0" eaLnBrk="0" fontAlgn="base" hangingPunct="0">
        <a:lnSpc>
          <a:spcPts val="4000"/>
        </a:lnSpc>
        <a:spcBef>
          <a:spcPct val="0"/>
        </a:spcBef>
        <a:spcAft>
          <a:spcPct val="0"/>
        </a:spcAft>
        <a:defRPr sz="3400" cap="all">
          <a:solidFill>
            <a:srgbClr val="92D050"/>
          </a:solidFill>
          <a:latin typeface="+mj-lt"/>
          <a:ea typeface="+mj-ea"/>
          <a:cs typeface="+mj-cs"/>
        </a:defRPr>
      </a:lvl1pPr>
      <a:lvl2pPr algn="l" rtl="0" eaLnBrk="0" fontAlgn="base" hangingPunct="0">
        <a:lnSpc>
          <a:spcPts val="4000"/>
        </a:lnSpc>
        <a:spcBef>
          <a:spcPct val="0"/>
        </a:spcBef>
        <a:spcAft>
          <a:spcPct val="0"/>
        </a:spcAft>
        <a:defRPr sz="3400">
          <a:solidFill>
            <a:srgbClr val="92D050"/>
          </a:solidFill>
          <a:latin typeface="Arial" charset="0"/>
          <a:cs typeface="Arial" charset="0"/>
        </a:defRPr>
      </a:lvl2pPr>
      <a:lvl3pPr algn="l" rtl="0" eaLnBrk="0" fontAlgn="base" hangingPunct="0">
        <a:lnSpc>
          <a:spcPts val="4000"/>
        </a:lnSpc>
        <a:spcBef>
          <a:spcPct val="0"/>
        </a:spcBef>
        <a:spcAft>
          <a:spcPct val="0"/>
        </a:spcAft>
        <a:defRPr sz="3400">
          <a:solidFill>
            <a:srgbClr val="92D050"/>
          </a:solidFill>
          <a:latin typeface="Arial" charset="0"/>
          <a:cs typeface="Arial" charset="0"/>
        </a:defRPr>
      </a:lvl3pPr>
      <a:lvl4pPr algn="l" rtl="0" eaLnBrk="0" fontAlgn="base" hangingPunct="0">
        <a:lnSpc>
          <a:spcPts val="4000"/>
        </a:lnSpc>
        <a:spcBef>
          <a:spcPct val="0"/>
        </a:spcBef>
        <a:spcAft>
          <a:spcPct val="0"/>
        </a:spcAft>
        <a:defRPr sz="3400">
          <a:solidFill>
            <a:srgbClr val="92D050"/>
          </a:solidFill>
          <a:latin typeface="Arial" charset="0"/>
          <a:cs typeface="Arial" charset="0"/>
        </a:defRPr>
      </a:lvl4pPr>
      <a:lvl5pPr algn="l" rtl="0" eaLnBrk="0" fontAlgn="base" hangingPunct="0">
        <a:lnSpc>
          <a:spcPts val="4000"/>
        </a:lnSpc>
        <a:spcBef>
          <a:spcPct val="0"/>
        </a:spcBef>
        <a:spcAft>
          <a:spcPct val="0"/>
        </a:spcAft>
        <a:defRPr sz="3400">
          <a:solidFill>
            <a:srgbClr val="92D050"/>
          </a:solidFill>
          <a:latin typeface="Arial" charset="0"/>
          <a:cs typeface="Arial" charset="0"/>
        </a:defRPr>
      </a:lvl5pPr>
      <a:lvl6pPr marL="457200" algn="l" rtl="0" fontAlgn="base">
        <a:lnSpc>
          <a:spcPts val="4000"/>
        </a:lnSpc>
        <a:spcBef>
          <a:spcPct val="0"/>
        </a:spcBef>
        <a:spcAft>
          <a:spcPct val="0"/>
        </a:spcAft>
        <a:defRPr sz="3400">
          <a:solidFill>
            <a:srgbClr val="E75113"/>
          </a:solidFill>
          <a:latin typeface="Arial" charset="0"/>
          <a:cs typeface="Arial" charset="0"/>
        </a:defRPr>
      </a:lvl6pPr>
      <a:lvl7pPr marL="914400" algn="l" rtl="0" fontAlgn="base">
        <a:lnSpc>
          <a:spcPts val="4000"/>
        </a:lnSpc>
        <a:spcBef>
          <a:spcPct val="0"/>
        </a:spcBef>
        <a:spcAft>
          <a:spcPct val="0"/>
        </a:spcAft>
        <a:defRPr sz="3400">
          <a:solidFill>
            <a:srgbClr val="E75113"/>
          </a:solidFill>
          <a:latin typeface="Arial" charset="0"/>
          <a:cs typeface="Arial" charset="0"/>
        </a:defRPr>
      </a:lvl7pPr>
      <a:lvl8pPr marL="1371600" algn="l" rtl="0" fontAlgn="base">
        <a:lnSpc>
          <a:spcPts val="4000"/>
        </a:lnSpc>
        <a:spcBef>
          <a:spcPct val="0"/>
        </a:spcBef>
        <a:spcAft>
          <a:spcPct val="0"/>
        </a:spcAft>
        <a:defRPr sz="3400">
          <a:solidFill>
            <a:srgbClr val="E75113"/>
          </a:solidFill>
          <a:latin typeface="Arial" charset="0"/>
          <a:cs typeface="Arial" charset="0"/>
        </a:defRPr>
      </a:lvl8pPr>
      <a:lvl9pPr marL="1828800" algn="l" rtl="0" fontAlgn="base">
        <a:lnSpc>
          <a:spcPts val="4000"/>
        </a:lnSpc>
        <a:spcBef>
          <a:spcPct val="0"/>
        </a:spcBef>
        <a:spcAft>
          <a:spcPct val="0"/>
        </a:spcAft>
        <a:defRPr sz="3400">
          <a:solidFill>
            <a:srgbClr val="E75113"/>
          </a:solidFill>
          <a:latin typeface="Arial" charset="0"/>
          <a:cs typeface="Arial" charset="0"/>
        </a:defRPr>
      </a:lvl9pPr>
    </p:titleStyle>
    <p:bodyStyle>
      <a:lvl1pPr algn="l" rtl="0" eaLnBrk="0" fontAlgn="base" hangingPunct="0">
        <a:lnSpc>
          <a:spcPts val="2400"/>
        </a:lnSpc>
        <a:spcBef>
          <a:spcPct val="0"/>
        </a:spcBef>
        <a:spcAft>
          <a:spcPct val="0"/>
        </a:spcAft>
        <a:defRPr sz="1600">
          <a:solidFill>
            <a:schemeClr val="bg2"/>
          </a:solidFill>
          <a:latin typeface="+mn-lt"/>
          <a:ea typeface="+mn-ea"/>
          <a:cs typeface="+mn-cs"/>
        </a:defRPr>
      </a:lvl1pPr>
      <a:lvl2pPr marL="825500" indent="-285750" algn="l" rtl="0" eaLnBrk="0" fontAlgn="base" hangingPunct="0">
        <a:spcBef>
          <a:spcPct val="20000"/>
        </a:spcBef>
        <a:spcAft>
          <a:spcPct val="0"/>
        </a:spcAft>
        <a:buChar char="–"/>
        <a:defRPr sz="2800">
          <a:solidFill>
            <a:schemeClr val="tx1"/>
          </a:solidFill>
          <a:latin typeface="+mn-lt"/>
          <a:cs typeface="+mn-cs"/>
        </a:defRPr>
      </a:lvl2pPr>
      <a:lvl3pPr marL="1233488" indent="-228600" algn="l" rtl="0" eaLnBrk="0" fontAlgn="base" hangingPunct="0">
        <a:spcBef>
          <a:spcPct val="20000"/>
        </a:spcBef>
        <a:spcAft>
          <a:spcPct val="0"/>
        </a:spcAft>
        <a:buChar char="•"/>
        <a:defRPr sz="2400">
          <a:solidFill>
            <a:schemeClr val="tx1"/>
          </a:solidFill>
          <a:latin typeface="+mn-lt"/>
          <a:cs typeface="+mn-cs"/>
        </a:defRPr>
      </a:lvl3pPr>
      <a:lvl4pPr marL="1641475"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2112484559"/>
      </p:ext>
    </p:extLst>
  </p:cSld>
  <p:clrMap bg1="lt1" tx1="dk1" bg2="lt2" tx2="dk2" accent1="accent1" accent2="accent2" accent3="accent3" accent4="accent4" accent5="accent5" accent6="accent6" hlink="hlink" folHlink="folHlink"/>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de-DE" sz="1000" smtClean="0">
                <a:solidFill>
                  <a:srgbClr val="808080"/>
                </a:solidFill>
              </a:rPr>
              <a:t>EDF SEI - CCP du 25/06/2020</a:t>
            </a:r>
            <a:endParaRPr lang="fr-FR" sz="1000">
              <a:solidFill>
                <a:srgbClr val="808080"/>
              </a:solidFill>
            </a:endParaRPr>
          </a:p>
        </p:txBody>
      </p:sp>
    </p:spTree>
    <p:extLst>
      <p:ext uri="{BB962C8B-B14F-4D97-AF65-F5344CB8AC3E}">
        <p14:creationId xmlns:p14="http://schemas.microsoft.com/office/powerpoint/2010/main" val="3592426480"/>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de-DE" sz="1000" smtClean="0">
                <a:solidFill>
                  <a:srgbClr val="808080"/>
                </a:solidFill>
              </a:rPr>
              <a:t>EDF SEI - CCP du 25/06/2020</a:t>
            </a:r>
            <a:endParaRPr lang="fr-FR" sz="1000">
              <a:solidFill>
                <a:srgbClr val="808080"/>
              </a:solidFill>
            </a:endParaRPr>
          </a:p>
        </p:txBody>
      </p:sp>
    </p:spTree>
    <p:extLst>
      <p:ext uri="{BB962C8B-B14F-4D97-AF65-F5344CB8AC3E}">
        <p14:creationId xmlns:p14="http://schemas.microsoft.com/office/powerpoint/2010/main" val="422377255"/>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de-DE" sz="1000" smtClean="0">
                <a:solidFill>
                  <a:srgbClr val="808080"/>
                </a:solidFill>
              </a:rPr>
              <a:t>EDF SEI - CCP du 25/06/2020</a:t>
            </a:r>
            <a:endParaRPr lang="fr-FR" sz="1000">
              <a:solidFill>
                <a:srgbClr val="808080"/>
              </a:solidFill>
            </a:endParaRPr>
          </a:p>
        </p:txBody>
      </p:sp>
    </p:spTree>
    <p:extLst>
      <p:ext uri="{BB962C8B-B14F-4D97-AF65-F5344CB8AC3E}">
        <p14:creationId xmlns:p14="http://schemas.microsoft.com/office/powerpoint/2010/main" val="2833335555"/>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de-DE" sz="1000" smtClean="0">
                <a:solidFill>
                  <a:srgbClr val="808080"/>
                </a:solidFill>
              </a:rPr>
              <a:t>EDF SEI - CCP du 25/06/2020</a:t>
            </a:r>
            <a:endParaRPr lang="fr-FR" sz="1000">
              <a:solidFill>
                <a:srgbClr val="808080"/>
              </a:solidFill>
            </a:endParaRPr>
          </a:p>
        </p:txBody>
      </p:sp>
    </p:spTree>
    <p:extLst>
      <p:ext uri="{BB962C8B-B14F-4D97-AF65-F5344CB8AC3E}">
        <p14:creationId xmlns:p14="http://schemas.microsoft.com/office/powerpoint/2010/main" val="88020543"/>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de-DE" sz="1000" smtClean="0">
                <a:solidFill>
                  <a:srgbClr val="808080"/>
                </a:solidFill>
              </a:rPr>
              <a:t>EDF SEI - CCP du 25/06/2020</a:t>
            </a:r>
            <a:endParaRPr lang="fr-FR" sz="1000">
              <a:solidFill>
                <a:srgbClr val="808080"/>
              </a:solidFill>
            </a:endParaRPr>
          </a:p>
        </p:txBody>
      </p:sp>
    </p:spTree>
    <p:extLst>
      <p:ext uri="{BB962C8B-B14F-4D97-AF65-F5344CB8AC3E}">
        <p14:creationId xmlns:p14="http://schemas.microsoft.com/office/powerpoint/2010/main" val="1154796440"/>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logo_EDF_sommai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6291263"/>
            <a:ext cx="622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title"/>
          </p:nvPr>
        </p:nvSpPr>
        <p:spPr bwMode="auto">
          <a:xfrm>
            <a:off x="425450" y="179388"/>
            <a:ext cx="8261350"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CLIQUEZ POUR MODIFIER LE STYLE DU TITRE</a:t>
            </a:r>
          </a:p>
        </p:txBody>
      </p:sp>
      <p:sp>
        <p:nvSpPr>
          <p:cNvPr id="4100" name="Rectangle 14"/>
          <p:cNvSpPr>
            <a:spLocks noGrp="1" noChangeArrowheads="1"/>
          </p:cNvSpPr>
          <p:nvPr>
            <p:ph type="body" idx="1"/>
          </p:nvPr>
        </p:nvSpPr>
        <p:spPr bwMode="auto">
          <a:xfrm>
            <a:off x="430213" y="1600200"/>
            <a:ext cx="43592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9231" name="Rectangle 15"/>
          <p:cNvSpPr>
            <a:spLocks noGrp="1" noChangeArrowheads="1"/>
          </p:cNvSpPr>
          <p:nvPr>
            <p:ph type="ftr" sz="quarter" idx="3"/>
          </p:nvPr>
        </p:nvSpPr>
        <p:spPr bwMode="auto">
          <a:xfrm>
            <a:off x="7589838" y="63754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a:latin typeface="Arial" charset="0"/>
                <a:cs typeface="Arial" charset="0"/>
              </a:defRPr>
            </a:lvl1pPr>
          </a:lstStyle>
          <a:p>
            <a:pPr fontAlgn="base">
              <a:spcBef>
                <a:spcPct val="0"/>
              </a:spcBef>
              <a:spcAft>
                <a:spcPct val="0"/>
              </a:spcAft>
              <a:defRPr/>
            </a:pPr>
            <a:r>
              <a:rPr lang="de-DE" sz="1000" smtClean="0">
                <a:solidFill>
                  <a:srgbClr val="808080"/>
                </a:solidFill>
              </a:rPr>
              <a:t>EDF SEI - CCP du 25/06/2020</a:t>
            </a:r>
            <a:endParaRPr lang="fr-FR" sz="1000">
              <a:solidFill>
                <a:srgbClr val="808080"/>
              </a:solidFill>
            </a:endParaRPr>
          </a:p>
        </p:txBody>
      </p:sp>
    </p:spTree>
    <p:extLst>
      <p:ext uri="{BB962C8B-B14F-4D97-AF65-F5344CB8AC3E}">
        <p14:creationId xmlns:p14="http://schemas.microsoft.com/office/powerpoint/2010/main" val="3941077395"/>
      </p:ext>
    </p:extLst>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800" cap="all">
          <a:solidFill>
            <a:srgbClr val="001A70"/>
          </a:solidFill>
          <a:latin typeface="Arial" panose="020B0604020202020204" pitchFamily="34" charset="0"/>
          <a:ea typeface="+mj-ea"/>
          <a:cs typeface="+mj-cs"/>
        </a:defRPr>
      </a:lvl1pPr>
      <a:lvl2pPr algn="l" rtl="0" eaLnBrk="0" fontAlgn="base" hangingPunct="0">
        <a:spcBef>
          <a:spcPct val="0"/>
        </a:spcBef>
        <a:spcAft>
          <a:spcPct val="0"/>
        </a:spcAft>
        <a:defRPr sz="2800">
          <a:solidFill>
            <a:srgbClr val="001A70"/>
          </a:solidFill>
          <a:latin typeface="Arial" charset="0"/>
          <a:cs typeface="Arial" charset="0"/>
        </a:defRPr>
      </a:lvl2pPr>
      <a:lvl3pPr algn="l" rtl="0" eaLnBrk="0" fontAlgn="base" hangingPunct="0">
        <a:spcBef>
          <a:spcPct val="0"/>
        </a:spcBef>
        <a:spcAft>
          <a:spcPct val="0"/>
        </a:spcAft>
        <a:defRPr sz="2800">
          <a:solidFill>
            <a:srgbClr val="001A70"/>
          </a:solidFill>
          <a:latin typeface="Arial" charset="0"/>
          <a:cs typeface="Arial" charset="0"/>
        </a:defRPr>
      </a:lvl3pPr>
      <a:lvl4pPr algn="l" rtl="0" eaLnBrk="0" fontAlgn="base" hangingPunct="0">
        <a:spcBef>
          <a:spcPct val="0"/>
        </a:spcBef>
        <a:spcAft>
          <a:spcPct val="0"/>
        </a:spcAft>
        <a:defRPr sz="2800">
          <a:solidFill>
            <a:srgbClr val="001A70"/>
          </a:solidFill>
          <a:latin typeface="Arial" charset="0"/>
          <a:cs typeface="Arial" charset="0"/>
        </a:defRPr>
      </a:lvl4pPr>
      <a:lvl5pPr algn="l" rtl="0" eaLnBrk="0" fontAlgn="base" hangingPunct="0">
        <a:spcBef>
          <a:spcPct val="0"/>
        </a:spcBef>
        <a:spcAft>
          <a:spcPct val="0"/>
        </a:spcAft>
        <a:defRPr sz="2800">
          <a:solidFill>
            <a:srgbClr val="001A70"/>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134938" indent="-134938" algn="l" rtl="0" eaLnBrk="0" fontAlgn="base" hangingPunct="0">
        <a:lnSpc>
          <a:spcPts val="1300"/>
        </a:lnSpc>
        <a:spcBef>
          <a:spcPts val="300"/>
        </a:spcBef>
        <a:spcAft>
          <a:spcPct val="0"/>
        </a:spcAft>
        <a:buClr>
          <a:srgbClr val="F79D00"/>
        </a:buClr>
        <a:buFont typeface="Wingdings" panose="05000000000000000000" pitchFamily="2" charset="2"/>
        <a:buChar char=""/>
        <a:defRPr sz="1100">
          <a:solidFill>
            <a:schemeClr val="tx1"/>
          </a:solidFill>
          <a:latin typeface="Arial" panose="020B0604020202020204" pitchFamily="34" charset="0"/>
          <a:ea typeface="+mn-ea"/>
          <a:cs typeface="+mn-cs"/>
        </a:defRPr>
      </a:lvl1pPr>
      <a:lvl2pPr marL="412750" indent="-142875" algn="l" rtl="0" eaLnBrk="0" fontAlgn="base" hangingPunct="0">
        <a:lnSpc>
          <a:spcPts val="1300"/>
        </a:lnSpc>
        <a:spcBef>
          <a:spcPts val="300"/>
        </a:spcBef>
        <a:spcAft>
          <a:spcPct val="0"/>
        </a:spcAft>
        <a:buClr>
          <a:srgbClr val="F79D00"/>
        </a:buClr>
        <a:buSzPct val="50000"/>
        <a:buFont typeface="Wingdings" pitchFamily="2" charset="2"/>
        <a:buChar char=""/>
        <a:defRPr sz="1100">
          <a:solidFill>
            <a:schemeClr val="tx1"/>
          </a:solidFill>
          <a:latin typeface="Arial" panose="020B0604020202020204" pitchFamily="34" charset="0"/>
          <a:cs typeface="+mn-cs"/>
        </a:defRPr>
      </a:lvl2pPr>
      <a:lvl3pPr marL="609600" indent="-98425" algn="l" rtl="0" eaLnBrk="0" fontAlgn="base" hangingPunct="0">
        <a:lnSpc>
          <a:spcPts val="1300"/>
        </a:lnSpc>
        <a:spcBef>
          <a:spcPts val="300"/>
        </a:spcBef>
        <a:spcAft>
          <a:spcPct val="0"/>
        </a:spcAft>
        <a:buClr>
          <a:srgbClr val="F79D00"/>
        </a:buClr>
        <a:buFont typeface="Arial" panose="020B0604020202020204" pitchFamily="34" charset="0"/>
        <a:buChar char="-"/>
        <a:defRPr sz="1100">
          <a:solidFill>
            <a:schemeClr val="tx1"/>
          </a:solidFill>
          <a:latin typeface="Arial" panose="020B0604020202020204" pitchFamily="34" charset="0"/>
          <a:cs typeface="+mn-cs"/>
        </a:defRPr>
      </a:lvl3pPr>
      <a:lvl4pPr marL="3600450" indent="-381000" algn="l" rtl="0" eaLnBrk="0" fontAlgn="base" hangingPunct="0">
        <a:spcBef>
          <a:spcPct val="20000"/>
        </a:spcBef>
        <a:spcAft>
          <a:spcPct val="0"/>
        </a:spcAft>
        <a:defRPr sz="1100">
          <a:solidFill>
            <a:schemeClr val="tx1"/>
          </a:solidFill>
          <a:latin typeface="Arial" panose="020B0604020202020204" pitchFamily="34" charset="0"/>
          <a:cs typeface="+mn-cs"/>
        </a:defRPr>
      </a:lvl4pPr>
      <a:lvl5pPr marL="4160838" indent="-381000" algn="l" rtl="0" eaLnBrk="0" fontAlgn="base" hangingPunct="0">
        <a:spcBef>
          <a:spcPct val="20000"/>
        </a:spcBef>
        <a:spcAft>
          <a:spcPct val="0"/>
        </a:spcAft>
        <a:defRPr sz="1100">
          <a:solidFill>
            <a:schemeClr val="tx1"/>
          </a:solidFill>
          <a:latin typeface="Arial" panose="020B0604020202020204" pitchFamily="34"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1047305865"/>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3307357893"/>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8" descr="logo_EDF_sommaire"/>
          <p:cNvPicPr>
            <a:picLocks noChangeAspect="1" noChangeArrowheads="1"/>
          </p:cNvPicPr>
          <p:nvPr/>
        </p:nvPicPr>
        <p:blipFill>
          <a:blip r:embed="rId2" cstate="print"/>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userDrawn="1"/>
        </p:nvSpPr>
        <p:spPr>
          <a:xfrm>
            <a:off x="8460432" y="6381328"/>
            <a:ext cx="337716" cy="153888"/>
          </a:xfrm>
          <a:prstGeom prst="rect">
            <a:avLst/>
          </a:prstGeom>
          <a:noFill/>
        </p:spPr>
        <p:txBody>
          <a:bodyPr wrap="none" lIns="36000" tIns="0" rIns="0" bIns="0" rtlCol="0" anchor="ctr" anchorCtr="0">
            <a:spAutoFit/>
          </a:bodyPr>
          <a:lstStyle/>
          <a:p>
            <a:r>
              <a:rPr lang="fr-FR" sz="1000" dirty="0" smtClean="0">
                <a:solidFill>
                  <a:srgbClr val="001A70"/>
                </a:solidFill>
                <a:cs typeface="Arial" panose="020B0604020202020204" pitchFamily="34" charset="0"/>
              </a:rPr>
              <a:t>  </a:t>
            </a:r>
            <a:fld id="{A4A6FBFB-9464-423D-8908-BCA7DB9DC592}" type="slidenum">
              <a:rPr lang="fr-FR" sz="1000" smtClean="0">
                <a:solidFill>
                  <a:srgbClr val="001A70"/>
                </a:solidFill>
                <a:cs typeface="Arial" panose="020B0604020202020204" pitchFamily="34" charset="0"/>
              </a:rPr>
              <a:pPr/>
              <a:t>‹N°›</a:t>
            </a:fld>
            <a:endParaRPr lang="fr-FR" sz="1000" dirty="0">
              <a:solidFill>
                <a:srgbClr val="001A70"/>
              </a:solidFill>
              <a:cs typeface="Arial" panose="020B0604020202020204" pitchFamily="34" charset="0"/>
            </a:endParaRPr>
          </a:p>
        </p:txBody>
      </p:sp>
    </p:spTree>
    <p:extLst>
      <p:ext uri="{BB962C8B-B14F-4D97-AF65-F5344CB8AC3E}">
        <p14:creationId xmlns:p14="http://schemas.microsoft.com/office/powerpoint/2010/main" val="4278954705"/>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6"/>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accent6"/>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accent6"/>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accent6"/>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accent6"/>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21819237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1"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Espace réservé du titre 1"/>
          <p:cNvSpPr>
            <a:spLocks noGrp="1"/>
          </p:cNvSpPr>
          <p:nvPr>
            <p:ph type="title"/>
          </p:nvPr>
        </p:nvSpPr>
        <p:spPr>
          <a:xfrm>
            <a:off x="395287" y="274638"/>
            <a:ext cx="8353425" cy="850106"/>
          </a:xfrm>
          <a:prstGeom prst="rect">
            <a:avLst/>
          </a:prstGeom>
        </p:spPr>
        <p:txBody>
          <a:bodyPr vert="horz" lIns="36000" tIns="0" rIns="36000" bIns="0" rtlCol="0" anchor="t" anchorCtr="0">
            <a:no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95287" y="1268414"/>
            <a:ext cx="8353425" cy="4857750"/>
          </a:xfrm>
          <a:prstGeom prst="rect">
            <a:avLst/>
          </a:prstGeom>
        </p:spPr>
        <p:txBody>
          <a:bodyPr vert="horz" lIns="36000" tIns="0" rIns="36000" bIns="0" rtlCol="0">
            <a:no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4572000" y="6381328"/>
            <a:ext cx="3888432" cy="153888"/>
          </a:xfrm>
          <a:prstGeom prst="rect">
            <a:avLst/>
          </a:prstGeom>
        </p:spPr>
        <p:txBody>
          <a:bodyPr vert="horz" wrap="none" lIns="36000" tIns="0" rIns="36000" bIns="0" rtlCol="0" anchor="ctr" anchorCtr="0">
            <a:noAutofit/>
          </a:bodyPr>
          <a:lstStyle>
            <a:lvl1pPr algn="r">
              <a:defRPr sz="1000">
                <a:solidFill>
                  <a:schemeClr val="tx1"/>
                </a:solidFill>
              </a:defRPr>
            </a:lvl1pPr>
          </a:lstStyle>
          <a:p>
            <a:r>
              <a:rPr lang="de-DE" smtClean="0">
                <a:solidFill>
                  <a:srgbClr val="7F7F7F"/>
                </a:solidFill>
              </a:rPr>
              <a:t>EDF SEI - CCP du 25/06/2020</a:t>
            </a:r>
            <a:endParaRPr lang="fr-FR">
              <a:solidFill>
                <a:srgbClr val="7F7F7F"/>
              </a:solidFill>
            </a:endParaRPr>
          </a:p>
        </p:txBody>
      </p:sp>
      <p:pic>
        <p:nvPicPr>
          <p:cNvPr id="7" name="Picture 8" descr="logo_EDF_sommair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288" y="6291263"/>
            <a:ext cx="622300" cy="261937"/>
          </a:xfrm>
          <a:prstGeom prst="rect">
            <a:avLst/>
          </a:prstGeom>
          <a:noFill/>
          <a:ln w="9525">
            <a:noFill/>
            <a:miter lim="800000"/>
            <a:headEnd/>
            <a:tailEnd/>
          </a:ln>
        </p:spPr>
      </p:pic>
      <p:sp>
        <p:nvSpPr>
          <p:cNvPr id="8" name="ZoneTexte 7"/>
          <p:cNvSpPr txBox="1"/>
          <p:nvPr/>
        </p:nvSpPr>
        <p:spPr>
          <a:xfrm>
            <a:off x="8460432" y="6381328"/>
            <a:ext cx="371380" cy="153888"/>
          </a:xfrm>
          <a:prstGeom prst="rect">
            <a:avLst/>
          </a:prstGeom>
          <a:noFill/>
        </p:spPr>
        <p:txBody>
          <a:bodyPr wrap="none" lIns="36000" tIns="0" rIns="0" bIns="0" rtlCol="0" anchor="ctr" anchorCtr="0">
            <a:spAutoFit/>
          </a:bodyPr>
          <a:lstStyle/>
          <a:p>
            <a:r>
              <a:rPr lang="fr-FR" sz="1000" smtClean="0">
                <a:solidFill>
                  <a:srgbClr val="7F7F7F"/>
                </a:solidFill>
              </a:rPr>
              <a:t>|  </a:t>
            </a:r>
            <a:fld id="{A4A6FBFB-9464-423D-8908-BCA7DB9DC592}" type="slidenum">
              <a:rPr lang="fr-FR" sz="1000" smtClean="0">
                <a:solidFill>
                  <a:srgbClr val="7F7F7F"/>
                </a:solidFill>
                <a:cs typeface="Arial" pitchFamily="34" charset="0"/>
              </a:rPr>
              <a:pPr/>
              <a:t>‹N°›</a:t>
            </a:fld>
            <a:endParaRPr lang="fr-FR" sz="1000">
              <a:solidFill>
                <a:srgbClr val="7F7F7F"/>
              </a:solidFill>
              <a:cs typeface="Arial" pitchFamily="34" charset="0"/>
            </a:endParaRPr>
          </a:p>
        </p:txBody>
      </p:sp>
      <p:sp>
        <p:nvSpPr>
          <p:cNvPr id="9" name="ZoneTexte 8"/>
          <p:cNvSpPr txBox="1"/>
          <p:nvPr/>
        </p:nvSpPr>
        <p:spPr>
          <a:xfrm>
            <a:off x="2000232" y="6357958"/>
            <a:ext cx="4082603" cy="184666"/>
          </a:xfrm>
          <a:prstGeom prst="rect">
            <a:avLst/>
          </a:prstGeom>
          <a:noFill/>
        </p:spPr>
        <p:txBody>
          <a:bodyPr wrap="square" lIns="36000" tIns="0" rIns="36000" bIns="0" rtlCol="0">
            <a:spAutoFit/>
          </a:bodyPr>
          <a:lstStyle/>
          <a:p>
            <a:r>
              <a:rPr lang="fr-FR" sz="1200" dirty="0" smtClean="0">
                <a:solidFill>
                  <a:srgbClr val="7F7F7F"/>
                </a:solidFill>
              </a:rPr>
              <a:t>Direction des </a:t>
            </a:r>
            <a:r>
              <a:rPr lang="fr-FR" sz="1200" b="1" dirty="0" smtClean="0">
                <a:solidFill>
                  <a:srgbClr val="509E2F"/>
                </a:solidFill>
              </a:rPr>
              <a:t>S</a:t>
            </a:r>
            <a:r>
              <a:rPr lang="fr-FR" sz="1200" dirty="0" smtClean="0">
                <a:solidFill>
                  <a:srgbClr val="7F7F7F"/>
                </a:solidFill>
              </a:rPr>
              <a:t>ystèmes </a:t>
            </a:r>
            <a:r>
              <a:rPr lang="fr-FR" sz="1200" b="1" dirty="0" smtClean="0">
                <a:solidFill>
                  <a:srgbClr val="509E2F"/>
                </a:solidFill>
              </a:rPr>
              <a:t>E</a:t>
            </a:r>
            <a:r>
              <a:rPr lang="fr-FR" sz="1200" dirty="0" smtClean="0">
                <a:solidFill>
                  <a:srgbClr val="7F7F7F"/>
                </a:solidFill>
              </a:rPr>
              <a:t>nergétiques </a:t>
            </a:r>
            <a:r>
              <a:rPr lang="fr-FR" sz="1200" b="1" dirty="0" smtClean="0">
                <a:solidFill>
                  <a:srgbClr val="509E2F"/>
                </a:solidFill>
              </a:rPr>
              <a:t>I</a:t>
            </a:r>
            <a:r>
              <a:rPr lang="fr-FR" sz="1200" dirty="0" smtClean="0">
                <a:solidFill>
                  <a:srgbClr val="7F7F7F"/>
                </a:solidFill>
              </a:rPr>
              <a:t>nsulaires</a:t>
            </a:r>
          </a:p>
        </p:txBody>
      </p:sp>
    </p:spTree>
    <p:extLst>
      <p:ext uri="{BB962C8B-B14F-4D97-AF65-F5344CB8AC3E}">
        <p14:creationId xmlns:p14="http://schemas.microsoft.com/office/powerpoint/2010/main" val="3552161079"/>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marL="0" indent="0" algn="l" defTabSz="914400" rtl="0" eaLnBrk="1" latinLnBrk="0" hangingPunct="1">
        <a:spcBef>
          <a:spcPts val="0"/>
        </a:spcBef>
        <a:buNone/>
        <a:defRPr sz="2800" kern="1200" cap="all" baseline="0">
          <a:solidFill>
            <a:schemeClr val="accent3"/>
          </a:solidFill>
          <a:latin typeface="+mj-lt"/>
          <a:ea typeface="+mj-ea"/>
          <a:cs typeface="+mj-cs"/>
        </a:defRPr>
      </a:lvl1pPr>
    </p:titleStyle>
    <p:bodyStyle>
      <a:lvl1pPr marL="179388" indent="-179388" algn="l" defTabSz="914400" rtl="0" eaLnBrk="1" latinLnBrk="0" hangingPunct="1">
        <a:spcBef>
          <a:spcPts val="1800"/>
        </a:spcBef>
        <a:buClr>
          <a:schemeClr val="accent3"/>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3"/>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3"/>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8" name="Rectangle 10"/>
          <p:cNvSpPr>
            <a:spLocks noGrp="1" noChangeArrowheads="1"/>
          </p:cNvSpPr>
          <p:nvPr>
            <p:ph type="title"/>
          </p:nvPr>
        </p:nvSpPr>
        <p:spPr bwMode="auto">
          <a:xfrm>
            <a:off x="269875" y="911225"/>
            <a:ext cx="5014913"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err="1" smtClean="0"/>
              <a:t>Cliquez</a:t>
            </a:r>
            <a:r>
              <a:rPr lang="en-US" dirty="0" smtClean="0"/>
              <a:t> pour modifier le style du </a:t>
            </a:r>
            <a:r>
              <a:rPr lang="en-US" dirty="0" err="1" smtClean="0"/>
              <a:t>titre</a:t>
            </a:r>
            <a:endParaRPr lang="en-US" dirty="0" smtClean="0"/>
          </a:p>
        </p:txBody>
      </p:sp>
      <p:sp>
        <p:nvSpPr>
          <p:cNvPr id="4099" name="Rectangle 11"/>
          <p:cNvSpPr>
            <a:spLocks noGrp="1" noChangeArrowheads="1"/>
          </p:cNvSpPr>
          <p:nvPr>
            <p:ph type="body" idx="1"/>
          </p:nvPr>
        </p:nvSpPr>
        <p:spPr bwMode="auto">
          <a:xfrm>
            <a:off x="425450" y="2805113"/>
            <a:ext cx="5014913" cy="1493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p:txBody>
      </p:sp>
      <p:sp>
        <p:nvSpPr>
          <p:cNvPr id="7183" name="Rectangle 15"/>
          <p:cNvSpPr>
            <a:spLocks noGrp="1" noChangeArrowheads="1"/>
          </p:cNvSpPr>
          <p:nvPr>
            <p:ph type="ftr" sz="quarter" idx="3"/>
          </p:nvPr>
        </p:nvSpPr>
        <p:spPr bwMode="auto">
          <a:xfrm>
            <a:off x="6156176" y="6400800"/>
            <a:ext cx="1111250"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fontAlgn="base">
              <a:spcBef>
                <a:spcPct val="0"/>
              </a:spcBef>
              <a:spcAft>
                <a:spcPct val="0"/>
              </a:spcAft>
              <a:defRPr/>
            </a:pPr>
            <a:r>
              <a:rPr lang="de-DE" sz="1000" smtClean="0">
                <a:solidFill>
                  <a:srgbClr val="87888A"/>
                </a:solidFill>
                <a:latin typeface="Arial" charset="0"/>
                <a:cs typeface="Arial" charset="0"/>
              </a:rPr>
              <a:t>EDF SEI - CCP du 25/06/2020</a:t>
            </a:r>
            <a:endParaRPr lang="fr-FR" sz="1000" dirty="0">
              <a:solidFill>
                <a:srgbClr val="87888A"/>
              </a:solidFill>
              <a:latin typeface="Arial" charset="0"/>
              <a:cs typeface="Arial" charset="0"/>
            </a:endParaRPr>
          </a:p>
        </p:txBody>
      </p:sp>
      <p:pic>
        <p:nvPicPr>
          <p:cNvPr id="4101" name="Picture 8" descr="logo_EDF_sommaire"/>
          <p:cNvPicPr>
            <a:picLocks noChangeAspect="1" noChangeArrowheads="1"/>
          </p:cNvPicPr>
          <p:nvPr/>
        </p:nvPicPr>
        <p:blipFill>
          <a:blip r:embed="rId6" cstate="print"/>
          <a:srcRect/>
          <a:stretch>
            <a:fillRect/>
          </a:stretch>
        </p:blipFill>
        <p:spPr bwMode="auto">
          <a:xfrm>
            <a:off x="395288" y="6291263"/>
            <a:ext cx="622300" cy="261937"/>
          </a:xfrm>
          <a:prstGeom prst="rect">
            <a:avLst/>
          </a:prstGeom>
          <a:noFill/>
          <a:ln w="9525">
            <a:noFill/>
            <a:miter lim="800000"/>
            <a:headEnd/>
            <a:tailEnd/>
          </a:ln>
        </p:spPr>
      </p:pic>
      <p:sp>
        <p:nvSpPr>
          <p:cNvPr id="9" name="Espace réservé du numéro de diapositive 5"/>
          <p:cNvSpPr>
            <a:spLocks noGrp="1"/>
          </p:cNvSpPr>
          <p:nvPr>
            <p:ph type="sldNum" sz="quarter" idx="4"/>
          </p:nvPr>
        </p:nvSpPr>
        <p:spPr>
          <a:xfrm>
            <a:off x="8100392" y="6373018"/>
            <a:ext cx="304800" cy="207963"/>
          </a:xfrm>
          <a:prstGeom prst="rect">
            <a:avLst/>
          </a:prstGeom>
        </p:spPr>
        <p:txBody>
          <a:bodyPr lIns="0" tIns="0" rIns="0" bIns="0"/>
          <a:lstStyle>
            <a:lvl1pPr algn="r">
              <a:defRPr/>
            </a:lvl1pPr>
          </a:lstStyle>
          <a:p>
            <a:pPr fontAlgn="base">
              <a:spcBef>
                <a:spcPct val="0"/>
              </a:spcBef>
              <a:spcAft>
                <a:spcPct val="0"/>
              </a:spcAft>
              <a:defRPr/>
            </a:pPr>
            <a:fld id="{DB3B87BF-8F7D-4823-9764-525E9D7839A3}" type="slidenum">
              <a:rPr lang="fr-FR" sz="1000">
                <a:solidFill>
                  <a:srgbClr val="87888A"/>
                </a:solidFill>
                <a:latin typeface="Arial" charset="0"/>
                <a:cs typeface="Arial" charset="0"/>
              </a:rPr>
              <a:pPr fontAlgn="base">
                <a:spcBef>
                  <a:spcPct val="0"/>
                </a:spcBef>
                <a:spcAft>
                  <a:spcPct val="0"/>
                </a:spcAft>
                <a:defRPr/>
              </a:pPr>
              <a:t>‹N°›</a:t>
            </a:fld>
            <a:endParaRPr lang="fr-FR" sz="1000" dirty="0">
              <a:solidFill>
                <a:srgbClr val="87888A"/>
              </a:solidFill>
              <a:latin typeface="Arial" charset="0"/>
              <a:cs typeface="Arial" charset="0"/>
            </a:endParaRPr>
          </a:p>
        </p:txBody>
      </p:sp>
    </p:spTree>
    <p:extLst>
      <p:ext uri="{BB962C8B-B14F-4D97-AF65-F5344CB8AC3E}">
        <p14:creationId xmlns:p14="http://schemas.microsoft.com/office/powerpoint/2010/main" val="181394743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63" r:id="rId3"/>
    <p:sldLayoutId id="2147483765" r:id="rId4"/>
  </p:sldLayoutIdLst>
  <p:timing>
    <p:tnLst>
      <p:par>
        <p:cTn id="1" dur="indefinite" restart="never" nodeType="tmRoot"/>
      </p:par>
    </p:tnLst>
  </p:timing>
  <p:hf hdr="0" dt="0"/>
  <p:txStyles>
    <p:titleStyle>
      <a:lvl1pPr algn="l" rtl="0" eaLnBrk="0" fontAlgn="base" hangingPunct="0">
        <a:spcBef>
          <a:spcPct val="0"/>
        </a:spcBef>
        <a:spcAft>
          <a:spcPct val="0"/>
        </a:spcAft>
        <a:defRPr sz="3400" cap="all">
          <a:solidFill>
            <a:srgbClr val="FE5815"/>
          </a:solidFill>
          <a:latin typeface="Arial" charset="0"/>
          <a:ea typeface="+mj-ea"/>
          <a:cs typeface="+mj-cs"/>
        </a:defRPr>
      </a:lvl1pPr>
      <a:lvl2pPr algn="l" rtl="0" eaLnBrk="0" fontAlgn="base" hangingPunct="0">
        <a:spcBef>
          <a:spcPct val="0"/>
        </a:spcBef>
        <a:spcAft>
          <a:spcPct val="0"/>
        </a:spcAft>
        <a:defRPr sz="3400">
          <a:solidFill>
            <a:srgbClr val="FE5815"/>
          </a:solidFill>
          <a:latin typeface="Arial" charset="0"/>
          <a:cs typeface="Arial" charset="0"/>
        </a:defRPr>
      </a:lvl2pPr>
      <a:lvl3pPr algn="l" rtl="0" eaLnBrk="0" fontAlgn="base" hangingPunct="0">
        <a:spcBef>
          <a:spcPct val="0"/>
        </a:spcBef>
        <a:spcAft>
          <a:spcPct val="0"/>
        </a:spcAft>
        <a:defRPr sz="3400">
          <a:solidFill>
            <a:srgbClr val="FE5815"/>
          </a:solidFill>
          <a:latin typeface="Arial" charset="0"/>
          <a:cs typeface="Arial" charset="0"/>
        </a:defRPr>
      </a:lvl3pPr>
      <a:lvl4pPr algn="l" rtl="0" eaLnBrk="0" fontAlgn="base" hangingPunct="0">
        <a:spcBef>
          <a:spcPct val="0"/>
        </a:spcBef>
        <a:spcAft>
          <a:spcPct val="0"/>
        </a:spcAft>
        <a:defRPr sz="3400">
          <a:solidFill>
            <a:srgbClr val="FE5815"/>
          </a:solidFill>
          <a:latin typeface="Arial" charset="0"/>
          <a:cs typeface="Arial" charset="0"/>
        </a:defRPr>
      </a:lvl4pPr>
      <a:lvl5pPr algn="l" rtl="0" eaLnBrk="0" fontAlgn="base" hangingPunct="0">
        <a:spcBef>
          <a:spcPct val="0"/>
        </a:spcBef>
        <a:spcAft>
          <a:spcPct val="0"/>
        </a:spcAft>
        <a:defRPr sz="3400">
          <a:solidFill>
            <a:srgbClr val="FE5815"/>
          </a:solidFill>
          <a:latin typeface="Arial" charset="0"/>
          <a:cs typeface="Arial" charset="0"/>
        </a:defRPr>
      </a:lvl5pPr>
      <a:lvl6pPr marL="457200" algn="l" rtl="0" fontAlgn="base">
        <a:spcBef>
          <a:spcPct val="0"/>
        </a:spcBef>
        <a:spcAft>
          <a:spcPct val="0"/>
        </a:spcAft>
        <a:defRPr sz="4400" b="1">
          <a:solidFill>
            <a:schemeClr val="accent1"/>
          </a:solidFill>
          <a:latin typeface="Arial" charset="0"/>
          <a:cs typeface="Arial" charset="0"/>
        </a:defRPr>
      </a:lvl6pPr>
      <a:lvl7pPr marL="914400" algn="l" rtl="0" fontAlgn="base">
        <a:spcBef>
          <a:spcPct val="0"/>
        </a:spcBef>
        <a:spcAft>
          <a:spcPct val="0"/>
        </a:spcAft>
        <a:defRPr sz="4400" b="1">
          <a:solidFill>
            <a:schemeClr val="accent1"/>
          </a:solidFill>
          <a:latin typeface="Arial" charset="0"/>
          <a:cs typeface="Arial" charset="0"/>
        </a:defRPr>
      </a:lvl7pPr>
      <a:lvl8pPr marL="1371600" algn="l" rtl="0" fontAlgn="base">
        <a:spcBef>
          <a:spcPct val="0"/>
        </a:spcBef>
        <a:spcAft>
          <a:spcPct val="0"/>
        </a:spcAft>
        <a:defRPr sz="4400" b="1">
          <a:solidFill>
            <a:schemeClr val="accent1"/>
          </a:solidFill>
          <a:latin typeface="Arial" charset="0"/>
          <a:cs typeface="Arial" charset="0"/>
        </a:defRPr>
      </a:lvl8pPr>
      <a:lvl9pPr marL="1828800" algn="l" rtl="0" fontAlgn="base">
        <a:spcBef>
          <a:spcPct val="0"/>
        </a:spcBef>
        <a:spcAft>
          <a:spcPct val="0"/>
        </a:spcAft>
        <a:defRPr sz="4400" b="1">
          <a:solidFill>
            <a:schemeClr val="accent1"/>
          </a:solidFill>
          <a:latin typeface="Arial" charset="0"/>
          <a:cs typeface="Arial" charset="0"/>
        </a:defRPr>
      </a:lvl9pPr>
    </p:titleStyle>
    <p:bodyStyle>
      <a:lvl1pPr marL="404813" indent="-404813" algn="l" rtl="0" eaLnBrk="0" fontAlgn="base" hangingPunct="0">
        <a:spcBef>
          <a:spcPts val="300"/>
        </a:spcBef>
        <a:spcAft>
          <a:spcPct val="0"/>
        </a:spcAft>
        <a:buClr>
          <a:schemeClr val="accent1"/>
        </a:buClr>
        <a:buSzPct val="240000"/>
        <a:defRPr sz="1200">
          <a:solidFill>
            <a:schemeClr val="bg2"/>
          </a:solidFill>
          <a:latin typeface="Arial" charset="0"/>
          <a:ea typeface="+mn-ea"/>
          <a:cs typeface="+mn-cs"/>
        </a:defRPr>
      </a:lvl1pPr>
      <a:lvl2pPr marL="406400" algn="l" rtl="0" eaLnBrk="0" fontAlgn="base" hangingPunct="0">
        <a:spcBef>
          <a:spcPct val="20000"/>
        </a:spcBef>
        <a:spcAft>
          <a:spcPct val="0"/>
        </a:spcAft>
        <a:defRPr sz="1200">
          <a:solidFill>
            <a:schemeClr val="tx1"/>
          </a:solidFill>
          <a:latin typeface="Arial" charset="0"/>
          <a:cs typeface="+mn-cs"/>
        </a:defRPr>
      </a:lvl2pPr>
      <a:lvl3pPr marL="2238375" indent="-1830388" algn="l" rtl="0" eaLnBrk="0" fontAlgn="base" hangingPunct="0">
        <a:spcBef>
          <a:spcPct val="20000"/>
        </a:spcBef>
        <a:spcAft>
          <a:spcPct val="0"/>
        </a:spcAft>
        <a:defRPr sz="1200">
          <a:solidFill>
            <a:schemeClr val="tx1"/>
          </a:solidFill>
          <a:latin typeface="Arial" charset="0"/>
          <a:cs typeface="+mn-cs"/>
        </a:defRPr>
      </a:lvl3pPr>
      <a:lvl4pPr marL="2620963" indent="-381000" algn="l" rtl="0" eaLnBrk="0" fontAlgn="base" hangingPunct="0">
        <a:spcBef>
          <a:spcPct val="20000"/>
        </a:spcBef>
        <a:spcAft>
          <a:spcPct val="0"/>
        </a:spcAft>
        <a:defRPr sz="1200">
          <a:solidFill>
            <a:schemeClr val="tx1"/>
          </a:solidFill>
          <a:latin typeface="Arial" charset="0"/>
          <a:cs typeface="+mn-cs"/>
        </a:defRPr>
      </a:lvl4pPr>
      <a:lvl5pPr marL="3103563" indent="-381000" algn="l" rtl="0" eaLnBrk="0" fontAlgn="base" hangingPunct="0">
        <a:spcBef>
          <a:spcPct val="20000"/>
        </a:spcBef>
        <a:spcAft>
          <a:spcPct val="0"/>
        </a:spcAft>
        <a:defRPr sz="1200">
          <a:solidFill>
            <a:schemeClr val="tx1"/>
          </a:solidFill>
          <a:latin typeface="Arial" charset="0"/>
          <a:cs typeface="+mn-cs"/>
        </a:defRPr>
      </a:lvl5pPr>
      <a:lvl6pPr marL="3560763" indent="-381000" algn="l" rtl="0" fontAlgn="base">
        <a:spcBef>
          <a:spcPct val="20000"/>
        </a:spcBef>
        <a:spcAft>
          <a:spcPct val="0"/>
        </a:spcAft>
        <a:defRPr sz="1300">
          <a:solidFill>
            <a:schemeClr val="tx1"/>
          </a:solidFill>
          <a:latin typeface="+mn-lt"/>
          <a:cs typeface="+mn-cs"/>
        </a:defRPr>
      </a:lvl6pPr>
      <a:lvl7pPr marL="4017963" indent="-381000" algn="l" rtl="0" fontAlgn="base">
        <a:spcBef>
          <a:spcPct val="20000"/>
        </a:spcBef>
        <a:spcAft>
          <a:spcPct val="0"/>
        </a:spcAft>
        <a:defRPr sz="1300">
          <a:solidFill>
            <a:schemeClr val="tx1"/>
          </a:solidFill>
          <a:latin typeface="+mn-lt"/>
          <a:cs typeface="+mn-cs"/>
        </a:defRPr>
      </a:lvl7pPr>
      <a:lvl8pPr marL="4475163" indent="-381000" algn="l" rtl="0" fontAlgn="base">
        <a:spcBef>
          <a:spcPct val="20000"/>
        </a:spcBef>
        <a:spcAft>
          <a:spcPct val="0"/>
        </a:spcAft>
        <a:defRPr sz="1300">
          <a:solidFill>
            <a:schemeClr val="tx1"/>
          </a:solidFill>
          <a:latin typeface="+mn-lt"/>
          <a:cs typeface="+mn-cs"/>
        </a:defRPr>
      </a:lvl8pPr>
      <a:lvl9pPr marL="4932363" indent="-381000" algn="l" rtl="0" fontAlgn="base">
        <a:spcBef>
          <a:spcPct val="20000"/>
        </a:spcBef>
        <a:spcAft>
          <a:spcPct val="0"/>
        </a:spcAft>
        <a:defRPr sz="13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5.vml"/><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www.cre.fr/Documents/Appels-d-offres/appels-d-offres-portant-sur-la-realisation-et-l-exploitation-d-installations-de-production-d-electricite-a-partir-de-l-energie-solaire-et-situees-d"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Comite de concertation avec les producteurs</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texte 3"/>
          <p:cNvSpPr>
            <a:spLocks noGrp="1"/>
          </p:cNvSpPr>
          <p:nvPr>
            <p:ph type="body" sz="quarter" idx="13"/>
          </p:nvPr>
        </p:nvSpPr>
        <p:spPr/>
        <p:txBody>
          <a:bodyPr/>
          <a:lstStyle/>
          <a:p>
            <a:r>
              <a:rPr lang="fr-FR" dirty="0" smtClean="0"/>
              <a:t>25 juin 2020</a:t>
            </a:r>
            <a:endParaRPr lang="fr-FR" dirty="0"/>
          </a:p>
        </p:txBody>
      </p:sp>
    </p:spTree>
    <p:extLst>
      <p:ext uri="{BB962C8B-B14F-4D97-AF65-F5344CB8AC3E}">
        <p14:creationId xmlns:p14="http://schemas.microsoft.com/office/powerpoint/2010/main" val="667172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5496" y="2312876"/>
            <a:ext cx="5616624" cy="1728192"/>
          </a:xfrm>
        </p:spPr>
        <p:txBody>
          <a:bodyPr/>
          <a:lstStyle/>
          <a:p>
            <a:pPr algn="ctr"/>
            <a:r>
              <a:rPr lang="fr-FR" sz="2400" dirty="0">
                <a:solidFill>
                  <a:schemeClr val="accent4"/>
                </a:solidFill>
              </a:rPr>
              <a:t>CCP du </a:t>
            </a:r>
            <a:r>
              <a:rPr lang="fr-FR" sz="2400" dirty="0" smtClean="0">
                <a:solidFill>
                  <a:schemeClr val="accent4"/>
                </a:solidFill>
              </a:rPr>
              <a:t>25 06 2020</a:t>
            </a:r>
            <a:r>
              <a:rPr lang="fr-FR" sz="2400" dirty="0">
                <a:solidFill>
                  <a:schemeClr val="accent4"/>
                </a:solidFill>
              </a:rPr>
              <a:t/>
            </a:r>
            <a:br>
              <a:rPr lang="fr-FR" sz="2400" dirty="0">
                <a:solidFill>
                  <a:schemeClr val="accent4"/>
                </a:solidFill>
              </a:rPr>
            </a:br>
            <a:r>
              <a:rPr lang="fr-FR" sz="2400" dirty="0">
                <a:solidFill>
                  <a:schemeClr val="accent4"/>
                </a:solidFill>
              </a:rPr>
              <a:t/>
            </a:r>
            <a:br>
              <a:rPr lang="fr-FR" sz="2400" dirty="0">
                <a:solidFill>
                  <a:schemeClr val="accent4"/>
                </a:solidFill>
              </a:rPr>
            </a:br>
            <a:r>
              <a:rPr lang="fr-FR" sz="2000" dirty="0" smtClean="0">
                <a:solidFill>
                  <a:schemeClr val="accent4"/>
                </a:solidFill>
              </a:rPr>
              <a:t>actualité réglementaire</a:t>
            </a:r>
            <a:endParaRPr lang="fr-FR" sz="2000" dirty="0">
              <a:solidFill>
                <a:schemeClr val="accent4"/>
              </a:solidFill>
            </a:endParaRPr>
          </a:p>
        </p:txBody>
      </p:sp>
      <p:sp>
        <p:nvSpPr>
          <p:cNvPr id="3" name="Rectangle 3"/>
          <p:cNvSpPr txBox="1">
            <a:spLocks noChangeArrowheads="1"/>
          </p:cNvSpPr>
          <p:nvPr/>
        </p:nvSpPr>
        <p:spPr bwMode="auto">
          <a:xfrm>
            <a:off x="601663" y="3836988"/>
            <a:ext cx="4227512" cy="682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ts val="0"/>
              </a:spcBef>
              <a:spcAft>
                <a:spcPct val="0"/>
              </a:spcAft>
              <a:buClr>
                <a:schemeClr val="accent1"/>
              </a:buClr>
              <a:buSzPct val="240000"/>
              <a:buNone/>
              <a:defRPr sz="1600" b="0">
                <a:solidFill>
                  <a:schemeClr val="tx1"/>
                </a:solidFill>
                <a:latin typeface="Arial" charset="0"/>
                <a:ea typeface="+mn-ea"/>
                <a:cs typeface="+mn-cs"/>
              </a:defRPr>
            </a:lvl1pPr>
            <a:lvl2pPr marL="457200" indent="0" algn="ctr" rtl="0" eaLnBrk="0" fontAlgn="base" hangingPunct="0">
              <a:spcBef>
                <a:spcPct val="20000"/>
              </a:spcBef>
              <a:spcAft>
                <a:spcPct val="0"/>
              </a:spcAft>
              <a:buNone/>
              <a:defRPr sz="1200">
                <a:solidFill>
                  <a:schemeClr val="tx1">
                    <a:tint val="75000"/>
                  </a:schemeClr>
                </a:solidFill>
                <a:latin typeface="Arial" charset="0"/>
                <a:cs typeface="+mn-cs"/>
              </a:defRPr>
            </a:lvl2pPr>
            <a:lvl3pPr marL="914400" indent="0" algn="ctr" rtl="0" eaLnBrk="0" fontAlgn="base" hangingPunct="0">
              <a:spcBef>
                <a:spcPct val="20000"/>
              </a:spcBef>
              <a:spcAft>
                <a:spcPct val="0"/>
              </a:spcAft>
              <a:buNone/>
              <a:defRPr sz="1200">
                <a:solidFill>
                  <a:schemeClr val="tx1">
                    <a:tint val="75000"/>
                  </a:schemeClr>
                </a:solidFill>
                <a:latin typeface="Arial" charset="0"/>
                <a:cs typeface="+mn-cs"/>
              </a:defRPr>
            </a:lvl3pPr>
            <a:lvl4pPr marL="1371600" indent="0" algn="ctr" rtl="0" eaLnBrk="0" fontAlgn="base" hangingPunct="0">
              <a:spcBef>
                <a:spcPct val="20000"/>
              </a:spcBef>
              <a:spcAft>
                <a:spcPct val="0"/>
              </a:spcAft>
              <a:buNone/>
              <a:defRPr sz="1200">
                <a:solidFill>
                  <a:schemeClr val="tx1">
                    <a:tint val="75000"/>
                  </a:schemeClr>
                </a:solidFill>
                <a:latin typeface="Arial" charset="0"/>
                <a:cs typeface="+mn-cs"/>
              </a:defRPr>
            </a:lvl4pPr>
            <a:lvl5pPr marL="1828800" indent="0" algn="ctr" rtl="0" eaLnBrk="0" fontAlgn="base" hangingPunct="0">
              <a:spcBef>
                <a:spcPct val="20000"/>
              </a:spcBef>
              <a:spcAft>
                <a:spcPct val="0"/>
              </a:spcAft>
              <a:buNone/>
              <a:defRPr sz="1200">
                <a:solidFill>
                  <a:schemeClr val="tx1">
                    <a:tint val="75000"/>
                  </a:schemeClr>
                </a:solidFill>
                <a:latin typeface="Arial" charset="0"/>
                <a:cs typeface="+mn-cs"/>
              </a:defRPr>
            </a:lvl5pPr>
            <a:lvl6pPr marL="2286000" indent="0" algn="ctr" rtl="0" fontAlgn="base">
              <a:spcBef>
                <a:spcPct val="20000"/>
              </a:spcBef>
              <a:spcAft>
                <a:spcPct val="0"/>
              </a:spcAft>
              <a:buNone/>
              <a:defRPr sz="1300">
                <a:solidFill>
                  <a:schemeClr val="tx1">
                    <a:tint val="75000"/>
                  </a:schemeClr>
                </a:solidFill>
                <a:latin typeface="+mn-lt"/>
                <a:cs typeface="+mn-cs"/>
              </a:defRPr>
            </a:lvl6pPr>
            <a:lvl7pPr marL="2743200" indent="0" algn="ctr" rtl="0" fontAlgn="base">
              <a:spcBef>
                <a:spcPct val="20000"/>
              </a:spcBef>
              <a:spcAft>
                <a:spcPct val="0"/>
              </a:spcAft>
              <a:buNone/>
              <a:defRPr sz="1300">
                <a:solidFill>
                  <a:schemeClr val="tx1">
                    <a:tint val="75000"/>
                  </a:schemeClr>
                </a:solidFill>
                <a:latin typeface="+mn-lt"/>
                <a:cs typeface="+mn-cs"/>
              </a:defRPr>
            </a:lvl7pPr>
            <a:lvl8pPr marL="3200400" indent="0" algn="ctr" rtl="0" fontAlgn="base">
              <a:spcBef>
                <a:spcPct val="20000"/>
              </a:spcBef>
              <a:spcAft>
                <a:spcPct val="0"/>
              </a:spcAft>
              <a:buNone/>
              <a:defRPr sz="1300">
                <a:solidFill>
                  <a:schemeClr val="tx1">
                    <a:tint val="75000"/>
                  </a:schemeClr>
                </a:solidFill>
                <a:latin typeface="+mn-lt"/>
                <a:cs typeface="+mn-cs"/>
              </a:defRPr>
            </a:lvl8pPr>
            <a:lvl9pPr marL="3657600" indent="0" algn="ctr" rtl="0" fontAlgn="base">
              <a:spcBef>
                <a:spcPct val="20000"/>
              </a:spcBef>
              <a:spcAft>
                <a:spcPct val="0"/>
              </a:spcAft>
              <a:buNone/>
              <a:defRPr sz="1300">
                <a:solidFill>
                  <a:schemeClr val="tx1">
                    <a:tint val="75000"/>
                  </a:schemeClr>
                </a:solidFill>
                <a:latin typeface="+mn-lt"/>
                <a:cs typeface="+mn-cs"/>
              </a:defRPr>
            </a:lvl9pPr>
          </a:lstStyle>
          <a:p>
            <a:pPr eaLnBrk="1" hangingPunct="1"/>
            <a:endParaRPr lang="en-US" altLang="fr-FR" kern="0" dirty="0" smtClean="0"/>
          </a:p>
        </p:txBody>
      </p:sp>
    </p:spTree>
    <p:extLst>
      <p:ext uri="{BB962C8B-B14F-4D97-AF65-F5344CB8AC3E}">
        <p14:creationId xmlns:p14="http://schemas.microsoft.com/office/powerpoint/2010/main" val="119847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latin typeface="+mj-lt"/>
              </a:rPr>
              <a:t>Crise sanitaire</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47662" y="980728"/>
            <a:ext cx="8431024" cy="2605015"/>
          </a:xfrm>
        </p:spPr>
        <p:txBody>
          <a:bodyPr/>
          <a:lstStyle/>
          <a:p>
            <a:pPr algn="just">
              <a:spcBef>
                <a:spcPts val="0"/>
              </a:spcBef>
              <a:spcAft>
                <a:spcPts val="600"/>
              </a:spcAft>
            </a:pPr>
            <a:r>
              <a:rPr lang="fr-FR" sz="2000" dirty="0" smtClean="0"/>
              <a:t>La loi a instauré puis prorogé un état d’urgence sanitaire jusqu’au 10 juillet 2020 (des discussions au Parlement </a:t>
            </a:r>
            <a:r>
              <a:rPr lang="fr-FR" sz="2000" dirty="0"/>
              <a:t>sur un projet de loi pour la sortie de l’EUS sont en cours</a:t>
            </a:r>
            <a:r>
              <a:rPr lang="fr-FR" sz="2000" dirty="0" smtClean="0"/>
              <a:t> pour une prolongation jusqu’au 30 octobre en Guyane et à Mayotte)</a:t>
            </a:r>
            <a:endParaRPr lang="fr-FR" sz="2000" dirty="0"/>
          </a:p>
          <a:p>
            <a:pPr algn="just">
              <a:spcBef>
                <a:spcPts val="0"/>
              </a:spcBef>
              <a:spcAft>
                <a:spcPts val="600"/>
              </a:spcAft>
            </a:pPr>
            <a:r>
              <a:rPr lang="fr-FR" sz="2000" dirty="0" smtClean="0"/>
              <a:t>Diverses ordonnances ont ensuite été prises par le gouvernement dans le cadre de cette loi, notamment :</a:t>
            </a:r>
          </a:p>
          <a:p>
            <a:pPr marL="342900" indent="-342900" algn="just">
              <a:spcBef>
                <a:spcPts val="0"/>
              </a:spcBef>
              <a:spcAft>
                <a:spcPts val="600"/>
              </a:spcAft>
              <a:buSzPct val="100000"/>
              <a:buFont typeface="Arial" panose="020B0604020202020204" pitchFamily="34" charset="0"/>
              <a:buChar char="•"/>
            </a:pPr>
            <a:r>
              <a:rPr lang="fr-FR" sz="2000" dirty="0" smtClean="0"/>
              <a:t>L’ordonnance n°2020-306 </a:t>
            </a:r>
            <a:r>
              <a:rPr lang="fr-FR" sz="2000" dirty="0"/>
              <a:t>relative à la prorogation des délais échus pendant la période d'urgence sanitaire et à l'adaptation des procédures pendant cette même </a:t>
            </a:r>
            <a:r>
              <a:rPr lang="fr-FR" sz="2000" dirty="0" smtClean="0"/>
              <a:t>période</a:t>
            </a:r>
          </a:p>
          <a:p>
            <a:pPr marL="342900" indent="-342900" algn="just">
              <a:spcBef>
                <a:spcPts val="0"/>
              </a:spcBef>
              <a:spcAft>
                <a:spcPts val="600"/>
              </a:spcAft>
              <a:buSzPct val="100000"/>
              <a:buFont typeface="Arial" panose="020B0604020202020204" pitchFamily="34" charset="0"/>
              <a:buChar char="•"/>
            </a:pPr>
            <a:r>
              <a:rPr lang="fr-FR" sz="2000" dirty="0" smtClean="0"/>
              <a:t>L’ordonnance n°2020-319 relative aux contrats et à la commande publics</a:t>
            </a:r>
          </a:p>
          <a:p>
            <a:pPr marL="457200" indent="-457200" algn="just">
              <a:spcBef>
                <a:spcPts val="0"/>
              </a:spcBef>
              <a:spcAft>
                <a:spcPts val="600"/>
              </a:spcAft>
              <a:buSzPct val="100000"/>
              <a:buFont typeface="Arial" panose="020B0604020202020204" pitchFamily="34" charset="0"/>
              <a:buChar char="•"/>
            </a:pPr>
            <a:r>
              <a:rPr lang="fr-FR" sz="2000" dirty="0" smtClean="0"/>
              <a:t>L’ordonnance n°2020-560 </a:t>
            </a:r>
            <a:r>
              <a:rPr lang="fr-FR" sz="2000" dirty="0"/>
              <a:t>du 13 mai 2020 fixant les délais applicables à diverses procédures pendant la période d'urgence sanitaire, venue modifier les deux ordonnances précitées notamment</a:t>
            </a:r>
          </a:p>
          <a:p>
            <a:pPr marL="342900" indent="-342900">
              <a:spcBef>
                <a:spcPts val="0"/>
              </a:spcBef>
              <a:spcAft>
                <a:spcPts val="600"/>
              </a:spcAft>
              <a:buFontTx/>
              <a:buChar char="-"/>
            </a:pPr>
            <a:endParaRPr lang="fr-FR" sz="2000" dirty="0" smtClean="0"/>
          </a:p>
        </p:txBody>
      </p:sp>
      <p:sp>
        <p:nvSpPr>
          <p:cNvPr id="2" name="Espace réservé du pied de page 1"/>
          <p:cNvSpPr>
            <a:spLocks noGrp="1"/>
          </p:cNvSpPr>
          <p:nvPr>
            <p:ph type="ftr" sz="quarter" idx="10"/>
          </p:nvPr>
        </p:nvSpPr>
        <p:spPr/>
        <p:txBody>
          <a:bodyPr/>
          <a:lstStyle/>
          <a:p>
            <a:pPr>
              <a:defRPr/>
            </a:pPr>
            <a:r>
              <a:rPr lang="de-DE" smtClean="0">
                <a:solidFill>
                  <a:srgbClr val="87888A"/>
                </a:solidFill>
              </a:rPr>
              <a:t>EDF SEI - CCP du 25/06/2020</a:t>
            </a:r>
            <a:endParaRPr lang="fr-FR">
              <a:solidFill>
                <a:srgbClr val="87888A"/>
              </a:solidFill>
            </a:endParaRPr>
          </a:p>
        </p:txBody>
      </p:sp>
      <p:sp>
        <p:nvSpPr>
          <p:cNvPr id="4" name="Espace réservé du numéro de diapositive 3"/>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11</a:t>
            </a:fld>
            <a:endParaRPr lang="fr-FR" dirty="0">
              <a:solidFill>
                <a:srgbClr val="87888A"/>
              </a:solidFill>
            </a:endParaRPr>
          </a:p>
        </p:txBody>
      </p:sp>
    </p:spTree>
    <p:extLst>
      <p:ext uri="{BB962C8B-B14F-4D97-AF65-F5344CB8AC3E}">
        <p14:creationId xmlns:p14="http://schemas.microsoft.com/office/powerpoint/2010/main" val="3350053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latin typeface="+mj-lt"/>
              </a:rPr>
              <a:t>Ordonnances « délais »</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47662" y="1340768"/>
            <a:ext cx="8431024" cy="2605015"/>
          </a:xfrm>
        </p:spPr>
        <p:txBody>
          <a:bodyPr/>
          <a:lstStyle/>
          <a:p>
            <a:pPr>
              <a:spcBef>
                <a:spcPts val="0"/>
              </a:spcBef>
              <a:spcAft>
                <a:spcPts val="600"/>
              </a:spcAft>
            </a:pPr>
            <a:r>
              <a:rPr lang="fr-FR" sz="2000" dirty="0" smtClean="0"/>
              <a:t>Sont visées </a:t>
            </a:r>
            <a:r>
              <a:rPr lang="fr-FR" sz="2000" dirty="0"/>
              <a:t>: certaines activités du </a:t>
            </a:r>
            <a:r>
              <a:rPr lang="fr-FR" sz="2000" dirty="0" smtClean="0"/>
              <a:t>GRD, les </a:t>
            </a:r>
            <a:r>
              <a:rPr lang="fr-FR" sz="2000" dirty="0"/>
              <a:t>contrats </a:t>
            </a:r>
            <a:r>
              <a:rPr lang="fr-FR" sz="2000" dirty="0" smtClean="0"/>
              <a:t>d’achat d’électricité </a:t>
            </a:r>
            <a:r>
              <a:rPr lang="fr-FR" sz="2000" dirty="0"/>
              <a:t>en gré à gré, et sur certains points, les contrats OA</a:t>
            </a:r>
            <a:endParaRPr lang="fr-FR" sz="2000" dirty="0" smtClean="0"/>
          </a:p>
          <a:p>
            <a:pPr>
              <a:spcBef>
                <a:spcPts val="0"/>
              </a:spcBef>
              <a:spcAft>
                <a:spcPts val="600"/>
              </a:spcAft>
            </a:pPr>
            <a:endParaRPr lang="fr-FR" sz="2000" dirty="0" smtClean="0"/>
          </a:p>
          <a:p>
            <a:r>
              <a:rPr lang="fr-FR" sz="2000" dirty="0"/>
              <a:t>Ses dispositions sont applicables aux délais et mesures qui ont expiré </a:t>
            </a:r>
            <a:r>
              <a:rPr lang="fr-FR" sz="2000" b="1" u="sng" dirty="0" smtClean="0">
                <a:solidFill>
                  <a:schemeClr val="accent2"/>
                </a:solidFill>
              </a:rPr>
              <a:t>entre </a:t>
            </a:r>
            <a:r>
              <a:rPr lang="fr-FR" sz="2000" b="1" u="sng" dirty="0">
                <a:solidFill>
                  <a:schemeClr val="accent2"/>
                </a:solidFill>
              </a:rPr>
              <a:t>le 12 mars 2020 et le 23 juin 2020 inclus</a:t>
            </a:r>
          </a:p>
          <a:p>
            <a:pPr marL="800100" lvl="1" indent="-342900">
              <a:buSzPct val="100000"/>
              <a:buFont typeface="Wingdings" panose="05000000000000000000" pitchFamily="2" charset="2"/>
              <a:buChar char="Ø"/>
            </a:pPr>
            <a:r>
              <a:rPr lang="fr-FR" dirty="0"/>
              <a:t>N</a:t>
            </a:r>
            <a:r>
              <a:rPr lang="fr-FR" dirty="0" smtClean="0"/>
              <a:t>on applicable </a:t>
            </a:r>
            <a:r>
              <a:rPr lang="fr-FR" dirty="0"/>
              <a:t>aux échéances prévues avant le 12 mars et à partir du 24 juin 2020</a:t>
            </a:r>
          </a:p>
          <a:p>
            <a:pPr>
              <a:spcBef>
                <a:spcPts val="0"/>
              </a:spcBef>
              <a:spcAft>
                <a:spcPts val="600"/>
              </a:spcAft>
            </a:pPr>
            <a:endParaRPr lang="fr-FR" sz="2000" dirty="0" smtClean="0"/>
          </a:p>
          <a:p>
            <a:pPr>
              <a:spcBef>
                <a:spcPts val="0"/>
              </a:spcBef>
              <a:spcAft>
                <a:spcPts val="600"/>
              </a:spcAft>
            </a:pPr>
            <a:r>
              <a:rPr lang="fr-FR" sz="2000" dirty="0"/>
              <a:t>Prévoit :</a:t>
            </a:r>
          </a:p>
          <a:p>
            <a:pPr marL="342900" indent="-342900">
              <a:spcBef>
                <a:spcPts val="0"/>
              </a:spcBef>
              <a:spcAft>
                <a:spcPts val="600"/>
              </a:spcAft>
              <a:buSzPct val="100000"/>
              <a:buFont typeface="Arial" panose="020B0604020202020204" pitchFamily="34" charset="0"/>
              <a:buChar char="•"/>
            </a:pPr>
            <a:r>
              <a:rPr lang="fr-FR" sz="2000" dirty="0" smtClean="0"/>
              <a:t>Le </a:t>
            </a:r>
            <a:r>
              <a:rPr lang="fr-FR" sz="2000" dirty="0"/>
              <a:t>report des obligations </a:t>
            </a:r>
            <a:r>
              <a:rPr lang="fr-FR" sz="2000" dirty="0" smtClean="0"/>
              <a:t>légales/réglementaires </a:t>
            </a:r>
            <a:r>
              <a:rPr lang="fr-FR" sz="2000" dirty="0"/>
              <a:t>à exécuter dans un délai prévu aussi par la loi ou le règlement « à peine de »</a:t>
            </a:r>
          </a:p>
          <a:p>
            <a:pPr marL="342900" indent="-342900">
              <a:spcBef>
                <a:spcPts val="0"/>
              </a:spcBef>
              <a:spcAft>
                <a:spcPts val="600"/>
              </a:spcAft>
              <a:buSzPct val="100000"/>
              <a:buFont typeface="Arial" panose="020B0604020202020204" pitchFamily="34" charset="0"/>
              <a:buChar char="•"/>
            </a:pPr>
            <a:r>
              <a:rPr lang="fr-FR" sz="2000" dirty="0" smtClean="0"/>
              <a:t>La </a:t>
            </a:r>
            <a:r>
              <a:rPr lang="fr-FR" sz="2000" dirty="0"/>
              <a:t>suspension des sanctions pénales prévues au contrat (ex: bonus/malus)</a:t>
            </a:r>
          </a:p>
          <a:p>
            <a:pPr marL="342900" indent="-342900">
              <a:spcBef>
                <a:spcPts val="0"/>
              </a:spcBef>
              <a:spcAft>
                <a:spcPts val="600"/>
              </a:spcAft>
              <a:buSzPct val="100000"/>
              <a:buFont typeface="Arial" panose="020B0604020202020204" pitchFamily="34" charset="0"/>
              <a:buChar char="•"/>
            </a:pPr>
            <a:r>
              <a:rPr lang="fr-FR" sz="2000" dirty="0" smtClean="0"/>
              <a:t>La </a:t>
            </a:r>
            <a:r>
              <a:rPr lang="fr-FR" sz="2000" dirty="0"/>
              <a:t>suspension de délais légaux/réglementaires prévus pour les contrats </a:t>
            </a:r>
            <a:r>
              <a:rPr lang="fr-FR" sz="2000" dirty="0" smtClean="0"/>
              <a:t>OA</a:t>
            </a:r>
            <a:endParaRPr lang="fr-FR" sz="2000" dirty="0"/>
          </a:p>
        </p:txBody>
      </p:sp>
      <p:sp>
        <p:nvSpPr>
          <p:cNvPr id="2" name="Espace réservé du pied de page 1"/>
          <p:cNvSpPr>
            <a:spLocks noGrp="1"/>
          </p:cNvSpPr>
          <p:nvPr>
            <p:ph type="ftr" sz="quarter" idx="10"/>
          </p:nvPr>
        </p:nvSpPr>
        <p:spPr/>
        <p:txBody>
          <a:bodyPr/>
          <a:lstStyle/>
          <a:p>
            <a:pPr>
              <a:defRPr/>
            </a:pPr>
            <a:r>
              <a:rPr lang="de-DE" smtClean="0">
                <a:solidFill>
                  <a:srgbClr val="87888A"/>
                </a:solidFill>
              </a:rPr>
              <a:t>EDF SEI - CCP du 25/06/2020</a:t>
            </a:r>
            <a:endParaRPr lang="fr-FR">
              <a:solidFill>
                <a:srgbClr val="87888A"/>
              </a:solidFill>
            </a:endParaRPr>
          </a:p>
        </p:txBody>
      </p:sp>
      <p:sp>
        <p:nvSpPr>
          <p:cNvPr id="4" name="Espace réservé du numéro de diapositive 3"/>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12</a:t>
            </a:fld>
            <a:endParaRPr lang="fr-FR" dirty="0">
              <a:solidFill>
                <a:srgbClr val="87888A"/>
              </a:solidFill>
            </a:endParaRPr>
          </a:p>
        </p:txBody>
      </p:sp>
    </p:spTree>
    <p:extLst>
      <p:ext uri="{BB962C8B-B14F-4D97-AF65-F5344CB8AC3E}">
        <p14:creationId xmlns:p14="http://schemas.microsoft.com/office/powerpoint/2010/main" val="3267974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latin typeface="+mj-lt"/>
              </a:rPr>
              <a:t>Ordonnances « délais »</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23528" y="908720"/>
            <a:ext cx="8431024" cy="2605015"/>
          </a:xfrm>
        </p:spPr>
        <p:txBody>
          <a:bodyPr/>
          <a:lstStyle/>
          <a:p>
            <a:pPr>
              <a:spcBef>
                <a:spcPts val="0"/>
              </a:spcBef>
              <a:spcAft>
                <a:spcPts val="600"/>
              </a:spcAft>
            </a:pPr>
            <a:r>
              <a:rPr lang="fr-FR" sz="1600" b="1" u="sng" dirty="0" smtClean="0"/>
              <a:t>Article 2 : </a:t>
            </a:r>
          </a:p>
          <a:p>
            <a:pPr marL="342900" indent="-342900" algn="just">
              <a:spcBef>
                <a:spcPts val="0"/>
              </a:spcBef>
              <a:spcAft>
                <a:spcPts val="600"/>
              </a:spcAft>
              <a:buSzPct val="100000"/>
              <a:buFont typeface="Arial" panose="020B0604020202020204" pitchFamily="34" charset="0"/>
              <a:buChar char="•"/>
            </a:pPr>
            <a:r>
              <a:rPr lang="fr-FR" sz="1600" dirty="0" smtClean="0"/>
              <a:t>Les </a:t>
            </a:r>
            <a:r>
              <a:rPr lang="fr-FR" sz="1600" dirty="0"/>
              <a:t>délais qui sont prescrits par la loi ou le </a:t>
            </a:r>
            <a:r>
              <a:rPr lang="fr-FR" sz="1600" dirty="0" smtClean="0"/>
              <a:t>règlement </a:t>
            </a:r>
            <a:r>
              <a:rPr lang="fr-FR" sz="1600" dirty="0"/>
              <a:t>et qui encadrent une mesure ou un acte prévu aussi par la loi ou le règlement</a:t>
            </a:r>
          </a:p>
          <a:p>
            <a:pPr marL="342900" indent="-342900" algn="just">
              <a:spcBef>
                <a:spcPts val="0"/>
              </a:spcBef>
              <a:spcAft>
                <a:spcPts val="600"/>
              </a:spcAft>
              <a:buSzPct val="100000"/>
              <a:buFont typeface="Arial" panose="020B0604020202020204" pitchFamily="34" charset="0"/>
              <a:buChar char="•"/>
            </a:pPr>
            <a:r>
              <a:rPr lang="fr-FR" sz="1600" dirty="0" smtClean="0"/>
              <a:t>à </a:t>
            </a:r>
            <a:r>
              <a:rPr lang="fr-FR" sz="1600" dirty="0"/>
              <a:t>peine de nullité, sanction, caducité, forclusion, prescription, inopposabilité …</a:t>
            </a:r>
          </a:p>
          <a:p>
            <a:pPr marL="342900" indent="-342900" algn="just">
              <a:spcBef>
                <a:spcPts val="0"/>
              </a:spcBef>
              <a:spcAft>
                <a:spcPts val="600"/>
              </a:spcAft>
              <a:buSzPct val="100000"/>
              <a:buFont typeface="Arial" panose="020B0604020202020204" pitchFamily="34" charset="0"/>
              <a:buChar char="•"/>
            </a:pPr>
            <a:r>
              <a:rPr lang="fr-FR" sz="1600" dirty="0" smtClean="0"/>
              <a:t>dès </a:t>
            </a:r>
            <a:r>
              <a:rPr lang="fr-FR" sz="1600" dirty="0"/>
              <a:t>lors qu’ils ont expiré </a:t>
            </a:r>
            <a:r>
              <a:rPr lang="fr-FR" sz="1600" dirty="0" smtClean="0"/>
              <a:t>entre </a:t>
            </a:r>
            <a:r>
              <a:rPr lang="fr-FR" sz="1600" dirty="0"/>
              <a:t>le 12 mars 2020 et le 23 juin inclus</a:t>
            </a:r>
          </a:p>
          <a:p>
            <a:pPr marL="342900" indent="-342900" algn="just">
              <a:spcBef>
                <a:spcPts val="0"/>
              </a:spcBef>
              <a:spcAft>
                <a:spcPts val="600"/>
              </a:spcAft>
              <a:buSzPct val="100000"/>
              <a:buFont typeface="Arial" panose="020B0604020202020204" pitchFamily="34" charset="0"/>
              <a:buChar char="•"/>
            </a:pPr>
            <a:r>
              <a:rPr lang="fr-FR" sz="1600" dirty="0" smtClean="0"/>
              <a:t>sont </a:t>
            </a:r>
            <a:r>
              <a:rPr lang="fr-FR" sz="1600" dirty="0"/>
              <a:t>reportés, à compter du 23 juin inclus, d’un délai égal au délai </a:t>
            </a:r>
            <a:r>
              <a:rPr lang="fr-FR" sz="1600" dirty="0" smtClean="0"/>
              <a:t> également imparti</a:t>
            </a:r>
            <a:r>
              <a:rPr lang="fr-FR" sz="1600" dirty="0"/>
              <a:t>, dans la limite de 2 mois</a:t>
            </a:r>
            <a:r>
              <a:rPr lang="fr-FR" sz="1600" dirty="0" smtClean="0"/>
              <a:t>.</a:t>
            </a:r>
          </a:p>
          <a:p>
            <a:pPr algn="just">
              <a:spcBef>
                <a:spcPts val="0"/>
              </a:spcBef>
              <a:spcAft>
                <a:spcPts val="600"/>
              </a:spcAft>
              <a:buSzPct val="100000"/>
            </a:pPr>
            <a:endParaRPr lang="fr-FR" sz="1600" dirty="0" smtClean="0"/>
          </a:p>
          <a:p>
            <a:pPr algn="just">
              <a:spcBef>
                <a:spcPts val="0"/>
              </a:spcBef>
              <a:spcAft>
                <a:spcPts val="600"/>
              </a:spcAft>
              <a:buSzPct val="100000"/>
            </a:pPr>
            <a:r>
              <a:rPr lang="fr-FR" sz="1600" u="sng" dirty="0" smtClean="0"/>
              <a:t>Exemples de cas d’application </a:t>
            </a:r>
            <a:r>
              <a:rPr lang="fr-FR" sz="1600" dirty="0" smtClean="0"/>
              <a:t>:</a:t>
            </a:r>
          </a:p>
          <a:p>
            <a:pPr marL="342900" indent="-342900" algn="just">
              <a:spcBef>
                <a:spcPts val="0"/>
              </a:spcBef>
              <a:spcAft>
                <a:spcPts val="600"/>
              </a:spcAft>
              <a:buSzPct val="100000"/>
              <a:buFont typeface="Arial" panose="020B0604020202020204" pitchFamily="34" charset="0"/>
              <a:buChar char="•"/>
            </a:pPr>
            <a:r>
              <a:rPr lang="fr-FR" sz="1600" dirty="0"/>
              <a:t>Délais maximaux pour la </a:t>
            </a:r>
            <a:r>
              <a:rPr lang="fr-FR" sz="1600" dirty="0" smtClean="0"/>
              <a:t>réalisation des travaux de </a:t>
            </a:r>
            <a:r>
              <a:rPr lang="fr-FR" sz="1600" dirty="0"/>
              <a:t>raccordement d’une </a:t>
            </a:r>
            <a:r>
              <a:rPr lang="fr-FR" sz="1600" dirty="0" smtClean="0"/>
              <a:t>installation </a:t>
            </a:r>
            <a:r>
              <a:rPr lang="fr-FR" sz="1600" dirty="0" err="1" smtClean="0"/>
              <a:t>EnR</a:t>
            </a:r>
            <a:r>
              <a:rPr lang="fr-FR" sz="1600" dirty="0" smtClean="0"/>
              <a:t> </a:t>
            </a:r>
            <a:r>
              <a:rPr lang="fr-FR" sz="1600" dirty="0"/>
              <a:t>(art.L342-3 du code de l’énergie).</a:t>
            </a:r>
          </a:p>
          <a:p>
            <a:pPr marL="342900" indent="-342900" algn="just">
              <a:spcBef>
                <a:spcPts val="0"/>
              </a:spcBef>
              <a:spcAft>
                <a:spcPts val="600"/>
              </a:spcAft>
              <a:buSzPct val="100000"/>
              <a:buFont typeface="Arial" panose="020B0604020202020204" pitchFamily="34" charset="0"/>
              <a:buChar char="•"/>
            </a:pPr>
            <a:r>
              <a:rPr lang="fr-FR" sz="1600" dirty="0"/>
              <a:t>Délais de transmission et d’acceptation </a:t>
            </a:r>
            <a:r>
              <a:rPr lang="fr-FR" sz="1600" dirty="0" smtClean="0"/>
              <a:t>des PTF ou des </a:t>
            </a:r>
            <a:r>
              <a:rPr lang="fr-FR" sz="1600" dirty="0"/>
              <a:t>CR (prévus dans la DTR)</a:t>
            </a:r>
          </a:p>
          <a:p>
            <a:pPr>
              <a:spcBef>
                <a:spcPts val="0"/>
              </a:spcBef>
              <a:spcAft>
                <a:spcPts val="600"/>
              </a:spcAft>
              <a:buSzPct val="100000"/>
            </a:pPr>
            <a:endParaRPr lang="fr-FR" sz="1600" dirty="0" smtClean="0"/>
          </a:p>
          <a:p>
            <a:pPr algn="just"/>
            <a:r>
              <a:rPr lang="fr-FR" sz="1600" dirty="0"/>
              <a:t>Indépendamment des souplesses octroyées par la loi, </a:t>
            </a:r>
            <a:r>
              <a:rPr lang="fr-FR" sz="1600" dirty="0" smtClean="0"/>
              <a:t>EDF SEI maintient </a:t>
            </a:r>
            <a:r>
              <a:rPr lang="fr-FR" sz="1600" dirty="0"/>
              <a:t>ses </a:t>
            </a:r>
            <a:r>
              <a:rPr lang="fr-FR" sz="1600" dirty="0" smtClean="0"/>
              <a:t>efforts pour </a:t>
            </a:r>
            <a:r>
              <a:rPr lang="fr-FR" sz="1600" dirty="0"/>
              <a:t>respecter les délais normaux d’envoi des offres de raccordement</a:t>
            </a:r>
            <a:r>
              <a:rPr lang="fr-FR" sz="1600" dirty="0" smtClean="0"/>
              <a:t>. </a:t>
            </a:r>
            <a:r>
              <a:rPr lang="fr-FR" sz="1600" dirty="0"/>
              <a:t>Les producteurs sont également invités à approuver leurs offres dans les </a:t>
            </a:r>
            <a:r>
              <a:rPr lang="fr-FR" sz="1600" dirty="0" smtClean="0"/>
              <a:t>meilleurs délais afin </a:t>
            </a:r>
            <a:r>
              <a:rPr lang="fr-FR" sz="1600" dirty="0"/>
              <a:t>de </a:t>
            </a:r>
            <a:r>
              <a:rPr lang="fr-FR" sz="1600" dirty="0" smtClean="0"/>
              <a:t>faciliter la gestion de la </a:t>
            </a:r>
            <a:r>
              <a:rPr lang="fr-FR" sz="1600" dirty="0"/>
              <a:t>file d’attente.</a:t>
            </a:r>
          </a:p>
        </p:txBody>
      </p:sp>
      <p:sp>
        <p:nvSpPr>
          <p:cNvPr id="2" name="Espace réservé du pied de page 1"/>
          <p:cNvSpPr>
            <a:spLocks noGrp="1"/>
          </p:cNvSpPr>
          <p:nvPr>
            <p:ph type="ftr" sz="quarter" idx="10"/>
          </p:nvPr>
        </p:nvSpPr>
        <p:spPr/>
        <p:txBody>
          <a:bodyPr/>
          <a:lstStyle/>
          <a:p>
            <a:pPr>
              <a:defRPr/>
            </a:pPr>
            <a:r>
              <a:rPr lang="de-DE" smtClean="0">
                <a:solidFill>
                  <a:srgbClr val="87888A"/>
                </a:solidFill>
              </a:rPr>
              <a:t>EDF SEI - CCP du 25/06/2020</a:t>
            </a:r>
            <a:endParaRPr lang="fr-FR">
              <a:solidFill>
                <a:srgbClr val="87888A"/>
              </a:solidFill>
            </a:endParaRPr>
          </a:p>
        </p:txBody>
      </p:sp>
      <p:sp>
        <p:nvSpPr>
          <p:cNvPr id="4" name="Espace réservé du numéro de diapositive 3"/>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13</a:t>
            </a:fld>
            <a:endParaRPr lang="fr-FR" dirty="0">
              <a:solidFill>
                <a:srgbClr val="87888A"/>
              </a:solidFill>
            </a:endParaRPr>
          </a:p>
        </p:txBody>
      </p:sp>
    </p:spTree>
    <p:extLst>
      <p:ext uri="{BB962C8B-B14F-4D97-AF65-F5344CB8AC3E}">
        <p14:creationId xmlns:p14="http://schemas.microsoft.com/office/powerpoint/2010/main" val="2491221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latin typeface="+mj-lt"/>
              </a:rPr>
              <a:t>Ordonnances « délais »</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23528" y="908720"/>
            <a:ext cx="8431024" cy="2605015"/>
          </a:xfrm>
        </p:spPr>
        <p:txBody>
          <a:bodyPr/>
          <a:lstStyle/>
          <a:p>
            <a:pPr algn="just">
              <a:spcBef>
                <a:spcPts val="0"/>
              </a:spcBef>
              <a:spcAft>
                <a:spcPts val="600"/>
              </a:spcAft>
            </a:pPr>
            <a:r>
              <a:rPr lang="fr-FR" sz="1800" b="1" u="sng" dirty="0" smtClean="0"/>
              <a:t>Article 4 :  </a:t>
            </a:r>
            <a:r>
              <a:rPr lang="fr-FR" sz="1800" dirty="0" smtClean="0"/>
              <a:t> Suspension </a:t>
            </a:r>
            <a:r>
              <a:rPr lang="fr-FR" sz="1800" dirty="0"/>
              <a:t>des sanctions pénales prévues au contrat</a:t>
            </a:r>
          </a:p>
          <a:p>
            <a:pPr algn="just"/>
            <a:r>
              <a:rPr lang="fr-FR" sz="1800" dirty="0" smtClean="0"/>
              <a:t>Cet </a:t>
            </a:r>
            <a:r>
              <a:rPr lang="fr-FR" sz="1800" dirty="0"/>
              <a:t>article permet de tenir compte des difficultés d’exécution résultant de </a:t>
            </a:r>
            <a:r>
              <a:rPr lang="fr-FR" sz="1800" dirty="0" smtClean="0"/>
              <a:t>l’état d’urgence </a:t>
            </a:r>
            <a:r>
              <a:rPr lang="fr-FR" sz="1800" dirty="0"/>
              <a:t>sanitaire en paralysant, durant cette période, les clauses </a:t>
            </a:r>
            <a:r>
              <a:rPr lang="fr-FR" sz="1800" dirty="0" smtClean="0"/>
              <a:t>pénales contractuelles </a:t>
            </a:r>
            <a:r>
              <a:rPr lang="fr-FR" sz="1800" dirty="0"/>
              <a:t>ayant pour objet de sanctionner l’inexécution d’une </a:t>
            </a:r>
            <a:r>
              <a:rPr lang="fr-FR" sz="1800" dirty="0" smtClean="0"/>
              <a:t>obligation contractuelle </a:t>
            </a:r>
            <a:r>
              <a:rPr lang="fr-FR" sz="1800" dirty="0"/>
              <a:t>dans un délai déterminé, si ce délai a expiré entre le 12 mars et </a:t>
            </a:r>
            <a:r>
              <a:rPr lang="fr-FR" sz="1800" dirty="0" smtClean="0"/>
              <a:t>23 juin </a:t>
            </a:r>
            <a:r>
              <a:rPr lang="fr-FR" sz="1800" dirty="0"/>
              <a:t>inclus.</a:t>
            </a:r>
          </a:p>
          <a:p>
            <a:pPr algn="just"/>
            <a:r>
              <a:rPr lang="fr-FR" sz="1800" dirty="0" smtClean="0"/>
              <a:t> </a:t>
            </a:r>
          </a:p>
          <a:p>
            <a:pPr algn="just"/>
            <a:r>
              <a:rPr lang="fr-FR" sz="1800" dirty="0" smtClean="0"/>
              <a:t>Il </a:t>
            </a:r>
            <a:r>
              <a:rPr lang="fr-FR" sz="1800" dirty="0"/>
              <a:t>s’applique</a:t>
            </a:r>
          </a:p>
          <a:p>
            <a:pPr marL="285750" indent="-285750" algn="just">
              <a:buSzPct val="100000"/>
              <a:buFont typeface="Arial" panose="020B0604020202020204" pitchFamily="34" charset="0"/>
              <a:buChar char="•"/>
            </a:pPr>
            <a:r>
              <a:rPr lang="fr-FR" sz="1800" dirty="0" smtClean="0"/>
              <a:t>Dans </a:t>
            </a:r>
            <a:r>
              <a:rPr lang="fr-FR" sz="1800" dirty="0"/>
              <a:t>les contrats de raccordement, d’exploitation, d’accès au réseau</a:t>
            </a:r>
          </a:p>
          <a:p>
            <a:pPr marL="742950" lvl="1" indent="-285750" algn="just">
              <a:buSzPct val="100000"/>
              <a:buFont typeface="Arial" panose="020B0604020202020204" pitchFamily="34" charset="0"/>
              <a:buChar char="•"/>
            </a:pPr>
            <a:r>
              <a:rPr lang="fr-FR" dirty="0" smtClean="0"/>
              <a:t>Tant </a:t>
            </a:r>
            <a:r>
              <a:rPr lang="fr-FR" dirty="0"/>
              <a:t>pour le GRD que pour le producteur</a:t>
            </a:r>
          </a:p>
          <a:p>
            <a:pPr marL="285750" indent="-285750" algn="just">
              <a:buSzPct val="100000"/>
              <a:buFont typeface="Arial" panose="020B0604020202020204" pitchFamily="34" charset="0"/>
              <a:buChar char="•"/>
            </a:pPr>
            <a:r>
              <a:rPr lang="fr-FR" sz="1800" dirty="0" smtClean="0"/>
              <a:t>Aux </a:t>
            </a:r>
            <a:r>
              <a:rPr lang="fr-FR" sz="1800" dirty="0"/>
              <a:t>dispositifs de bonus/malus ou d’autres pénalités prévu dans les </a:t>
            </a:r>
            <a:r>
              <a:rPr lang="fr-FR" sz="1800" dirty="0" smtClean="0"/>
              <a:t>contrats d’achat </a:t>
            </a:r>
            <a:r>
              <a:rPr lang="fr-FR" sz="1800" dirty="0"/>
              <a:t>d’énergie en gré à gré (en cours de validation par la CRE)</a:t>
            </a:r>
          </a:p>
          <a:p>
            <a:pPr algn="just"/>
            <a:endParaRPr lang="fr-FR" sz="1800" dirty="0" smtClean="0"/>
          </a:p>
          <a:p>
            <a:pPr algn="just"/>
            <a:r>
              <a:rPr lang="fr-FR" sz="1800" dirty="0" smtClean="0"/>
              <a:t>La </a:t>
            </a:r>
            <a:r>
              <a:rPr lang="fr-FR" sz="1800" dirty="0"/>
              <a:t>durée de la suspension est calculée au cas/cas, selon </a:t>
            </a:r>
            <a:r>
              <a:rPr lang="fr-FR" sz="1800" dirty="0" smtClean="0"/>
              <a:t>le </a:t>
            </a:r>
            <a:r>
              <a:rPr lang="fr-FR" sz="1800" dirty="0"/>
              <a:t>moment </a:t>
            </a:r>
            <a:r>
              <a:rPr lang="fr-FR" sz="1800" dirty="0" smtClean="0"/>
              <a:t>où la </a:t>
            </a:r>
            <a:r>
              <a:rPr lang="fr-FR" sz="1800" dirty="0"/>
              <a:t>sanction est applicable.</a:t>
            </a:r>
          </a:p>
        </p:txBody>
      </p:sp>
      <p:sp>
        <p:nvSpPr>
          <p:cNvPr id="2" name="Espace réservé du pied de page 1"/>
          <p:cNvSpPr>
            <a:spLocks noGrp="1"/>
          </p:cNvSpPr>
          <p:nvPr>
            <p:ph type="ftr" sz="quarter" idx="10"/>
          </p:nvPr>
        </p:nvSpPr>
        <p:spPr/>
        <p:txBody>
          <a:bodyPr/>
          <a:lstStyle/>
          <a:p>
            <a:pPr>
              <a:defRPr/>
            </a:pPr>
            <a:r>
              <a:rPr lang="de-DE" smtClean="0">
                <a:solidFill>
                  <a:srgbClr val="87888A"/>
                </a:solidFill>
              </a:rPr>
              <a:t>EDF SEI - CCP du 25/06/2020</a:t>
            </a:r>
            <a:endParaRPr lang="fr-FR">
              <a:solidFill>
                <a:srgbClr val="87888A"/>
              </a:solidFill>
            </a:endParaRPr>
          </a:p>
        </p:txBody>
      </p:sp>
      <p:sp>
        <p:nvSpPr>
          <p:cNvPr id="4" name="Espace réservé du numéro de diapositive 3"/>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14</a:t>
            </a:fld>
            <a:endParaRPr lang="fr-FR" dirty="0">
              <a:solidFill>
                <a:srgbClr val="87888A"/>
              </a:solidFill>
            </a:endParaRPr>
          </a:p>
        </p:txBody>
      </p:sp>
    </p:spTree>
    <p:extLst>
      <p:ext uri="{BB962C8B-B14F-4D97-AF65-F5344CB8AC3E}">
        <p14:creationId xmlns:p14="http://schemas.microsoft.com/office/powerpoint/2010/main" val="2686591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latin typeface="+mj-lt"/>
              </a:rPr>
              <a:t>Ordonnances « contrats publics »</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23528" y="908720"/>
            <a:ext cx="8431024" cy="5760640"/>
          </a:xfrm>
        </p:spPr>
        <p:txBody>
          <a:bodyPr/>
          <a:lstStyle/>
          <a:p>
            <a:pPr algn="just"/>
            <a:r>
              <a:rPr lang="fr-FR" sz="1800" dirty="0" smtClean="0"/>
              <a:t>Ses </a:t>
            </a:r>
            <a:r>
              <a:rPr lang="fr-FR" sz="1800" dirty="0"/>
              <a:t>dispositions sont applicables aux contrats publics (les contrats </a:t>
            </a:r>
            <a:r>
              <a:rPr lang="fr-FR" sz="1800" dirty="0" smtClean="0"/>
              <a:t>OA notamment, issus d’appel d’offre ou d’arrêté tarifaire) </a:t>
            </a:r>
            <a:r>
              <a:rPr lang="fr-FR" sz="1800" dirty="0"/>
              <a:t>entre le 12 mars et </a:t>
            </a:r>
            <a:r>
              <a:rPr lang="fr-FR" sz="1800"/>
              <a:t>le </a:t>
            </a:r>
            <a:r>
              <a:rPr lang="fr-FR" sz="1800" smtClean="0"/>
              <a:t>23 juillet 2020 </a:t>
            </a:r>
            <a:r>
              <a:rPr lang="fr-FR" sz="1800" dirty="0"/>
              <a:t>inclus (art.1er</a:t>
            </a:r>
            <a:r>
              <a:rPr lang="fr-FR" sz="1800" dirty="0" smtClean="0"/>
              <a:t>).</a:t>
            </a:r>
          </a:p>
          <a:p>
            <a:pPr algn="just"/>
            <a:endParaRPr lang="fr-FR" sz="1800" dirty="0"/>
          </a:p>
          <a:p>
            <a:pPr algn="just"/>
            <a:r>
              <a:rPr lang="fr-FR" sz="1800" dirty="0" smtClean="0"/>
              <a:t>Uniquement </a:t>
            </a:r>
            <a:r>
              <a:rPr lang="fr-FR" sz="1800" dirty="0"/>
              <a:t>si elles sont nécessaires pour faire face aux conséquences, </a:t>
            </a:r>
            <a:r>
              <a:rPr lang="fr-FR" sz="1800" dirty="0" smtClean="0"/>
              <a:t>dans la </a:t>
            </a:r>
            <a:r>
              <a:rPr lang="fr-FR" sz="1800" dirty="0"/>
              <a:t>passation et l'exécution de ces contrats, de la propagation de l'épidémie </a:t>
            </a:r>
            <a:r>
              <a:rPr lang="fr-FR" sz="1800" dirty="0" smtClean="0"/>
              <a:t>de Covid-19 </a:t>
            </a:r>
            <a:r>
              <a:rPr lang="fr-FR" sz="1800" dirty="0"/>
              <a:t>et des </a:t>
            </a:r>
            <a:r>
              <a:rPr lang="fr-FR" sz="1800" dirty="0" smtClean="0"/>
              <a:t>mesures </a:t>
            </a:r>
            <a:r>
              <a:rPr lang="fr-FR" sz="1800" dirty="0"/>
              <a:t>prises pour limiter cette propagation</a:t>
            </a:r>
            <a:r>
              <a:rPr lang="fr-FR" sz="1800" dirty="0" smtClean="0"/>
              <a:t>.</a:t>
            </a:r>
          </a:p>
          <a:p>
            <a:endParaRPr lang="fr-FR" sz="1800" dirty="0"/>
          </a:p>
          <a:p>
            <a:r>
              <a:rPr lang="fr-FR" sz="1800" dirty="0" smtClean="0"/>
              <a:t>Article 6 : </a:t>
            </a:r>
          </a:p>
          <a:p>
            <a:pPr algn="just"/>
            <a:r>
              <a:rPr lang="fr-FR" sz="1800" dirty="0" smtClean="0"/>
              <a:t>: </a:t>
            </a:r>
            <a:r>
              <a:rPr lang="fr-FR" sz="1400" i="1" dirty="0"/>
              <a:t>« Nonobstant toute stipulation contraire, à l'exception des stipulations qui </a:t>
            </a:r>
            <a:r>
              <a:rPr lang="fr-FR" sz="1400" i="1" dirty="0" smtClean="0"/>
              <a:t>se trouveraient </a:t>
            </a:r>
            <a:r>
              <a:rPr lang="fr-FR" sz="1400" i="1" dirty="0"/>
              <a:t>être plus favorables au titulaire du contrat :</a:t>
            </a:r>
          </a:p>
          <a:p>
            <a:pPr algn="just"/>
            <a:r>
              <a:rPr lang="fr-FR" sz="1400" i="1" dirty="0"/>
              <a:t>1° Lorsque le titulaire ne peut pas respecter le délai d'exécution d'une ou plusieurs </a:t>
            </a:r>
            <a:r>
              <a:rPr lang="fr-FR" sz="1400" i="1" dirty="0" smtClean="0"/>
              <a:t>obligations du </a:t>
            </a:r>
            <a:r>
              <a:rPr lang="fr-FR" sz="1400" i="1" dirty="0"/>
              <a:t>contrat ou que cette exécution en temps et en heure nécessiterait des moyens dont </a:t>
            </a:r>
            <a:r>
              <a:rPr lang="fr-FR" sz="1400" i="1" dirty="0" smtClean="0"/>
              <a:t>la mobilisation </a:t>
            </a:r>
            <a:r>
              <a:rPr lang="fr-FR" sz="1400" i="1" dirty="0"/>
              <a:t>ferait peser sur le titulaire une charge manifestement excessive, </a:t>
            </a:r>
            <a:r>
              <a:rPr lang="fr-FR" sz="1400" b="1" i="1" dirty="0">
                <a:solidFill>
                  <a:schemeClr val="accent2"/>
                </a:solidFill>
              </a:rPr>
              <a:t>ce délai </a:t>
            </a:r>
            <a:r>
              <a:rPr lang="fr-FR" sz="1400" b="1" i="1" dirty="0" smtClean="0">
                <a:solidFill>
                  <a:schemeClr val="accent2"/>
                </a:solidFill>
              </a:rPr>
              <a:t>est prolongé </a:t>
            </a:r>
            <a:r>
              <a:rPr lang="fr-FR" sz="1400" b="1" i="1" dirty="0">
                <a:solidFill>
                  <a:schemeClr val="accent2"/>
                </a:solidFill>
              </a:rPr>
              <a:t>d'une durée au moins équivalente à celle mentionnée à l'article 1er</a:t>
            </a:r>
            <a:r>
              <a:rPr lang="fr-FR" sz="1400" i="1" dirty="0"/>
              <a:t>, sur </a:t>
            </a:r>
            <a:r>
              <a:rPr lang="fr-FR" sz="1400" i="1" dirty="0" smtClean="0"/>
              <a:t>la demande </a:t>
            </a:r>
            <a:r>
              <a:rPr lang="fr-FR" sz="1400" i="1" dirty="0"/>
              <a:t>du titulaire avant l'expiration du délai contractuel ;</a:t>
            </a:r>
          </a:p>
          <a:p>
            <a:pPr algn="just"/>
            <a:r>
              <a:rPr lang="fr-FR" sz="1400" i="1" dirty="0"/>
              <a:t>2° Lorsque le titulaire est dans l'impossibilité d'exécuter tout ou partie d'un bon de commande </a:t>
            </a:r>
            <a:r>
              <a:rPr lang="fr-FR" sz="1400" i="1" dirty="0" smtClean="0"/>
              <a:t>ou d'un </a:t>
            </a:r>
            <a:r>
              <a:rPr lang="fr-FR" sz="1400" i="1" dirty="0"/>
              <a:t>contrat, notamment lorsqu'il démontre qu'il ne dispose pas des moyens suffisants ou </a:t>
            </a:r>
            <a:r>
              <a:rPr lang="fr-FR" sz="1400" i="1" dirty="0" smtClean="0"/>
              <a:t>que leur </a:t>
            </a:r>
            <a:r>
              <a:rPr lang="fr-FR" sz="1400" i="1" dirty="0"/>
              <a:t>mobilisation ferait peser sur lui une charge manifestement excessive :</a:t>
            </a:r>
          </a:p>
          <a:p>
            <a:pPr algn="just"/>
            <a:r>
              <a:rPr lang="fr-FR" sz="1400" i="1" dirty="0"/>
              <a:t>a) Le titulaire </a:t>
            </a:r>
            <a:r>
              <a:rPr lang="fr-FR" sz="1400" b="1" i="1" dirty="0">
                <a:solidFill>
                  <a:schemeClr val="accent2"/>
                </a:solidFill>
              </a:rPr>
              <a:t>ne peut pas être sanctionné, ni se voir appliquer les </a:t>
            </a:r>
            <a:r>
              <a:rPr lang="fr-FR" sz="1400" b="1" i="1" dirty="0" smtClean="0">
                <a:solidFill>
                  <a:schemeClr val="accent2"/>
                </a:solidFill>
              </a:rPr>
              <a:t>pénalités contractuelles</a:t>
            </a:r>
            <a:r>
              <a:rPr lang="fr-FR" sz="1400" b="1" i="1" dirty="0">
                <a:solidFill>
                  <a:schemeClr val="accent2"/>
                </a:solidFill>
              </a:rPr>
              <a:t>, ni voir sa responsabilité contractuelle engagée </a:t>
            </a:r>
            <a:r>
              <a:rPr lang="fr-FR" sz="1400" i="1" dirty="0"/>
              <a:t>pour ce motif </a:t>
            </a:r>
            <a:r>
              <a:rPr lang="fr-FR" sz="1400" i="1" dirty="0" smtClean="0"/>
              <a:t>;</a:t>
            </a:r>
            <a:endParaRPr lang="fr-FR" sz="1400" i="1" dirty="0"/>
          </a:p>
        </p:txBody>
      </p:sp>
      <p:sp>
        <p:nvSpPr>
          <p:cNvPr id="2" name="Espace réservé du pied de page 1"/>
          <p:cNvSpPr>
            <a:spLocks noGrp="1"/>
          </p:cNvSpPr>
          <p:nvPr>
            <p:ph type="ftr" sz="quarter" idx="10"/>
          </p:nvPr>
        </p:nvSpPr>
        <p:spPr/>
        <p:txBody>
          <a:bodyPr/>
          <a:lstStyle/>
          <a:p>
            <a:pPr>
              <a:defRPr/>
            </a:pPr>
            <a:r>
              <a:rPr lang="de-DE" smtClean="0">
                <a:solidFill>
                  <a:srgbClr val="87888A"/>
                </a:solidFill>
              </a:rPr>
              <a:t>EDF SEI - CCP du 25/06/2020</a:t>
            </a:r>
            <a:endParaRPr lang="fr-FR">
              <a:solidFill>
                <a:srgbClr val="87888A"/>
              </a:solidFill>
            </a:endParaRPr>
          </a:p>
        </p:txBody>
      </p:sp>
      <p:sp>
        <p:nvSpPr>
          <p:cNvPr id="4" name="Espace réservé du numéro de diapositive 3"/>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15</a:t>
            </a:fld>
            <a:endParaRPr lang="fr-FR" dirty="0">
              <a:solidFill>
                <a:srgbClr val="87888A"/>
              </a:solidFill>
            </a:endParaRPr>
          </a:p>
        </p:txBody>
      </p:sp>
    </p:spTree>
    <p:extLst>
      <p:ext uri="{BB962C8B-B14F-4D97-AF65-F5344CB8AC3E}">
        <p14:creationId xmlns:p14="http://schemas.microsoft.com/office/powerpoint/2010/main" val="383765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smtClean="0">
                <a:solidFill>
                  <a:schemeClr val="accent4"/>
                </a:solidFill>
                <a:latin typeface="+mj-lt"/>
              </a:rPr>
              <a:t>Courriers DGEC</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23528" y="908720"/>
            <a:ext cx="8431024" cy="5760640"/>
          </a:xfrm>
        </p:spPr>
        <p:txBody>
          <a:bodyPr/>
          <a:lstStyle/>
          <a:p>
            <a:pPr algn="just"/>
            <a:r>
              <a:rPr lang="fr-FR" sz="1400" dirty="0" smtClean="0"/>
              <a:t>Un premier courrier du 19 mars avait été produit par la DGEC pour </a:t>
            </a:r>
            <a:r>
              <a:rPr lang="fr-FR" sz="1400" dirty="0"/>
              <a:t>indiquer des délais seraient accordés aux producteurs sous la forme de délais forfaitaires</a:t>
            </a:r>
            <a:r>
              <a:rPr lang="fr-FR" sz="1400" dirty="0" smtClean="0"/>
              <a:t>. En complément de cette annonce et des textes en vigueur, un second courrier a été rédigé et signé le 15 mai afin </a:t>
            </a:r>
            <a:r>
              <a:rPr lang="fr-FR" sz="1400" dirty="0"/>
              <a:t>de préciser ces délais et les installations éligibles</a:t>
            </a:r>
            <a:r>
              <a:rPr lang="fr-FR" sz="1400" dirty="0" smtClean="0"/>
              <a:t>.</a:t>
            </a:r>
          </a:p>
          <a:p>
            <a:endParaRPr lang="fr-FR" sz="1400" dirty="0" smtClean="0"/>
          </a:p>
          <a:p>
            <a:endParaRPr lang="fr-FR" sz="1400" dirty="0"/>
          </a:p>
          <a:p>
            <a:endParaRPr lang="fr-FR" sz="1400" dirty="0"/>
          </a:p>
          <a:p>
            <a:pPr algn="just"/>
            <a:r>
              <a:rPr lang="fr-FR" sz="1400" dirty="0"/>
              <a:t>Les installations éligibles sont les installations de production d'électricité qui cumulent les 3 critères suivants : </a:t>
            </a:r>
          </a:p>
          <a:p>
            <a:pPr indent="268288" algn="just"/>
            <a:r>
              <a:rPr lang="fr-FR" sz="1400" dirty="0" smtClean="0"/>
              <a:t>• La </a:t>
            </a:r>
            <a:r>
              <a:rPr lang="fr-FR" sz="1400" dirty="0"/>
              <a:t>transmission de l’attestation de conformité ou l’achèvement de l’installation devait intervenir après le 12 mars 2020 inclus ;</a:t>
            </a:r>
          </a:p>
          <a:p>
            <a:pPr indent="268288" algn="just"/>
            <a:r>
              <a:rPr lang="fr-FR" sz="1400" dirty="0" smtClean="0"/>
              <a:t>• Le </a:t>
            </a:r>
            <a:r>
              <a:rPr lang="fr-FR" sz="1400" dirty="0"/>
              <a:t>dispositif de soutien a été acquis, par une demande complète de contrat d’achat ou une notification de lauréat dans le cadre d’appel d’offres, avant ou pendant la période comprise entre le 12 mars 2020 et le 23 juin 2020 inclus ;</a:t>
            </a:r>
          </a:p>
          <a:p>
            <a:pPr marL="363538" indent="-95250" algn="just">
              <a:buSzPct val="100000"/>
              <a:buFont typeface="Arial" panose="020B0604020202020204" pitchFamily="34" charset="0"/>
              <a:buChar char="•"/>
            </a:pPr>
            <a:r>
              <a:rPr lang="fr-FR" sz="1400" dirty="0" smtClean="0"/>
              <a:t>La </a:t>
            </a:r>
            <a:r>
              <a:rPr lang="fr-FR" sz="1400" dirty="0"/>
              <a:t>puissance nominale de l’installation est strictement inférieure à 200 MW.</a:t>
            </a:r>
          </a:p>
          <a:p>
            <a:pPr algn="just"/>
            <a:r>
              <a:rPr lang="fr-FR" sz="1400" dirty="0"/>
              <a:t> </a:t>
            </a:r>
          </a:p>
          <a:p>
            <a:pPr algn="just"/>
            <a:r>
              <a:rPr lang="fr-FR" sz="1400" dirty="0"/>
              <a:t>Pour ces installations, la date prévue initialement pour permettre un achèvement ou une mise en service, selon ce que prévoit la réglementation ou le cahier des charges applicable, </a:t>
            </a:r>
            <a:r>
              <a:rPr lang="fr-FR" sz="1400" b="1" u="sng" dirty="0"/>
              <a:t>est augmentée de sept mois automatiquement, sans aucune formalité.</a:t>
            </a:r>
          </a:p>
          <a:p>
            <a:endParaRPr lang="fr-FR" sz="1400" dirty="0"/>
          </a:p>
        </p:txBody>
      </p:sp>
      <p:sp>
        <p:nvSpPr>
          <p:cNvPr id="2" name="Espace réservé du pied de page 1"/>
          <p:cNvSpPr>
            <a:spLocks noGrp="1"/>
          </p:cNvSpPr>
          <p:nvPr>
            <p:ph type="ftr" sz="quarter" idx="10"/>
          </p:nvPr>
        </p:nvSpPr>
        <p:spPr/>
        <p:txBody>
          <a:bodyPr/>
          <a:lstStyle/>
          <a:p>
            <a:pPr>
              <a:defRPr/>
            </a:pPr>
            <a:r>
              <a:rPr lang="de-DE" smtClean="0">
                <a:solidFill>
                  <a:srgbClr val="87888A"/>
                </a:solidFill>
              </a:rPr>
              <a:t>EDF SEI - CCP du 25/06/2020</a:t>
            </a:r>
            <a:endParaRPr lang="fr-FR">
              <a:solidFill>
                <a:srgbClr val="87888A"/>
              </a:solidFill>
            </a:endParaRPr>
          </a:p>
        </p:txBody>
      </p:sp>
      <p:graphicFrame>
        <p:nvGraphicFramePr>
          <p:cNvPr id="9" name="Objet 8"/>
          <p:cNvGraphicFramePr>
            <a:graphicFrameLocks noChangeAspect="1"/>
          </p:cNvGraphicFramePr>
          <p:nvPr>
            <p:extLst>
              <p:ext uri="{D42A27DB-BD31-4B8C-83A1-F6EECF244321}">
                <p14:modId xmlns:p14="http://schemas.microsoft.com/office/powerpoint/2010/main" val="1710821687"/>
              </p:ext>
            </p:extLst>
          </p:nvPr>
        </p:nvGraphicFramePr>
        <p:xfrm>
          <a:off x="2051720" y="1700883"/>
          <a:ext cx="914400" cy="771525"/>
        </p:xfrm>
        <a:graphic>
          <a:graphicData uri="http://schemas.openxmlformats.org/presentationml/2006/ole">
            <mc:AlternateContent xmlns:mc="http://schemas.openxmlformats.org/markup-compatibility/2006">
              <mc:Choice xmlns:v="urn:schemas-microsoft-com:vml" Requires="v">
                <p:oleObj spid="_x0000_s10277"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051720" y="1700883"/>
                        <a:ext cx="914400" cy="771525"/>
                      </a:xfrm>
                      <a:prstGeom prst="rect">
                        <a:avLst/>
                      </a:prstGeom>
                    </p:spPr>
                  </p:pic>
                </p:oleObj>
              </mc:Fallback>
            </mc:AlternateContent>
          </a:graphicData>
        </a:graphic>
      </p:graphicFrame>
      <p:sp>
        <p:nvSpPr>
          <p:cNvPr id="4" name="Espace réservé du numéro de diapositive 3"/>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16</a:t>
            </a:fld>
            <a:endParaRPr lang="fr-FR" dirty="0">
              <a:solidFill>
                <a:srgbClr val="87888A"/>
              </a:solidFill>
            </a:endParaRPr>
          </a:p>
        </p:txBody>
      </p:sp>
    </p:spTree>
    <p:extLst>
      <p:ext uri="{BB962C8B-B14F-4D97-AF65-F5344CB8AC3E}">
        <p14:creationId xmlns:p14="http://schemas.microsoft.com/office/powerpoint/2010/main" val="2465987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9874" y="260648"/>
            <a:ext cx="8586601" cy="792163"/>
          </a:xfrm>
        </p:spPr>
        <p:txBody>
          <a:bodyPr/>
          <a:lstStyle/>
          <a:p>
            <a:r>
              <a:rPr lang="fr-FR" sz="2800" kern="1200" cap="none" dirty="0">
                <a:solidFill>
                  <a:schemeClr val="accent4"/>
                </a:solidFill>
              </a:rPr>
              <a:t>Courriers DGEC</a:t>
            </a:r>
            <a:endParaRPr lang="fr-FR" sz="2800" kern="1200" cap="none" dirty="0">
              <a:solidFill>
                <a:schemeClr val="accent4"/>
              </a:solidFill>
              <a:latin typeface="+mj-lt"/>
            </a:endParaRPr>
          </a:p>
        </p:txBody>
      </p:sp>
      <p:sp>
        <p:nvSpPr>
          <p:cNvPr id="6" name="Espace réservé du texte 5"/>
          <p:cNvSpPr>
            <a:spLocks noGrp="1"/>
          </p:cNvSpPr>
          <p:nvPr>
            <p:ph type="body" idx="1"/>
          </p:nvPr>
        </p:nvSpPr>
        <p:spPr>
          <a:xfrm>
            <a:off x="323528" y="908720"/>
            <a:ext cx="8431024" cy="5760640"/>
          </a:xfrm>
        </p:spPr>
        <p:txBody>
          <a:bodyPr/>
          <a:lstStyle/>
          <a:p>
            <a:r>
              <a:rPr lang="fr-FR" sz="1400" dirty="0" smtClean="0"/>
              <a:t>Sous réserve de confirmation de la DGEC, ces dispositions trouveraient donc à s’appliquer pour :</a:t>
            </a:r>
          </a:p>
          <a:p>
            <a:pPr algn="just"/>
            <a:endParaRPr lang="fr-FR" sz="1400" b="1" u="sng" dirty="0"/>
          </a:p>
          <a:p>
            <a:pPr marL="285750" indent="-285750" algn="just">
              <a:buSzPct val="100000"/>
              <a:buFont typeface="Arial" panose="020B0604020202020204" pitchFamily="34" charset="0"/>
              <a:buChar char="•"/>
            </a:pPr>
            <a:r>
              <a:rPr lang="fr-FR" sz="1400" b="1" u="sng" dirty="0" smtClean="0"/>
              <a:t>Les installations photovoltaïques sous OA (arrêté S17) dont la demande complète de raccordement est intervenue entre le 13/09/2018 et le 23/06/2020. </a:t>
            </a:r>
            <a:r>
              <a:rPr lang="fr-FR" sz="1400" dirty="0" smtClean="0"/>
              <a:t>Le délai pour procéder à la mise en service est porté à 25 mois. NB : un projet d’arrêté modification est en cours de consultation pour introduire une obligation d’achèvement de l’installation sous 18 mois (matérialisée par la délivrance du </a:t>
            </a:r>
            <a:r>
              <a:rPr lang="fr-FR" sz="1400" dirty="0" err="1" smtClean="0"/>
              <a:t>Consuel</a:t>
            </a:r>
            <a:r>
              <a:rPr lang="fr-FR" sz="1400" dirty="0" smtClean="0"/>
              <a:t>) en lieu et place d’une obligation de mise en service.</a:t>
            </a:r>
            <a:endParaRPr lang="fr-FR" sz="1400" dirty="0"/>
          </a:p>
          <a:p>
            <a:pPr algn="just">
              <a:buSzPct val="100000"/>
            </a:pPr>
            <a:endParaRPr lang="fr-FR" sz="1400" dirty="0" smtClean="0"/>
          </a:p>
          <a:p>
            <a:pPr marL="285750" indent="-285750" algn="just">
              <a:buSzPct val="100000"/>
              <a:buFont typeface="Arial" panose="020B0604020202020204" pitchFamily="34" charset="0"/>
              <a:buChar char="•"/>
            </a:pPr>
            <a:r>
              <a:rPr lang="fr-FR" sz="1400" b="1" u="sng" dirty="0" smtClean="0"/>
              <a:t>Les installations éoliennes sous OA (arrêté E13) </a:t>
            </a:r>
            <a:r>
              <a:rPr lang="fr-FR" sz="1400" b="1" u="sng" dirty="0"/>
              <a:t>dont la demande de contrat d’achat est comprise entre le 13/03/2017 et le </a:t>
            </a:r>
            <a:r>
              <a:rPr lang="fr-FR" sz="1400" b="1" u="sng" dirty="0" smtClean="0"/>
              <a:t>23/06/2020</a:t>
            </a:r>
            <a:r>
              <a:rPr lang="fr-FR" sz="1400" b="1" dirty="0" smtClean="0"/>
              <a:t>. </a:t>
            </a:r>
            <a:r>
              <a:rPr lang="fr-FR" sz="1400" dirty="0" smtClean="0"/>
              <a:t>Le délai pour mettre en service l’installation est porté à 43 mois.</a:t>
            </a:r>
          </a:p>
          <a:p>
            <a:pPr marL="285750" indent="-285750" algn="just">
              <a:buSzPct val="100000"/>
              <a:buFont typeface="Arial" panose="020B0604020202020204" pitchFamily="34" charset="0"/>
              <a:buChar char="•"/>
            </a:pPr>
            <a:endParaRPr lang="fr-FR" sz="1400" dirty="0"/>
          </a:p>
          <a:p>
            <a:pPr marL="285750" indent="-285750" algn="just">
              <a:buSzPct val="100000"/>
              <a:buFont typeface="Arial" panose="020B0604020202020204" pitchFamily="34" charset="0"/>
              <a:buChar char="•"/>
            </a:pPr>
            <a:r>
              <a:rPr lang="fr-FR" sz="1400" b="1" u="sng" dirty="0" smtClean="0"/>
              <a:t>Les installations nommées lauréates en avril du premier guichet des appels d’offres 2019 </a:t>
            </a:r>
            <a:r>
              <a:rPr lang="fr-FR" sz="1400" dirty="0" smtClean="0"/>
              <a:t>(PV, </a:t>
            </a:r>
            <a:r>
              <a:rPr lang="fr-FR" sz="1400" dirty="0" err="1" smtClean="0"/>
              <a:t>PV+Stockage</a:t>
            </a:r>
            <a:r>
              <a:rPr lang="fr-FR" sz="1400" dirty="0" smtClean="0"/>
              <a:t> et Autoconsommation). Le délai pour achever l’installation (= obtenir l’attestation de conformité) est porté à 31 mois.</a:t>
            </a:r>
          </a:p>
          <a:p>
            <a:pPr marL="285750" indent="-285750" algn="just">
              <a:buFontTx/>
              <a:buChar char="-"/>
            </a:pPr>
            <a:endParaRPr lang="fr-FR" sz="1400" dirty="0"/>
          </a:p>
          <a:p>
            <a:pPr algn="just"/>
            <a:r>
              <a:rPr lang="fr-FR" sz="1400" dirty="0" smtClean="0"/>
              <a:t>La DGEC se laisse la possibilité d’étendre le dispositif : </a:t>
            </a:r>
          </a:p>
          <a:p>
            <a:pPr algn="just"/>
            <a:r>
              <a:rPr lang="fr-FR" sz="1400" dirty="0" smtClean="0"/>
              <a:t>- Il sera demandé à chaque filière de transmettre en septembre à la DGEC un état des lieux à date de ses difficultés liées à l’épidémie de COVID-19. En fonction de cet état des lieux, des délais forfaitaires supplémentaires pourront être accordés à chaque filière si le besoin est avéré. </a:t>
            </a:r>
          </a:p>
          <a:p>
            <a:endParaRPr lang="fr-FR" sz="1400" dirty="0"/>
          </a:p>
        </p:txBody>
      </p:sp>
      <p:sp>
        <p:nvSpPr>
          <p:cNvPr id="2" name="Espace réservé du pied de page 1"/>
          <p:cNvSpPr>
            <a:spLocks noGrp="1"/>
          </p:cNvSpPr>
          <p:nvPr>
            <p:ph type="ftr" sz="quarter" idx="10"/>
          </p:nvPr>
        </p:nvSpPr>
        <p:spPr/>
        <p:txBody>
          <a:bodyPr/>
          <a:lstStyle/>
          <a:p>
            <a:pPr>
              <a:defRPr/>
            </a:pPr>
            <a:r>
              <a:rPr lang="de-DE" smtClean="0">
                <a:solidFill>
                  <a:srgbClr val="87888A"/>
                </a:solidFill>
              </a:rPr>
              <a:t>EDF SEI - CCP du 25/06/2020</a:t>
            </a:r>
            <a:endParaRPr lang="fr-FR">
              <a:solidFill>
                <a:srgbClr val="87888A"/>
              </a:solidFill>
            </a:endParaRPr>
          </a:p>
        </p:txBody>
      </p:sp>
      <p:sp>
        <p:nvSpPr>
          <p:cNvPr id="4" name="Espace réservé du numéro de diapositive 3"/>
          <p:cNvSpPr>
            <a:spLocks noGrp="1"/>
          </p:cNvSpPr>
          <p:nvPr>
            <p:ph type="sldNum" sz="quarter" idx="11"/>
          </p:nvPr>
        </p:nvSpPr>
        <p:spPr/>
        <p:txBody>
          <a:bodyPr/>
          <a:lstStyle/>
          <a:p>
            <a:pPr>
              <a:defRPr/>
            </a:pPr>
            <a:fld id="{7BF633D7-8019-4CB8-908B-0DF7C34B6E7B}" type="slidenum">
              <a:rPr lang="fr-FR" smtClean="0">
                <a:solidFill>
                  <a:srgbClr val="87888A"/>
                </a:solidFill>
              </a:rPr>
              <a:pPr>
                <a:defRPr/>
              </a:pPr>
              <a:t>17</a:t>
            </a:fld>
            <a:endParaRPr lang="fr-FR" dirty="0">
              <a:solidFill>
                <a:srgbClr val="87888A"/>
              </a:solidFill>
            </a:endParaRPr>
          </a:p>
        </p:txBody>
      </p:sp>
    </p:spTree>
    <p:extLst>
      <p:ext uri="{BB962C8B-B14F-4D97-AF65-F5344CB8AC3E}">
        <p14:creationId xmlns:p14="http://schemas.microsoft.com/office/powerpoint/2010/main" val="3551392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Rémunération des actifs de production en ZNI</a:t>
            </a:r>
            <a:br>
              <a:rPr lang="fr-FR" dirty="0"/>
            </a:br>
            <a:endParaRPr lang="fr-FR" dirty="0"/>
          </a:p>
        </p:txBody>
      </p:sp>
      <p:sp>
        <p:nvSpPr>
          <p:cNvPr id="3" name="Espace réservé du contenu 2"/>
          <p:cNvSpPr>
            <a:spLocks noGrp="1"/>
          </p:cNvSpPr>
          <p:nvPr>
            <p:ph idx="1"/>
          </p:nvPr>
        </p:nvSpPr>
        <p:spPr/>
        <p:txBody>
          <a:bodyPr/>
          <a:lstStyle/>
          <a:p>
            <a:r>
              <a:rPr lang="fr-FR" dirty="0" smtClean="0"/>
              <a:t>L’arrêté du 6 avril 2020 a abrogé les arrêtés du 23 mars 2006 (actifs de production) et du 27 mars 2015 (MDE et stockage) et fait évoluer les règles de détermination du taux de rémunération du capital immobilisé dans les investissements en ZNI :</a:t>
            </a:r>
          </a:p>
          <a:p>
            <a:endParaRPr lang="fr-FR" dirty="0"/>
          </a:p>
          <a:p>
            <a:endParaRPr lang="fr-FR" dirty="0" smtClean="0"/>
          </a:p>
          <a:p>
            <a:endParaRPr lang="fr-FR" dirty="0"/>
          </a:p>
          <a:p>
            <a:endParaRPr lang="fr-FR" dirty="0" smtClean="0"/>
          </a:p>
          <a:p>
            <a:pPr algn="just"/>
            <a:r>
              <a:rPr lang="fr-FR" b="0" dirty="0"/>
              <a:t>La part à la main de la CRE est fonction de l’analyse de risque, de la pertinence environnementale et du caractère innovant du projet</a:t>
            </a:r>
          </a:p>
          <a:p>
            <a:pPr algn="just"/>
            <a:r>
              <a:rPr lang="fr-FR" b="0" dirty="0"/>
              <a:t>Le taux est fixé par arrêté du ministre pour chaque projet sur proposition de la CRE ; il va donc dépendre du territoire, du projet, et de l’année de sa mise en service</a:t>
            </a:r>
          </a:p>
          <a:p>
            <a:pPr algn="just"/>
            <a:r>
              <a:rPr lang="fr-FR" b="0" dirty="0"/>
              <a:t>Les sorties de cash (immobilisations en cours) en phase de développement percevront une rémunération réduite (30% du taux) pour la période qui précédera la mise en service</a:t>
            </a:r>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de-DE" smtClean="0"/>
              <a:t>EDF SEI - CCP du 25/06/2020</a:t>
            </a:r>
            <a:endParaRPr lang="fr-FR"/>
          </a:p>
        </p:txBody>
      </p:sp>
      <p:graphicFrame>
        <p:nvGraphicFramePr>
          <p:cNvPr id="5" name="Objet 4"/>
          <p:cNvGraphicFramePr>
            <a:graphicFrameLocks noChangeAspect="1"/>
          </p:cNvGraphicFramePr>
          <p:nvPr>
            <p:extLst>
              <p:ext uri="{D42A27DB-BD31-4B8C-83A1-F6EECF244321}">
                <p14:modId xmlns:p14="http://schemas.microsoft.com/office/powerpoint/2010/main" val="1619030687"/>
              </p:ext>
            </p:extLst>
          </p:nvPr>
        </p:nvGraphicFramePr>
        <p:xfrm>
          <a:off x="7546032" y="686035"/>
          <a:ext cx="914400" cy="771525"/>
        </p:xfrm>
        <a:graphic>
          <a:graphicData uri="http://schemas.openxmlformats.org/presentationml/2006/ole">
            <mc:AlternateContent xmlns:mc="http://schemas.openxmlformats.org/markup-compatibility/2006">
              <mc:Choice xmlns:v="urn:schemas-microsoft-com:vml" Requires="v">
                <p:oleObj spid="_x0000_s1130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546032" y="686035"/>
                        <a:ext cx="914400" cy="771525"/>
                      </a:xfrm>
                      <a:prstGeom prst="rect">
                        <a:avLst/>
                      </a:prstGeom>
                    </p:spPr>
                  </p:pic>
                </p:oleObj>
              </mc:Fallback>
            </mc:AlternateContent>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168406115"/>
              </p:ext>
            </p:extLst>
          </p:nvPr>
        </p:nvGraphicFramePr>
        <p:xfrm>
          <a:off x="251519" y="2039939"/>
          <a:ext cx="8640959" cy="1483360"/>
        </p:xfrm>
        <a:graphic>
          <a:graphicData uri="http://schemas.openxmlformats.org/drawingml/2006/table">
            <a:tbl>
              <a:tblPr bandRow="1">
                <a:tableStyleId>{5C22544A-7EE6-4342-B048-85BDC9FD1C3A}</a:tableStyleId>
              </a:tblPr>
              <a:tblGrid>
                <a:gridCol w="864096"/>
                <a:gridCol w="720080"/>
                <a:gridCol w="5472608"/>
                <a:gridCol w="1584175"/>
              </a:tblGrid>
              <a:tr h="370840">
                <a:tc rowSpan="4">
                  <a:txBody>
                    <a:bodyPr/>
                    <a:lstStyle/>
                    <a:p>
                      <a:r>
                        <a:rPr lang="fr-FR" dirty="0" smtClean="0"/>
                        <a:t>TME</a:t>
                      </a:r>
                      <a:r>
                        <a:rPr lang="fr-FR" baseline="30000" dirty="0" smtClean="0"/>
                        <a:t>*</a:t>
                      </a:r>
                      <a:r>
                        <a:rPr lang="fr-FR" dirty="0" smtClean="0"/>
                        <a:t> +</a:t>
                      </a:r>
                    </a:p>
                  </a:txBody>
                  <a:tcPr marL="45720" marR="45720" anchor="ctr"/>
                </a:tc>
                <a:tc rowSpan="4">
                  <a:txBody>
                    <a:bodyPr/>
                    <a:lstStyle/>
                    <a:p>
                      <a:r>
                        <a:rPr lang="fr-FR" dirty="0" smtClean="0"/>
                        <a:t>400 +</a:t>
                      </a:r>
                      <a:endParaRPr lang="fr-FR" dirty="0"/>
                    </a:p>
                  </a:txBody>
                  <a:tcPr marL="45720" marR="45720" anchor="ctr"/>
                </a:tc>
                <a:tc>
                  <a:txBody>
                    <a:bodyPr/>
                    <a:lstStyle/>
                    <a:p>
                      <a:r>
                        <a:rPr lang="fr-FR" dirty="0" smtClean="0"/>
                        <a:t>100 îles bretonnes et normandes</a:t>
                      </a:r>
                      <a:endParaRPr lang="fr-FR" dirty="0"/>
                    </a:p>
                  </a:txBody>
                  <a:tcPr marL="45720" marR="45720" anchor="ctr"/>
                </a:tc>
                <a:tc rowSpan="4">
                  <a:txBody>
                    <a:bodyPr/>
                    <a:lstStyle/>
                    <a:p>
                      <a:r>
                        <a:rPr lang="fr-FR" dirty="0" smtClean="0"/>
                        <a:t>+</a:t>
                      </a:r>
                      <a:r>
                        <a:rPr lang="fr-FR" baseline="0" dirty="0" smtClean="0"/>
                        <a:t> 0 à 300 défini par la CRE</a:t>
                      </a:r>
                      <a:endParaRPr lang="fr-FR" dirty="0"/>
                    </a:p>
                  </a:txBody>
                  <a:tcPr marL="45720" marR="45720" anchor="ctr"/>
                </a:tc>
              </a:tr>
              <a:tr h="370840">
                <a:tc vMerge="1">
                  <a:txBody>
                    <a:bodyPr/>
                    <a:lstStyle/>
                    <a:p>
                      <a:endParaRPr lang="fr-FR" dirty="0"/>
                    </a:p>
                  </a:txBody>
                  <a:tcPr/>
                </a:tc>
                <a:tc vMerge="1">
                  <a:txBody>
                    <a:bodyPr/>
                    <a:lstStyle/>
                    <a:p>
                      <a:endParaRPr lang="fr-FR" dirty="0"/>
                    </a:p>
                  </a:txBody>
                  <a:tcPr/>
                </a:tc>
                <a:tc>
                  <a:txBody>
                    <a:bodyPr/>
                    <a:lstStyle/>
                    <a:p>
                      <a:r>
                        <a:rPr lang="fr-FR" dirty="0" smtClean="0"/>
                        <a:t>200 Corse,</a:t>
                      </a:r>
                      <a:r>
                        <a:rPr lang="fr-FR" baseline="0" dirty="0" smtClean="0"/>
                        <a:t> Guadeloupe, Martinique, Réunion, SPM</a:t>
                      </a:r>
                      <a:endParaRPr lang="fr-FR" dirty="0"/>
                    </a:p>
                  </a:txBody>
                  <a:tcPr marL="45720" marR="45720" anchor="ctr"/>
                </a:tc>
                <a:tc vMerge="1">
                  <a:txBody>
                    <a:bodyPr/>
                    <a:lstStyle/>
                    <a:p>
                      <a:endParaRPr lang="fr-FR" dirty="0"/>
                    </a:p>
                  </a:txBody>
                  <a:tcPr marL="45720" marR="45720" anchor="ctr"/>
                </a:tc>
              </a:tr>
              <a:tr h="370840">
                <a:tc vMerge="1">
                  <a:txBody>
                    <a:bodyPr/>
                    <a:lstStyle/>
                    <a:p>
                      <a:endParaRPr lang="fr-FR" dirty="0"/>
                    </a:p>
                  </a:txBody>
                  <a:tcPr/>
                </a:tc>
                <a:tc vMerge="1">
                  <a:txBody>
                    <a:bodyPr/>
                    <a:lstStyle/>
                    <a:p>
                      <a:endParaRPr lang="fr-FR" dirty="0"/>
                    </a:p>
                  </a:txBody>
                  <a:tcPr/>
                </a:tc>
                <a:tc>
                  <a:txBody>
                    <a:bodyPr/>
                    <a:lstStyle/>
                    <a:p>
                      <a:r>
                        <a:rPr lang="fr-FR" dirty="0" smtClean="0"/>
                        <a:t>300 Guyane</a:t>
                      </a:r>
                      <a:r>
                        <a:rPr lang="fr-FR" baseline="0" dirty="0" smtClean="0"/>
                        <a:t> littoral</a:t>
                      </a:r>
                      <a:endParaRPr lang="fr-FR" dirty="0"/>
                    </a:p>
                  </a:txBody>
                  <a:tcPr marL="45720" marR="45720" anchor="ctr"/>
                </a:tc>
                <a:tc vMerge="1">
                  <a:txBody>
                    <a:bodyPr/>
                    <a:lstStyle/>
                    <a:p>
                      <a:endParaRPr lang="fr-FR" dirty="0"/>
                    </a:p>
                  </a:txBody>
                  <a:tcPr marL="45720" marR="45720" anchor="ctr"/>
                </a:tc>
              </a:tr>
              <a:tr h="370840">
                <a:tc vMerge="1">
                  <a:txBody>
                    <a:bodyPr/>
                    <a:lstStyle/>
                    <a:p>
                      <a:endParaRPr lang="fr-FR" dirty="0"/>
                    </a:p>
                  </a:txBody>
                  <a:tcPr/>
                </a:tc>
                <a:tc vMerge="1">
                  <a:txBody>
                    <a:bodyPr/>
                    <a:lstStyle/>
                    <a:p>
                      <a:endParaRPr lang="fr-FR" dirty="0"/>
                    </a:p>
                  </a:txBody>
                  <a:tcPr/>
                </a:tc>
                <a:tc>
                  <a:txBody>
                    <a:bodyPr/>
                    <a:lstStyle/>
                    <a:p>
                      <a:r>
                        <a:rPr lang="fr-FR" dirty="0" smtClean="0"/>
                        <a:t>400 Guyane CI</a:t>
                      </a:r>
                      <a:endParaRPr lang="fr-FR" dirty="0"/>
                    </a:p>
                  </a:txBody>
                  <a:tcPr marL="45720" marR="45720" anchor="ctr"/>
                </a:tc>
                <a:tc vMerge="1">
                  <a:txBody>
                    <a:bodyPr/>
                    <a:lstStyle/>
                    <a:p>
                      <a:endParaRPr lang="fr-FR" dirty="0"/>
                    </a:p>
                  </a:txBody>
                  <a:tcPr marL="45720" marR="45720" anchor="ctr"/>
                </a:tc>
              </a:tr>
            </a:tbl>
          </a:graphicData>
        </a:graphic>
      </p:graphicFrame>
      <p:sp>
        <p:nvSpPr>
          <p:cNvPr id="7" name="ZoneTexte 6"/>
          <p:cNvSpPr txBox="1"/>
          <p:nvPr/>
        </p:nvSpPr>
        <p:spPr>
          <a:xfrm>
            <a:off x="501633" y="3604956"/>
            <a:ext cx="7015309" cy="184666"/>
          </a:xfrm>
          <a:prstGeom prst="rect">
            <a:avLst/>
          </a:prstGeom>
          <a:noFill/>
        </p:spPr>
        <p:txBody>
          <a:bodyPr wrap="none" lIns="36000" tIns="0" rIns="36000" bIns="0" rtlCol="0">
            <a:spAutoFit/>
          </a:bodyPr>
          <a:lstStyle/>
          <a:p>
            <a:r>
              <a:rPr lang="fr-FR" sz="1200" i="1" baseline="30000" dirty="0" smtClean="0"/>
              <a:t>*</a:t>
            </a:r>
            <a:r>
              <a:rPr lang="fr-FR" sz="1200" i="1" dirty="0" smtClean="0"/>
              <a:t>TME </a:t>
            </a:r>
            <a:r>
              <a:rPr lang="fr-FR" sz="1200" i="1" dirty="0"/>
              <a:t>= </a:t>
            </a:r>
            <a:r>
              <a:rPr lang="fr-FR" sz="1200" i="1" dirty="0" smtClean="0"/>
              <a:t>taux </a:t>
            </a:r>
            <a:r>
              <a:rPr lang="fr-FR" sz="1200" i="1" dirty="0"/>
              <a:t>moyen d’Etat de l’année civile </a:t>
            </a:r>
            <a:r>
              <a:rPr lang="fr-FR" sz="1200" i="1" dirty="0" smtClean="0"/>
              <a:t>précédente avec un plancher min de 100 (actif aujourd’hui)</a:t>
            </a:r>
            <a:endParaRPr lang="fr-FR" sz="1200" i="1" dirty="0"/>
          </a:p>
        </p:txBody>
      </p:sp>
    </p:spTree>
    <p:extLst>
      <p:ext uri="{BB962C8B-B14F-4D97-AF65-F5344CB8AC3E}">
        <p14:creationId xmlns:p14="http://schemas.microsoft.com/office/powerpoint/2010/main" val="461378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Rémunération des actifs de production en ZNI</a:t>
            </a:r>
            <a:br>
              <a:rPr lang="fr-FR" dirty="0"/>
            </a:br>
            <a:endParaRPr lang="fr-FR" dirty="0"/>
          </a:p>
        </p:txBody>
      </p:sp>
      <p:sp>
        <p:nvSpPr>
          <p:cNvPr id="3" name="Espace réservé du contenu 2"/>
          <p:cNvSpPr>
            <a:spLocks noGrp="1"/>
          </p:cNvSpPr>
          <p:nvPr>
            <p:ph idx="1"/>
          </p:nvPr>
        </p:nvSpPr>
        <p:spPr/>
        <p:txBody>
          <a:bodyPr/>
          <a:lstStyle/>
          <a:p>
            <a:pPr algn="just"/>
            <a:r>
              <a:rPr lang="fr-FR" dirty="0" smtClean="0"/>
              <a:t>A la suite de la parution de l’arrêté, la CRE a entrepris de réviser sa méthodologie d’évaluation du coût normal et complet d’un projet et a lancé une consultation publique sur le projet de méthodologie révisée.</a:t>
            </a:r>
          </a:p>
          <a:p>
            <a:pPr algn="just"/>
            <a:r>
              <a:rPr lang="fr-FR" dirty="0" smtClean="0"/>
              <a:t>Les contributions sont à déposer avant le 1/07/2020 23h59,</a:t>
            </a:r>
          </a:p>
          <a:p>
            <a:pPr algn="just"/>
            <a:endParaRPr lang="fr-FR" dirty="0"/>
          </a:p>
        </p:txBody>
      </p:sp>
      <p:sp>
        <p:nvSpPr>
          <p:cNvPr id="4" name="Espace réservé du pied de page 3"/>
          <p:cNvSpPr>
            <a:spLocks noGrp="1"/>
          </p:cNvSpPr>
          <p:nvPr>
            <p:ph type="ftr" sz="quarter" idx="11"/>
          </p:nvPr>
        </p:nvSpPr>
        <p:spPr/>
        <p:txBody>
          <a:bodyPr/>
          <a:lstStyle/>
          <a:p>
            <a:r>
              <a:rPr lang="de-DE" smtClean="0"/>
              <a:t>EDF SEI - CCP du 25/06/2020</a:t>
            </a:r>
            <a:endParaRPr lang="fr-FR"/>
          </a:p>
        </p:txBody>
      </p:sp>
      <p:pic>
        <p:nvPicPr>
          <p:cNvPr id="8" name="Image 7"/>
          <p:cNvPicPr>
            <a:picLocks noChangeAspect="1"/>
          </p:cNvPicPr>
          <p:nvPr/>
        </p:nvPicPr>
        <p:blipFill>
          <a:blip r:embed="rId2"/>
          <a:stretch>
            <a:fillRect/>
          </a:stretch>
        </p:blipFill>
        <p:spPr>
          <a:xfrm>
            <a:off x="427861" y="3133654"/>
            <a:ext cx="7812360" cy="2992510"/>
          </a:xfrm>
          <a:prstGeom prst="rect">
            <a:avLst/>
          </a:prstGeom>
        </p:spPr>
      </p:pic>
    </p:spTree>
    <p:extLst>
      <p:ext uri="{BB962C8B-B14F-4D97-AF65-F5344CB8AC3E}">
        <p14:creationId xmlns:p14="http://schemas.microsoft.com/office/powerpoint/2010/main" val="3021573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8711" y="404664"/>
            <a:ext cx="8353425" cy="850106"/>
          </a:xfrm>
        </p:spPr>
        <p:txBody>
          <a:bodyPr/>
          <a:lstStyle/>
          <a:p>
            <a:r>
              <a:rPr lang="fr-FR" dirty="0" smtClean="0"/>
              <a:t>Ordre du jour</a:t>
            </a:r>
            <a:endParaRPr lang="fr-FR" dirty="0"/>
          </a:p>
        </p:txBody>
      </p:sp>
      <p:sp>
        <p:nvSpPr>
          <p:cNvPr id="4" name="Espace réservé du texte 3"/>
          <p:cNvSpPr>
            <a:spLocks noGrp="1"/>
          </p:cNvSpPr>
          <p:nvPr>
            <p:ph type="body" sz="quarter" idx="11"/>
          </p:nvPr>
        </p:nvSpPr>
        <p:spPr>
          <a:xfrm>
            <a:off x="388711" y="1222248"/>
            <a:ext cx="8353425" cy="4032250"/>
          </a:xfrm>
        </p:spPr>
        <p:txBody>
          <a:bodyPr/>
          <a:lstStyle/>
          <a:p>
            <a:r>
              <a:rPr lang="fr-FR" dirty="0" smtClean="0"/>
              <a:t>traitement </a:t>
            </a:r>
            <a:r>
              <a:rPr lang="fr-FR" dirty="0"/>
              <a:t>des demandes de </a:t>
            </a:r>
            <a:r>
              <a:rPr lang="fr-FR" dirty="0" smtClean="0"/>
              <a:t>raccordement : statistiques &amp; indicateurs de suivi </a:t>
            </a:r>
          </a:p>
          <a:p>
            <a:r>
              <a:rPr lang="fr-FR" dirty="0" smtClean="0"/>
              <a:t>Actualités réglementaires</a:t>
            </a:r>
          </a:p>
          <a:p>
            <a:pPr lvl="1"/>
            <a:r>
              <a:rPr lang="fr-FR" dirty="0"/>
              <a:t>crise sanitaire</a:t>
            </a:r>
          </a:p>
          <a:p>
            <a:pPr lvl="1"/>
            <a:r>
              <a:rPr lang="fr-FR" dirty="0" smtClean="0"/>
              <a:t>Rémunération des actifs de production en ZNI</a:t>
            </a:r>
          </a:p>
          <a:p>
            <a:pPr lvl="1"/>
            <a:r>
              <a:rPr lang="fr-FR" dirty="0" smtClean="0"/>
              <a:t>S2RENR</a:t>
            </a:r>
          </a:p>
          <a:p>
            <a:pPr lvl="1"/>
            <a:r>
              <a:rPr lang="fr-FR" dirty="0" smtClean="0"/>
              <a:t>S17</a:t>
            </a:r>
          </a:p>
          <a:p>
            <a:pPr lvl="1"/>
            <a:r>
              <a:rPr lang="fr-FR" dirty="0" smtClean="0"/>
              <a:t>Appels d’offres</a:t>
            </a:r>
          </a:p>
          <a:p>
            <a:r>
              <a:rPr lang="fr-FR" dirty="0" smtClean="0"/>
              <a:t>Documentation </a:t>
            </a:r>
            <a:r>
              <a:rPr lang="fr-FR" dirty="0"/>
              <a:t>technique de référence </a:t>
            </a:r>
          </a:p>
          <a:p>
            <a:pPr lvl="1"/>
            <a:endParaRPr lang="fr-FR" dirty="0" smtClean="0"/>
          </a:p>
          <a:p>
            <a:pPr lvl="1"/>
            <a:r>
              <a:rPr lang="fr-FR" dirty="0" smtClean="0"/>
              <a:t>Retour sur les concertations fiche de collecte et SEI REF 06</a:t>
            </a:r>
          </a:p>
          <a:p>
            <a:pPr lvl="1"/>
            <a:r>
              <a:rPr lang="fr-FR" dirty="0" smtClean="0"/>
              <a:t>Présentation et priorisation des gt à venir</a:t>
            </a:r>
          </a:p>
          <a:p>
            <a:r>
              <a:rPr lang="fr-FR" dirty="0" smtClean="0"/>
              <a:t>Points divers</a:t>
            </a:r>
          </a:p>
          <a:p>
            <a:pPr lvl="1"/>
            <a:endParaRPr lang="fr-FR" dirty="0"/>
          </a:p>
          <a:p>
            <a:pPr lvl="1"/>
            <a:r>
              <a:rPr lang="fr-FR" dirty="0"/>
              <a:t>	</a:t>
            </a:r>
            <a:endParaRPr lang="fr-FR" dirty="0" smtClean="0"/>
          </a:p>
        </p:txBody>
      </p:sp>
      <p:sp>
        <p:nvSpPr>
          <p:cNvPr id="3" name="Espace réservé du pied de page 2"/>
          <p:cNvSpPr>
            <a:spLocks noGrp="1"/>
          </p:cNvSpPr>
          <p:nvPr>
            <p:ph type="ftr" sz="quarter" idx="10"/>
          </p:nvPr>
        </p:nvSpPr>
        <p:spPr/>
        <p:txBody>
          <a:bodyPr/>
          <a:lstStyle/>
          <a:p>
            <a:r>
              <a:rPr lang="de-DE" smtClean="0"/>
              <a:t>EDF SEI - CCP du 25/06/2020</a:t>
            </a:r>
            <a:endParaRPr lang="fr-FR"/>
          </a:p>
        </p:txBody>
      </p:sp>
    </p:spTree>
    <p:extLst>
      <p:ext uri="{BB962C8B-B14F-4D97-AF65-F5344CB8AC3E}">
        <p14:creationId xmlns:p14="http://schemas.microsoft.com/office/powerpoint/2010/main" val="3060978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539750" y="1844824"/>
            <a:ext cx="4752330" cy="1728192"/>
          </a:xfrm>
        </p:spPr>
        <p:txBody>
          <a:bodyPr/>
          <a:lstStyle/>
          <a:p>
            <a:r>
              <a:rPr lang="fr-FR" cap="none" dirty="0" smtClean="0"/>
              <a:t>Evolutions réglementaires S(R)</a:t>
            </a:r>
            <a:r>
              <a:rPr lang="fr-FR" cap="none" dirty="0" err="1" smtClean="0"/>
              <a:t>RREnR</a:t>
            </a:r>
            <a:r>
              <a:rPr lang="fr-FR" cap="none" dirty="0" smtClean="0"/>
              <a:t/>
            </a:r>
            <a:br>
              <a:rPr lang="fr-FR" cap="none" dirty="0" smtClean="0"/>
            </a:br>
            <a:endParaRPr lang="fr-FR" cap="none" dirty="0"/>
          </a:p>
        </p:txBody>
      </p:sp>
      <p:sp>
        <p:nvSpPr>
          <p:cNvPr id="5" name="Sous-titre 4"/>
          <p:cNvSpPr>
            <a:spLocks noGrp="1"/>
          </p:cNvSpPr>
          <p:nvPr>
            <p:ph type="subTitle" idx="1"/>
          </p:nvPr>
        </p:nvSpPr>
        <p:spPr>
          <a:xfrm>
            <a:off x="539750" y="4000504"/>
            <a:ext cx="4532316" cy="576064"/>
          </a:xfrm>
        </p:spPr>
        <p:txBody>
          <a:bodyPr/>
          <a:lstStyle/>
          <a:p>
            <a:r>
              <a:rPr lang="fr-FR" cap="small" dirty="0" smtClean="0"/>
              <a:t>Décret n° 2020-382</a:t>
            </a:r>
            <a:endParaRPr lang="fr-FR" cap="small" dirty="0"/>
          </a:p>
        </p:txBody>
      </p:sp>
      <p:sp>
        <p:nvSpPr>
          <p:cNvPr id="7" name="Rectangle 6"/>
          <p:cNvSpPr/>
          <p:nvPr/>
        </p:nvSpPr>
        <p:spPr>
          <a:xfrm>
            <a:off x="5652120" y="0"/>
            <a:ext cx="349188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600" smtClean="0"/>
          </a:p>
        </p:txBody>
      </p:sp>
      <p:sp>
        <p:nvSpPr>
          <p:cNvPr id="2" name="Espace réservé du texte 1"/>
          <p:cNvSpPr>
            <a:spLocks noGrp="1"/>
          </p:cNvSpPr>
          <p:nvPr>
            <p:ph type="body" sz="quarter" idx="13"/>
          </p:nvPr>
        </p:nvSpPr>
        <p:spPr/>
        <p:txBody>
          <a:bodyPr/>
          <a:lstStyle/>
          <a:p>
            <a:r>
              <a:rPr lang="fr-FR" dirty="0" smtClean="0">
                <a:solidFill>
                  <a:schemeClr val="accent4"/>
                </a:solidFill>
              </a:rPr>
              <a:t>25 Juin 2020</a:t>
            </a:r>
            <a:endParaRPr lang="fr-FR" dirty="0">
              <a:solidFill>
                <a:schemeClr val="accent4"/>
              </a:solidFill>
            </a:endParaRPr>
          </a:p>
        </p:txBody>
      </p:sp>
    </p:spTree>
    <p:extLst>
      <p:ext uri="{BB962C8B-B14F-4D97-AF65-F5344CB8AC3E}">
        <p14:creationId xmlns:p14="http://schemas.microsoft.com/office/powerpoint/2010/main" val="79849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Augmentation du seuil de paiement de la quote-part de 100 </a:t>
            </a:r>
            <a:r>
              <a:rPr lang="fr-FR" sz="2400" dirty="0" err="1" smtClean="0"/>
              <a:t>kVA</a:t>
            </a:r>
            <a:r>
              <a:rPr lang="fr-FR" sz="2400" dirty="0" smtClean="0"/>
              <a:t> à 250 </a:t>
            </a:r>
            <a:r>
              <a:rPr lang="fr-FR" sz="2400" dirty="0" err="1" smtClean="0"/>
              <a:t>kVA</a:t>
            </a:r>
            <a:endParaRPr lang="fr-FR" sz="2400" dirty="0"/>
          </a:p>
        </p:txBody>
      </p:sp>
      <p:sp>
        <p:nvSpPr>
          <p:cNvPr id="7" name="Espace réservé du contenu 2"/>
          <p:cNvSpPr>
            <a:spLocks noGrp="1"/>
          </p:cNvSpPr>
          <p:nvPr>
            <p:ph idx="1"/>
          </p:nvPr>
        </p:nvSpPr>
        <p:spPr>
          <a:xfrm>
            <a:off x="395536" y="1340768"/>
            <a:ext cx="8569201" cy="4896544"/>
          </a:xfrm>
        </p:spPr>
        <p:txBody>
          <a:bodyPr/>
          <a:lstStyle/>
          <a:p>
            <a:pPr algn="just"/>
            <a:r>
              <a:rPr lang="fr-FR" dirty="0" smtClean="0"/>
              <a:t>Les installations de puissance supérieures ou égales à 250 </a:t>
            </a:r>
            <a:r>
              <a:rPr lang="fr-FR" dirty="0" err="1" smtClean="0"/>
              <a:t>kVA</a:t>
            </a:r>
            <a:r>
              <a:rPr lang="fr-FR" dirty="0" smtClean="0"/>
              <a:t> sont concernées par le paiement de la quote-part.</a:t>
            </a:r>
          </a:p>
          <a:p>
            <a:pPr lvl="1" algn="just"/>
            <a:r>
              <a:rPr lang="fr-FR" dirty="0" smtClean="0"/>
              <a:t>S’applique aux opérations de raccordement pour lesquelles la convention de raccordement n’a pas encore été signée à compter du 03/04/2020. </a:t>
            </a:r>
          </a:p>
          <a:p>
            <a:pPr lvl="1" algn="just"/>
            <a:r>
              <a:rPr lang="fr-FR" dirty="0"/>
              <a:t>Pour les installations de puissance comprise entre 100 </a:t>
            </a:r>
            <a:r>
              <a:rPr lang="fr-FR" dirty="0" err="1"/>
              <a:t>kVA</a:t>
            </a:r>
            <a:r>
              <a:rPr lang="fr-FR" dirty="0"/>
              <a:t> et 250 </a:t>
            </a:r>
            <a:r>
              <a:rPr lang="fr-FR" dirty="0" err="1"/>
              <a:t>kVA</a:t>
            </a:r>
            <a:r>
              <a:rPr lang="fr-FR" dirty="0"/>
              <a:t> qui ont signé une PTF dans le cadre d’un </a:t>
            </a:r>
            <a:r>
              <a:rPr lang="fr-FR" dirty="0" smtClean="0"/>
              <a:t>S(R)</a:t>
            </a:r>
            <a:r>
              <a:rPr lang="fr-FR" dirty="0" err="1" smtClean="0"/>
              <a:t>RREnR</a:t>
            </a:r>
            <a:r>
              <a:rPr lang="fr-FR" dirty="0" smtClean="0"/>
              <a:t> et avant l’entrée en vigueur de ce nouveau décret, un acompte sur le montant de la quote-part a été versé =&gt; le trop perçu sera déduit de l’acompte à payer à la convention de raccordement.</a:t>
            </a:r>
          </a:p>
          <a:p>
            <a:pPr lvl="1" algn="just"/>
            <a:r>
              <a:rPr lang="fr-FR" dirty="0"/>
              <a:t>Les documents de raccordement </a:t>
            </a:r>
            <a:r>
              <a:rPr lang="fr-FR" dirty="0" smtClean="0"/>
              <a:t>des </a:t>
            </a:r>
            <a:r>
              <a:rPr lang="fr-FR" dirty="0"/>
              <a:t>installations de puissance comprise entre 100 </a:t>
            </a:r>
            <a:r>
              <a:rPr lang="fr-FR" dirty="0" err="1"/>
              <a:t>kVA</a:t>
            </a:r>
            <a:r>
              <a:rPr lang="fr-FR" dirty="0"/>
              <a:t> et 250 </a:t>
            </a:r>
            <a:r>
              <a:rPr lang="fr-FR" dirty="0" err="1"/>
              <a:t>kVA</a:t>
            </a:r>
            <a:r>
              <a:rPr lang="fr-FR" dirty="0"/>
              <a:t> transmises dans le cadre d’un S(R)</a:t>
            </a:r>
            <a:r>
              <a:rPr lang="fr-FR" dirty="0" err="1"/>
              <a:t>RREnR</a:t>
            </a:r>
            <a:r>
              <a:rPr lang="fr-FR" dirty="0"/>
              <a:t> </a:t>
            </a:r>
            <a:r>
              <a:rPr lang="fr-FR" dirty="0" smtClean="0"/>
              <a:t>mais </a:t>
            </a:r>
            <a:r>
              <a:rPr lang="fr-FR" dirty="0"/>
              <a:t>qui n’ont pas été signées à la date du 03/04/2020 doivent être retransmises </a:t>
            </a:r>
            <a:r>
              <a:rPr lang="fr-FR" dirty="0" smtClean="0"/>
              <a:t>conformément au nouveau décret.</a:t>
            </a:r>
          </a:p>
          <a:p>
            <a:pPr lvl="1" algn="just"/>
            <a:endParaRPr lang="fr-FR" dirty="0"/>
          </a:p>
          <a:p>
            <a:pPr lvl="1" algn="just">
              <a:buFont typeface="Symbol" panose="05050102010706020507" pitchFamily="18" charset="2"/>
              <a:buChar char="Þ"/>
            </a:pPr>
            <a:r>
              <a:rPr lang="fr-FR" dirty="0" smtClean="0"/>
              <a:t>Aucune offre de raccordement n’est concernée par ces différents points</a:t>
            </a:r>
          </a:p>
          <a:p>
            <a:pPr marL="180000" lvl="1" indent="0" algn="just">
              <a:buNone/>
            </a:pPr>
            <a:r>
              <a:rPr lang="fr-FR" dirty="0" smtClean="0"/>
              <a:t> </a:t>
            </a:r>
            <a:endParaRPr lang="fr-FR" dirty="0"/>
          </a:p>
          <a:p>
            <a:pPr lvl="1" algn="just"/>
            <a:endParaRPr lang="fr-FR" dirty="0" smtClean="0"/>
          </a:p>
          <a:p>
            <a:pPr lvl="1" algn="just"/>
            <a:endParaRPr lang="fr-FR" dirty="0" smtClean="0"/>
          </a:p>
        </p:txBody>
      </p:sp>
      <p:sp>
        <p:nvSpPr>
          <p:cNvPr id="3" name="Espace réservé du pied de page 2"/>
          <p:cNvSpPr>
            <a:spLocks noGrp="1"/>
          </p:cNvSpPr>
          <p:nvPr>
            <p:ph type="ftr" sz="quarter" idx="11"/>
          </p:nvPr>
        </p:nvSpPr>
        <p:spPr/>
        <p:txBody>
          <a:bodyPr/>
          <a:lstStyle/>
          <a:p>
            <a:r>
              <a:rPr lang="de-DE" smtClean="0"/>
              <a:t>EDF SEI - CCP du 25/06/2020</a:t>
            </a:r>
            <a:endParaRPr lang="fr-FR" dirty="0"/>
          </a:p>
        </p:txBody>
      </p:sp>
    </p:spTree>
    <p:extLst>
      <p:ext uri="{BB962C8B-B14F-4D97-AF65-F5344CB8AC3E}">
        <p14:creationId xmlns:p14="http://schemas.microsoft.com/office/powerpoint/2010/main" val="2496475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Utilisation des capacités réservées</a:t>
            </a:r>
            <a:endParaRPr lang="fr-FR" sz="2400" dirty="0"/>
          </a:p>
        </p:txBody>
      </p:sp>
      <p:sp>
        <p:nvSpPr>
          <p:cNvPr id="7" name="Espace réservé du contenu 2"/>
          <p:cNvSpPr>
            <a:spLocks noGrp="1"/>
          </p:cNvSpPr>
          <p:nvPr>
            <p:ph idx="1"/>
          </p:nvPr>
        </p:nvSpPr>
        <p:spPr>
          <a:xfrm>
            <a:off x="395536" y="1340768"/>
            <a:ext cx="8569201" cy="4896544"/>
          </a:xfrm>
        </p:spPr>
        <p:txBody>
          <a:bodyPr/>
          <a:lstStyle/>
          <a:p>
            <a:pPr algn="just"/>
            <a:r>
              <a:rPr lang="fr-FR" dirty="0" smtClean="0"/>
              <a:t>Toutes les installations </a:t>
            </a:r>
            <a:r>
              <a:rPr lang="fr-FR" dirty="0" err="1" smtClean="0"/>
              <a:t>EnR</a:t>
            </a:r>
            <a:r>
              <a:rPr lang="fr-FR" dirty="0" smtClean="0"/>
              <a:t> quelle que soit leur puissance de raccordement bénéficient désormais des capacités réservées </a:t>
            </a:r>
            <a:r>
              <a:rPr lang="fr-FR" b="0" dirty="0" smtClean="0"/>
              <a:t>(et non plus uniquement les installations de puissance supérieure à 100 </a:t>
            </a:r>
            <a:r>
              <a:rPr lang="fr-FR" b="0" dirty="0" err="1" smtClean="0"/>
              <a:t>kVA</a:t>
            </a:r>
            <a:r>
              <a:rPr lang="fr-FR" b="0" dirty="0" smtClean="0"/>
              <a:t>)</a:t>
            </a:r>
          </a:p>
        </p:txBody>
      </p:sp>
      <p:sp>
        <p:nvSpPr>
          <p:cNvPr id="3" name="Espace réservé du pied de page 2"/>
          <p:cNvSpPr>
            <a:spLocks noGrp="1"/>
          </p:cNvSpPr>
          <p:nvPr>
            <p:ph type="ftr" sz="quarter" idx="11"/>
          </p:nvPr>
        </p:nvSpPr>
        <p:spPr/>
        <p:txBody>
          <a:bodyPr/>
          <a:lstStyle/>
          <a:p>
            <a:r>
              <a:rPr lang="de-DE" smtClean="0"/>
              <a:t>EDF SEI - CCP du 25/06/2020</a:t>
            </a:r>
            <a:endParaRPr lang="fr-FR" dirty="0"/>
          </a:p>
        </p:txBody>
      </p:sp>
    </p:spTree>
    <p:extLst>
      <p:ext uri="{BB962C8B-B14F-4D97-AF65-F5344CB8AC3E}">
        <p14:creationId xmlns:p14="http://schemas.microsoft.com/office/powerpoint/2010/main" val="1784121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ORA</a:t>
            </a:r>
            <a:endParaRPr lang="fr-FR" sz="2400" dirty="0"/>
          </a:p>
        </p:txBody>
      </p:sp>
      <p:sp>
        <p:nvSpPr>
          <p:cNvPr id="7" name="Espace réservé du contenu 2"/>
          <p:cNvSpPr>
            <a:spLocks noGrp="1"/>
          </p:cNvSpPr>
          <p:nvPr>
            <p:ph idx="1"/>
          </p:nvPr>
        </p:nvSpPr>
        <p:spPr>
          <a:xfrm>
            <a:off x="395536" y="1340768"/>
            <a:ext cx="8569201" cy="4896544"/>
          </a:xfrm>
        </p:spPr>
        <p:txBody>
          <a:bodyPr/>
          <a:lstStyle/>
          <a:p>
            <a:pPr algn="just"/>
            <a:r>
              <a:rPr lang="fr-FR" dirty="0" smtClean="0"/>
              <a:t>Possibilité de proposer des ORA dans le cadre des S(R)RRER </a:t>
            </a:r>
            <a:r>
              <a:rPr lang="fr-FR" b="0" dirty="0" smtClean="0"/>
              <a:t>sur demande du producteur ou sur proposition du gestionnaire de réseau. </a:t>
            </a:r>
          </a:p>
          <a:p>
            <a:pPr lvl="1" algn="just"/>
            <a:r>
              <a:rPr lang="fr-FR" dirty="0" smtClean="0"/>
              <a:t>Cette ORA peut inclure le financement d’ouvrages supplémentaires (ex : TR HTB/HTA) non prévus au schéma et nécessaires au raccordement demandé ou la limitation de la puissance injectée en cas de contrainte sur le réseau. Celui qui demande ou propose l’ORA en supporte le surcoût. </a:t>
            </a:r>
          </a:p>
          <a:p>
            <a:pPr lvl="2" algn="just"/>
            <a:r>
              <a:rPr lang="fr-FR" dirty="0" smtClean="0"/>
              <a:t>Il n’y a pas de prise en charge possible via la quote-part a posteriori</a:t>
            </a:r>
          </a:p>
          <a:p>
            <a:pPr lvl="2" algn="just"/>
            <a:r>
              <a:rPr lang="fr-FR" dirty="0" smtClean="0"/>
              <a:t>En cas de raccordement avec limitation de puissance, la quote-part est évaluée sur la puissance injectée et non sur la puissance installée. La réfaction s’applique en revanche sur la puissance installée. </a:t>
            </a:r>
          </a:p>
          <a:p>
            <a:pPr marL="360000" lvl="2" indent="0" algn="just">
              <a:buNone/>
            </a:pPr>
            <a:r>
              <a:rPr lang="fr-FR" dirty="0" smtClean="0"/>
              <a:t> </a:t>
            </a:r>
          </a:p>
          <a:p>
            <a:pPr lvl="1" algn="just"/>
            <a:r>
              <a:rPr lang="fr-FR" dirty="0" smtClean="0"/>
              <a:t> </a:t>
            </a:r>
          </a:p>
        </p:txBody>
      </p:sp>
      <p:sp>
        <p:nvSpPr>
          <p:cNvPr id="3" name="Espace réservé du pied de page 2"/>
          <p:cNvSpPr>
            <a:spLocks noGrp="1"/>
          </p:cNvSpPr>
          <p:nvPr>
            <p:ph type="ftr" sz="quarter" idx="11"/>
          </p:nvPr>
        </p:nvSpPr>
        <p:spPr/>
        <p:txBody>
          <a:bodyPr/>
          <a:lstStyle/>
          <a:p>
            <a:r>
              <a:rPr lang="de-DE" smtClean="0"/>
              <a:t>EDF SEI - CCP du 25/06/2020</a:t>
            </a:r>
            <a:endParaRPr lang="fr-FR" dirty="0"/>
          </a:p>
        </p:txBody>
      </p:sp>
    </p:spTree>
    <p:extLst>
      <p:ext uri="{BB962C8B-B14F-4D97-AF65-F5344CB8AC3E}">
        <p14:creationId xmlns:p14="http://schemas.microsoft.com/office/powerpoint/2010/main" val="1753586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Anticipation de travaux</a:t>
            </a:r>
            <a:endParaRPr lang="fr-FR" sz="2400" dirty="0"/>
          </a:p>
        </p:txBody>
      </p:sp>
      <p:sp>
        <p:nvSpPr>
          <p:cNvPr id="7" name="Espace réservé du contenu 2"/>
          <p:cNvSpPr>
            <a:spLocks noGrp="1"/>
          </p:cNvSpPr>
          <p:nvPr>
            <p:ph idx="1"/>
          </p:nvPr>
        </p:nvSpPr>
        <p:spPr>
          <a:xfrm>
            <a:off x="395536" y="1340768"/>
            <a:ext cx="8569201" cy="4896544"/>
          </a:xfrm>
        </p:spPr>
        <p:txBody>
          <a:bodyPr/>
          <a:lstStyle/>
          <a:p>
            <a:pPr algn="just"/>
            <a:r>
              <a:rPr lang="fr-FR" dirty="0" smtClean="0"/>
              <a:t>Possibilité d’anticiper des travaux </a:t>
            </a:r>
            <a:r>
              <a:rPr lang="fr-FR" b="0" dirty="0" smtClean="0"/>
              <a:t>prévus dans un schéma en engageant en amont de la validation du schéma des études ou des procédures dont les coûts seront reportés sur le schéma en cours de validation (supportés par la quote-part) même si les travaux n’aboutissent pas. </a:t>
            </a:r>
          </a:p>
        </p:txBody>
      </p:sp>
      <p:sp>
        <p:nvSpPr>
          <p:cNvPr id="3" name="Espace réservé du pied de page 2"/>
          <p:cNvSpPr>
            <a:spLocks noGrp="1"/>
          </p:cNvSpPr>
          <p:nvPr>
            <p:ph type="ftr" sz="quarter" idx="11"/>
          </p:nvPr>
        </p:nvSpPr>
        <p:spPr/>
        <p:txBody>
          <a:bodyPr/>
          <a:lstStyle/>
          <a:p>
            <a:r>
              <a:rPr lang="de-DE" smtClean="0"/>
              <a:t>EDF SEI - CCP du 25/06/2020</a:t>
            </a:r>
            <a:endParaRPr lang="fr-FR" dirty="0"/>
          </a:p>
        </p:txBody>
      </p:sp>
    </p:spTree>
    <p:extLst>
      <p:ext uri="{BB962C8B-B14F-4D97-AF65-F5344CB8AC3E}">
        <p14:creationId xmlns:p14="http://schemas.microsoft.com/office/powerpoint/2010/main" val="2002352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Changements mineurs</a:t>
            </a:r>
            <a:endParaRPr lang="fr-FR" sz="2400" dirty="0"/>
          </a:p>
        </p:txBody>
      </p:sp>
      <p:sp>
        <p:nvSpPr>
          <p:cNvPr id="7" name="Espace réservé du contenu 2"/>
          <p:cNvSpPr>
            <a:spLocks noGrp="1"/>
          </p:cNvSpPr>
          <p:nvPr>
            <p:ph idx="1"/>
          </p:nvPr>
        </p:nvSpPr>
        <p:spPr>
          <a:xfrm>
            <a:off x="395536" y="1340768"/>
            <a:ext cx="8569201" cy="4464496"/>
          </a:xfrm>
        </p:spPr>
        <p:txBody>
          <a:bodyPr/>
          <a:lstStyle/>
          <a:p>
            <a:pPr algn="just"/>
            <a:r>
              <a:rPr lang="fr-FR" sz="1400" dirty="0" smtClean="0"/>
              <a:t>C’est désormais le préfet de région qui fixe la capacité globale des S(R)RRER en accord avec les gestionnaires de réseau avant d’approuver le montant de la quote-part. </a:t>
            </a:r>
          </a:p>
          <a:p>
            <a:pPr algn="just"/>
            <a:r>
              <a:rPr lang="fr-FR" sz="1400" dirty="0" smtClean="0"/>
              <a:t>Les annexes des postes sources sont portées par la quote-part </a:t>
            </a:r>
            <a:r>
              <a:rPr lang="fr-FR" sz="1400" b="0" dirty="0" smtClean="0"/>
              <a:t>(pas de changement par rapport à avant mais n’était pas précisé dans le précédent décret).</a:t>
            </a:r>
          </a:p>
          <a:p>
            <a:pPr algn="just"/>
            <a:r>
              <a:rPr lang="fr-FR" sz="1400" b="0" dirty="0" smtClean="0"/>
              <a:t>Une adaptation est désormais possible à l’initiative des gestionnaires de réseau et n’est pas nécessairement liée à une demande de raccordement particulière. </a:t>
            </a:r>
          </a:p>
          <a:p>
            <a:pPr algn="just"/>
            <a:r>
              <a:rPr lang="fr-FR" sz="1400" b="0" dirty="0" smtClean="0"/>
              <a:t>Le seuil d’augmentation de capacité dans le cadre d’une adaptation </a:t>
            </a:r>
            <a:r>
              <a:rPr lang="fr-FR" sz="1400" dirty="0" smtClean="0"/>
              <a:t>(*)</a:t>
            </a:r>
            <a:r>
              <a:rPr lang="fr-FR" sz="1400" b="0" dirty="0" smtClean="0"/>
              <a:t> n’est pas limité par les renforcements. Pour rappel, une </a:t>
            </a:r>
            <a:r>
              <a:rPr lang="fr-FR" sz="1400" b="0" dirty="0"/>
              <a:t>adaptation n’est possible que si on respecte 3 </a:t>
            </a:r>
            <a:r>
              <a:rPr lang="fr-FR" sz="1400" b="0" dirty="0" smtClean="0"/>
              <a:t>seuils (</a:t>
            </a:r>
            <a:r>
              <a:rPr lang="fr-FR" sz="1400" b="0" dirty="0" smtClean="0">
                <a:solidFill>
                  <a:srgbClr val="00B050"/>
                </a:solidFill>
              </a:rPr>
              <a:t>seuils Corse </a:t>
            </a:r>
            <a:r>
              <a:rPr lang="fr-FR" sz="1400" b="0" dirty="0" smtClean="0"/>
              <a:t>/</a:t>
            </a:r>
            <a:r>
              <a:rPr lang="fr-FR" sz="1400" b="0" dirty="0" smtClean="0">
                <a:solidFill>
                  <a:srgbClr val="7030A0"/>
                </a:solidFill>
              </a:rPr>
              <a:t>seuils DOM</a:t>
            </a:r>
            <a:r>
              <a:rPr lang="fr-FR" sz="1400" b="0" dirty="0" smtClean="0"/>
              <a:t>) :</a:t>
            </a:r>
          </a:p>
          <a:p>
            <a:pPr lvl="1" algn="just"/>
            <a:r>
              <a:rPr lang="fr-FR" sz="1400" b="1" dirty="0" smtClean="0"/>
              <a:t>(*)Augmentation de la capacité globale d’accueil &lt; </a:t>
            </a:r>
            <a:r>
              <a:rPr lang="fr-FR" sz="1400" b="1" dirty="0" smtClean="0">
                <a:solidFill>
                  <a:schemeClr val="accent4"/>
                </a:solidFill>
              </a:rPr>
              <a:t>300 MW et 20% </a:t>
            </a:r>
            <a:r>
              <a:rPr lang="fr-FR" sz="1400" b="1" dirty="0" smtClean="0"/>
              <a:t>/</a:t>
            </a:r>
            <a:r>
              <a:rPr lang="fr-FR" sz="1400" b="1" dirty="0" smtClean="0">
                <a:solidFill>
                  <a:schemeClr val="accent4"/>
                </a:solidFill>
              </a:rPr>
              <a:t> </a:t>
            </a:r>
            <a:r>
              <a:rPr lang="fr-FR" sz="1400" b="1" dirty="0" smtClean="0">
                <a:solidFill>
                  <a:srgbClr val="7030A0"/>
                </a:solidFill>
              </a:rPr>
              <a:t>100 MW</a:t>
            </a:r>
          </a:p>
          <a:p>
            <a:pPr lvl="1" algn="just"/>
            <a:r>
              <a:rPr lang="fr-FR" sz="1400" b="0" dirty="0" smtClean="0"/>
              <a:t>Augmentation de la quote-part unitaire &lt; </a:t>
            </a:r>
            <a:r>
              <a:rPr lang="fr-FR" sz="1400" b="0" dirty="0" smtClean="0">
                <a:solidFill>
                  <a:schemeClr val="accent4"/>
                </a:solidFill>
              </a:rPr>
              <a:t>8 k€/MW </a:t>
            </a:r>
            <a:r>
              <a:rPr lang="fr-FR" sz="1400" b="0" dirty="0" smtClean="0"/>
              <a:t>/</a:t>
            </a:r>
            <a:r>
              <a:rPr lang="fr-FR" sz="1400" b="0" dirty="0" smtClean="0">
                <a:solidFill>
                  <a:schemeClr val="accent4"/>
                </a:solidFill>
              </a:rPr>
              <a:t> </a:t>
            </a:r>
            <a:r>
              <a:rPr lang="fr-FR" sz="1400" b="0" dirty="0" smtClean="0">
                <a:solidFill>
                  <a:srgbClr val="7030A0"/>
                </a:solidFill>
              </a:rPr>
              <a:t>10k€/MW</a:t>
            </a:r>
          </a:p>
          <a:p>
            <a:pPr lvl="1" algn="just"/>
            <a:r>
              <a:rPr lang="fr-FR" sz="1400" dirty="0" smtClean="0"/>
              <a:t>Augmentation du coût des investissements supplémentaires des GR &lt; </a:t>
            </a:r>
            <a:r>
              <a:rPr lang="fr-FR" sz="1400" dirty="0" smtClean="0">
                <a:solidFill>
                  <a:schemeClr val="accent4"/>
                </a:solidFill>
              </a:rPr>
              <a:t>200 k€/MW </a:t>
            </a:r>
            <a:r>
              <a:rPr lang="fr-FR" sz="1400" dirty="0" smtClean="0"/>
              <a:t>/</a:t>
            </a:r>
            <a:r>
              <a:rPr lang="fr-FR" sz="1400" dirty="0" smtClean="0">
                <a:solidFill>
                  <a:schemeClr val="accent4"/>
                </a:solidFill>
              </a:rPr>
              <a:t> </a:t>
            </a:r>
            <a:r>
              <a:rPr lang="fr-FR" sz="1400" dirty="0" smtClean="0">
                <a:solidFill>
                  <a:srgbClr val="7030A0"/>
                </a:solidFill>
              </a:rPr>
              <a:t>130 k€/MW </a:t>
            </a:r>
            <a:r>
              <a:rPr lang="fr-FR" sz="1400" dirty="0" smtClean="0"/>
              <a:t>de capacité créée. </a:t>
            </a:r>
            <a:r>
              <a:rPr lang="fr-FR" sz="1400" b="0" dirty="0" smtClean="0"/>
              <a:t> </a:t>
            </a:r>
          </a:p>
          <a:p>
            <a:pPr algn="just"/>
            <a:r>
              <a:rPr lang="fr-FR" sz="1400" b="0" dirty="0" smtClean="0"/>
              <a:t>Les délais sont suspendus jusqu’à la révision d’un schéma en cas d’échec d’une adaptation. </a:t>
            </a:r>
          </a:p>
        </p:txBody>
      </p:sp>
      <p:sp>
        <p:nvSpPr>
          <p:cNvPr id="3" name="Espace réservé du pied de page 2"/>
          <p:cNvSpPr>
            <a:spLocks noGrp="1"/>
          </p:cNvSpPr>
          <p:nvPr>
            <p:ph type="ftr" sz="quarter" idx="11"/>
          </p:nvPr>
        </p:nvSpPr>
        <p:spPr/>
        <p:txBody>
          <a:bodyPr/>
          <a:lstStyle/>
          <a:p>
            <a:r>
              <a:rPr lang="de-DE" smtClean="0"/>
              <a:t>EDF SEI - CCP du 25/06/2020</a:t>
            </a:r>
            <a:endParaRPr lang="fr-FR" dirty="0"/>
          </a:p>
        </p:txBody>
      </p:sp>
    </p:spTree>
    <p:extLst>
      <p:ext uri="{BB962C8B-B14F-4D97-AF65-F5344CB8AC3E}">
        <p14:creationId xmlns:p14="http://schemas.microsoft.com/office/powerpoint/2010/main" val="3328243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539750" y="1844824"/>
            <a:ext cx="4752330" cy="1728192"/>
          </a:xfrm>
        </p:spPr>
        <p:txBody>
          <a:bodyPr/>
          <a:lstStyle/>
          <a:p>
            <a:r>
              <a:rPr lang="fr-FR" cap="none" dirty="0"/>
              <a:t>S2/3REnR Corse et DOM</a:t>
            </a:r>
            <a:br>
              <a:rPr lang="fr-FR" cap="none" dirty="0"/>
            </a:br>
            <a:endParaRPr lang="fr-FR" cap="none" dirty="0"/>
          </a:p>
        </p:txBody>
      </p:sp>
      <p:sp>
        <p:nvSpPr>
          <p:cNvPr id="7" name="Rectangle 6"/>
          <p:cNvSpPr/>
          <p:nvPr/>
        </p:nvSpPr>
        <p:spPr>
          <a:xfrm>
            <a:off x="5652120" y="0"/>
            <a:ext cx="349188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600" smtClean="0"/>
          </a:p>
        </p:txBody>
      </p:sp>
      <p:sp>
        <p:nvSpPr>
          <p:cNvPr id="2" name="Espace réservé du texte 1"/>
          <p:cNvSpPr>
            <a:spLocks noGrp="1"/>
          </p:cNvSpPr>
          <p:nvPr>
            <p:ph type="body" sz="quarter" idx="13"/>
          </p:nvPr>
        </p:nvSpPr>
        <p:spPr/>
        <p:txBody>
          <a:bodyPr/>
          <a:lstStyle/>
          <a:p>
            <a:r>
              <a:rPr lang="fr-FR" dirty="0" smtClean="0">
                <a:solidFill>
                  <a:schemeClr val="accent4"/>
                </a:solidFill>
              </a:rPr>
              <a:t>25 Juin 2020</a:t>
            </a:r>
            <a:endParaRPr lang="fr-FR" dirty="0">
              <a:solidFill>
                <a:schemeClr val="accent4"/>
              </a:solidFill>
            </a:endParaRPr>
          </a:p>
        </p:txBody>
      </p:sp>
      <p:sp>
        <p:nvSpPr>
          <p:cNvPr id="8" name="Sous-titre 4"/>
          <p:cNvSpPr txBox="1">
            <a:spLocks/>
          </p:cNvSpPr>
          <p:nvPr/>
        </p:nvSpPr>
        <p:spPr>
          <a:xfrm>
            <a:off x="539750" y="4000504"/>
            <a:ext cx="4532316" cy="576064"/>
          </a:xfrm>
          <a:prstGeom prst="rect">
            <a:avLst/>
          </a:prstGeom>
        </p:spPr>
        <p:txBody>
          <a:bodyPr vert="horz" lIns="36000" tIns="0" rIns="36000" bIns="0" rtlCol="0">
            <a:noAutofit/>
          </a:bodyPr>
          <a:lstStyle>
            <a:lvl1pPr marL="0" indent="0" algn="l" defTabSz="914400" rtl="0" eaLnBrk="1" latinLnBrk="0" hangingPunct="1">
              <a:spcBef>
                <a:spcPts val="0"/>
              </a:spcBef>
              <a:buClr>
                <a:schemeClr val="accent3"/>
              </a:buClr>
              <a:buFont typeface="Wingdings" pitchFamily="2" charset="2"/>
              <a:buNone/>
              <a:defRPr sz="1600" b="0" kern="1200">
                <a:solidFill>
                  <a:schemeClr val="tx1"/>
                </a:solidFill>
                <a:latin typeface="+mn-lt"/>
                <a:ea typeface="+mn-ea"/>
                <a:cs typeface="+mn-cs"/>
              </a:defRPr>
            </a:lvl1pPr>
            <a:lvl2pPr marL="457200" indent="0" algn="ctr" defTabSz="914400" rtl="0" eaLnBrk="1" latinLnBrk="0" hangingPunct="1">
              <a:spcBef>
                <a:spcPts val="600"/>
              </a:spcBef>
              <a:buClr>
                <a:schemeClr val="accent3"/>
              </a:buClr>
              <a:buSzPct val="50000"/>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3"/>
              </a:buClr>
              <a:buFont typeface="Arial"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spcBef>
                <a:spcPts val="0"/>
              </a:spcBef>
              <a:buFont typeface="Arial"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spcBef>
                <a:spcPts val="0"/>
              </a:spcBef>
              <a:buFont typeface="Arial" pitchFamily="34" charset="0"/>
              <a:buNone/>
              <a:defRPr sz="11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cap="small" smtClean="0"/>
              <a:t>Point d’avancement</a:t>
            </a:r>
            <a:endParaRPr lang="fr-FR" cap="small" dirty="0"/>
          </a:p>
        </p:txBody>
      </p:sp>
    </p:spTree>
    <p:extLst>
      <p:ext uri="{BB962C8B-B14F-4D97-AF65-F5344CB8AC3E}">
        <p14:creationId xmlns:p14="http://schemas.microsoft.com/office/powerpoint/2010/main" val="1660038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Point d’avancement</a:t>
            </a:r>
            <a:endParaRPr lang="fr-FR" sz="2400" dirty="0"/>
          </a:p>
        </p:txBody>
      </p:sp>
      <p:sp>
        <p:nvSpPr>
          <p:cNvPr id="7" name="Espace réservé du contenu 2"/>
          <p:cNvSpPr>
            <a:spLocks noGrp="1"/>
          </p:cNvSpPr>
          <p:nvPr>
            <p:ph idx="1"/>
          </p:nvPr>
        </p:nvSpPr>
        <p:spPr>
          <a:xfrm>
            <a:off x="395287" y="699690"/>
            <a:ext cx="8208912" cy="6158309"/>
          </a:xfrm>
        </p:spPr>
        <p:txBody>
          <a:bodyPr/>
          <a:lstStyle/>
          <a:p>
            <a:pPr algn="just"/>
            <a:r>
              <a:rPr lang="fr-FR" sz="1200" b="0" u="sng" dirty="0"/>
              <a:t>Corse</a:t>
            </a:r>
            <a:r>
              <a:rPr lang="fr-FR" sz="1200" b="0" dirty="0"/>
              <a:t> : </a:t>
            </a:r>
            <a:endParaRPr lang="fr-FR" sz="1200" b="0" dirty="0" smtClean="0"/>
          </a:p>
          <a:p>
            <a:pPr lvl="1" algn="just"/>
            <a:r>
              <a:rPr lang="fr-FR" sz="1100" b="0" dirty="0" smtClean="0"/>
              <a:t>Révision du S3REnR </a:t>
            </a:r>
            <a:r>
              <a:rPr lang="fr-FR" sz="1100" dirty="0" smtClean="0"/>
              <a:t>(Quote-Part actuelle : 0 k€/MW, toute la capacité réservée a été utilisée)</a:t>
            </a:r>
            <a:endParaRPr lang="fr-FR" sz="1100" b="0" dirty="0" smtClean="0"/>
          </a:p>
          <a:p>
            <a:pPr lvl="2" algn="just"/>
            <a:r>
              <a:rPr lang="fr-FR" sz="1050" dirty="0" smtClean="0"/>
              <a:t>En attente de la révision de la PPE</a:t>
            </a:r>
          </a:p>
          <a:p>
            <a:pPr algn="just"/>
            <a:r>
              <a:rPr lang="fr-FR" sz="1200" b="0" u="sng" dirty="0" smtClean="0"/>
              <a:t>Réunion</a:t>
            </a:r>
            <a:r>
              <a:rPr lang="fr-FR" sz="1200" b="0" dirty="0" smtClean="0"/>
              <a:t> </a:t>
            </a:r>
            <a:r>
              <a:rPr lang="fr-FR" sz="1200" b="0" dirty="0"/>
              <a:t>: </a:t>
            </a:r>
            <a:endParaRPr lang="fr-FR" sz="1200" b="0" dirty="0" smtClean="0"/>
          </a:p>
          <a:p>
            <a:pPr lvl="1" algn="just"/>
            <a:r>
              <a:rPr lang="fr-FR" sz="1050" dirty="0" smtClean="0"/>
              <a:t>Projet final de S2REnR validé par le Préfet et en vigueur depuis le 20 mars 2019 (Quote</a:t>
            </a:r>
            <a:r>
              <a:rPr lang="fr-FR" sz="1050" dirty="0"/>
              <a:t>-</a:t>
            </a:r>
            <a:r>
              <a:rPr lang="fr-FR" sz="1050" dirty="0" smtClean="0"/>
              <a:t>Part : 20,9 k€/MW)</a:t>
            </a:r>
          </a:p>
          <a:p>
            <a:pPr lvl="1" algn="just"/>
            <a:r>
              <a:rPr lang="fr-FR" sz="1050" b="0" dirty="0" smtClean="0"/>
              <a:t>30 MW de projet entrés en FA et concernés par le S2REnR</a:t>
            </a:r>
          </a:p>
          <a:p>
            <a:pPr lvl="1" algn="just"/>
            <a:r>
              <a:rPr lang="fr-FR" sz="1050" dirty="0" smtClean="0"/>
              <a:t>1</a:t>
            </a:r>
            <a:r>
              <a:rPr lang="fr-FR" sz="1050" baseline="30000" dirty="0" smtClean="0"/>
              <a:t>e</a:t>
            </a:r>
            <a:r>
              <a:rPr lang="fr-FR" sz="1050" dirty="0" smtClean="0"/>
              <a:t> bilan technique et financier prévu fin 2020</a:t>
            </a:r>
            <a:endParaRPr lang="fr-FR" sz="1050" b="0" dirty="0" smtClean="0"/>
          </a:p>
          <a:p>
            <a:pPr algn="just"/>
            <a:r>
              <a:rPr lang="fr-FR" sz="1200" b="0" u="sng" dirty="0"/>
              <a:t>Martinique</a:t>
            </a:r>
            <a:r>
              <a:rPr lang="fr-FR" sz="1200" b="0" dirty="0"/>
              <a:t> : </a:t>
            </a:r>
            <a:endParaRPr lang="fr-FR" sz="1100" b="0" dirty="0" smtClean="0"/>
          </a:p>
          <a:p>
            <a:pPr lvl="1" algn="just"/>
            <a:r>
              <a:rPr lang="fr-FR" sz="1050" dirty="0" smtClean="0"/>
              <a:t>Projet final de S2REnR validé par le Préfet et en vigueur depuis le 17 février 2020 (quote-part : 151 k€/MW plafonnée à 106,9 k€/MW)</a:t>
            </a:r>
          </a:p>
          <a:p>
            <a:pPr lvl="1" algn="just"/>
            <a:r>
              <a:rPr lang="fr-FR" sz="1050" dirty="0"/>
              <a:t>1</a:t>
            </a:r>
            <a:r>
              <a:rPr lang="fr-FR" sz="1050" baseline="30000" dirty="0"/>
              <a:t>e</a:t>
            </a:r>
            <a:r>
              <a:rPr lang="fr-FR" sz="1050" dirty="0"/>
              <a:t> bilan technique et financier prévu fin 2020</a:t>
            </a:r>
          </a:p>
          <a:p>
            <a:pPr algn="just"/>
            <a:r>
              <a:rPr lang="fr-FR" sz="1200" b="0" u="sng" dirty="0" smtClean="0"/>
              <a:t>Guyane</a:t>
            </a:r>
            <a:r>
              <a:rPr lang="fr-FR" sz="1200" b="0" dirty="0" smtClean="0"/>
              <a:t> :</a:t>
            </a:r>
            <a:endParaRPr lang="fr-FR" sz="1100" b="0" dirty="0" smtClean="0"/>
          </a:p>
          <a:p>
            <a:pPr lvl="1" algn="just"/>
            <a:r>
              <a:rPr lang="fr-FR" sz="1050" dirty="0" smtClean="0"/>
              <a:t>Projet final de S2REnR validé par le Préfet et en vigueur depuis le 5 mars 2020 (quote-part : 103,3 k€/MW)</a:t>
            </a:r>
          </a:p>
          <a:p>
            <a:pPr lvl="1" algn="just"/>
            <a:r>
              <a:rPr lang="fr-FR" sz="1050" dirty="0"/>
              <a:t>1</a:t>
            </a:r>
            <a:r>
              <a:rPr lang="fr-FR" sz="1050" baseline="30000" dirty="0"/>
              <a:t>e</a:t>
            </a:r>
            <a:r>
              <a:rPr lang="fr-FR" sz="1050" dirty="0"/>
              <a:t> bilan technique et financier prévu fin 2020</a:t>
            </a:r>
          </a:p>
          <a:p>
            <a:pPr algn="just"/>
            <a:r>
              <a:rPr lang="fr-FR" sz="1200" b="0" u="sng" dirty="0" smtClean="0"/>
              <a:t>Guadeloupe</a:t>
            </a:r>
            <a:r>
              <a:rPr lang="fr-FR" sz="1200" b="0" dirty="0" smtClean="0"/>
              <a:t> :</a:t>
            </a:r>
            <a:endParaRPr lang="fr-FR" sz="1100" b="0" dirty="0" smtClean="0"/>
          </a:p>
          <a:p>
            <a:pPr lvl="1" algn="just"/>
            <a:r>
              <a:rPr lang="fr-FR" sz="1050" dirty="0" smtClean="0"/>
              <a:t>Mise à disposition du public effectuée </a:t>
            </a:r>
            <a:r>
              <a:rPr lang="fr-FR" sz="1050" dirty="0"/>
              <a:t>(quote-part : 54 k€/</a:t>
            </a:r>
            <a:r>
              <a:rPr lang="fr-FR" sz="1050" dirty="0" smtClean="0"/>
              <a:t>MW)</a:t>
            </a:r>
          </a:p>
          <a:p>
            <a:pPr lvl="1" algn="just"/>
            <a:r>
              <a:rPr lang="fr-FR" sz="1050" dirty="0" smtClean="0"/>
              <a:t>Envoi au préfet prochainement</a:t>
            </a:r>
            <a:endParaRPr lang="fr-FR" sz="1050" dirty="0"/>
          </a:p>
          <a:p>
            <a:pPr lvl="1" algn="just"/>
            <a:endParaRPr lang="fr-FR" sz="1200" dirty="0" smtClean="0"/>
          </a:p>
          <a:p>
            <a:pPr marL="180000" lvl="1" indent="0" algn="just">
              <a:buNone/>
            </a:pPr>
            <a:endParaRPr lang="fr-FR" sz="1200" dirty="0"/>
          </a:p>
          <a:p>
            <a:endParaRPr lang="fr-FR" sz="1000" dirty="0" smtClean="0"/>
          </a:p>
          <a:p>
            <a:pPr lvl="1"/>
            <a:endParaRPr lang="fr-FR" sz="1400" dirty="0" smtClean="0"/>
          </a:p>
          <a:p>
            <a:pPr lvl="1"/>
            <a:endParaRPr lang="fr-FR" sz="1400" dirty="0"/>
          </a:p>
        </p:txBody>
      </p:sp>
      <p:sp>
        <p:nvSpPr>
          <p:cNvPr id="3" name="Espace réservé du pied de page 2"/>
          <p:cNvSpPr>
            <a:spLocks noGrp="1"/>
          </p:cNvSpPr>
          <p:nvPr>
            <p:ph type="ftr" sz="quarter" idx="11"/>
          </p:nvPr>
        </p:nvSpPr>
        <p:spPr/>
        <p:txBody>
          <a:bodyPr/>
          <a:lstStyle/>
          <a:p>
            <a:r>
              <a:rPr lang="de-DE" smtClean="0"/>
              <a:t>EDF SEI - CCP du 25/06/2020</a:t>
            </a:r>
            <a:endParaRPr lang="fr-FR" dirty="0"/>
          </a:p>
        </p:txBody>
      </p:sp>
    </p:spTree>
    <p:extLst>
      <p:ext uri="{BB962C8B-B14F-4D97-AF65-F5344CB8AC3E}">
        <p14:creationId xmlns:p14="http://schemas.microsoft.com/office/powerpoint/2010/main" val="434631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S17 -  </a:t>
            </a:r>
            <a:r>
              <a:rPr lang="fr-FR" dirty="0"/>
              <a:t>clarification des règles d’éligibilité </a:t>
            </a:r>
          </a:p>
        </p:txBody>
      </p:sp>
      <p:sp>
        <p:nvSpPr>
          <p:cNvPr id="4" name="Espace réservé du pied de page 3"/>
          <p:cNvSpPr>
            <a:spLocks noGrp="1"/>
          </p:cNvSpPr>
          <p:nvPr>
            <p:ph type="ftr" sz="quarter" idx="11"/>
          </p:nvPr>
        </p:nvSpPr>
        <p:spPr/>
        <p:txBody>
          <a:bodyPr/>
          <a:lstStyle/>
          <a:p>
            <a:r>
              <a:rPr lang="de-DE" smtClean="0"/>
              <a:t>EDF SEI - CCP du 25/06/2020</a:t>
            </a:r>
            <a:endParaRPr lang="fr-FR"/>
          </a:p>
        </p:txBody>
      </p:sp>
      <p:sp>
        <p:nvSpPr>
          <p:cNvPr id="6" name="Espace réservé du contenu 5"/>
          <p:cNvSpPr>
            <a:spLocks noGrp="1"/>
          </p:cNvSpPr>
          <p:nvPr>
            <p:ph idx="1"/>
          </p:nvPr>
        </p:nvSpPr>
        <p:spPr/>
        <p:txBody>
          <a:bodyPr/>
          <a:lstStyle/>
          <a:p>
            <a:pPr algn="just"/>
            <a:r>
              <a:rPr lang="fr-FR" dirty="0" smtClean="0"/>
              <a:t>Une note d’instruction précise les règles de délimitation des sites d’implantation et donc les conditions d’éligibilité à l’arrêté tarifaire pour les installations situées à proximité les unes des autres et dont la somme des puissances excède 100 </a:t>
            </a:r>
            <a:r>
              <a:rPr lang="fr-FR" dirty="0" err="1" smtClean="0"/>
              <a:t>kWc</a:t>
            </a:r>
            <a:r>
              <a:rPr lang="fr-FR" dirty="0" smtClean="0"/>
              <a:t>:</a:t>
            </a:r>
          </a:p>
          <a:p>
            <a:pPr algn="just"/>
            <a:r>
              <a:rPr lang="fr-FR" b="0" dirty="0" smtClean="0"/>
              <a:t>La note indique que si l’arrêté ouvre </a:t>
            </a:r>
            <a:r>
              <a:rPr lang="fr-FR" b="0" dirty="0"/>
              <a:t>la possibilité de considérer comme implantées sur des sites distincts des bâtiments appartenant à des propriétaires indépendants, cette </a:t>
            </a:r>
            <a:r>
              <a:rPr lang="fr-FR" b="0" dirty="0" smtClean="0"/>
              <a:t>exception </a:t>
            </a:r>
            <a:r>
              <a:rPr lang="fr-FR" b="0" dirty="0"/>
              <a:t>n’est pas d’application </a:t>
            </a:r>
            <a:r>
              <a:rPr lang="fr-FR" b="0" dirty="0" smtClean="0"/>
              <a:t>obligatoire :</a:t>
            </a:r>
          </a:p>
          <a:p>
            <a:pPr marL="360000" lvl="2" indent="0" algn="just">
              <a:buNone/>
            </a:pPr>
            <a:r>
              <a:rPr lang="fr-FR" dirty="0"/>
              <a:t>« </a:t>
            </a:r>
            <a:r>
              <a:rPr lang="fr-FR" i="1" dirty="0"/>
              <a:t>deux installations photovoltaïques </a:t>
            </a:r>
            <a:r>
              <a:rPr lang="fr-FR" b="1" i="1" u="sng" dirty="0">
                <a:solidFill>
                  <a:schemeClr val="accent2"/>
                </a:solidFill>
              </a:rPr>
              <a:t>peuvent</a:t>
            </a:r>
            <a:r>
              <a:rPr lang="fr-FR" i="1" dirty="0">
                <a:solidFill>
                  <a:schemeClr val="accent2"/>
                </a:solidFill>
              </a:rPr>
              <a:t> </a:t>
            </a:r>
            <a:r>
              <a:rPr lang="fr-FR" i="1" dirty="0"/>
              <a:t>être considérées comme implantées sur des sites distincts lorsqu'elles sont implantées sur des bâtiments appartenant à des propriétaires indépendants</a:t>
            </a:r>
            <a:r>
              <a:rPr lang="fr-FR" i="1" dirty="0" smtClean="0"/>
              <a:t>. »</a:t>
            </a:r>
          </a:p>
          <a:p>
            <a:pPr marL="360000" lvl="2" indent="0" algn="just">
              <a:buNone/>
            </a:pPr>
            <a:endParaRPr lang="fr-FR" i="1" dirty="0"/>
          </a:p>
          <a:p>
            <a:pPr marL="180000" lvl="1" indent="0" algn="just">
              <a:buNone/>
            </a:pPr>
            <a:r>
              <a:rPr lang="fr-FR" dirty="0" smtClean="0"/>
              <a:t>En particulier, cette possibilité doit être écartée lorsque </a:t>
            </a:r>
            <a:r>
              <a:rPr lang="fr-FR" i="1" dirty="0" smtClean="0"/>
              <a:t>:</a:t>
            </a:r>
          </a:p>
          <a:p>
            <a:pPr lvl="2" algn="just"/>
            <a:r>
              <a:rPr lang="fr-FR" b="0" dirty="0" smtClean="0"/>
              <a:t>les </a:t>
            </a:r>
            <a:r>
              <a:rPr lang="fr-FR" b="0" dirty="0"/>
              <a:t>projets ont fait l’objet d’un développement conjoint : la vérification de l’obtention d’autorisations administratives différentes issues de procédures différentes pourra être effectuée ; </a:t>
            </a:r>
            <a:endParaRPr lang="fr-FR" dirty="0"/>
          </a:p>
          <a:p>
            <a:pPr lvl="2" algn="just"/>
            <a:r>
              <a:rPr lang="fr-FR" b="0" dirty="0" smtClean="0"/>
              <a:t>les </a:t>
            </a:r>
            <a:r>
              <a:rPr lang="fr-FR" b="0" dirty="0"/>
              <a:t>porteurs de projets ne sont pas indépendants et qu’il existe notamment des liens financiers entre les développeurs. </a:t>
            </a:r>
          </a:p>
          <a:p>
            <a:pPr marL="0" indent="0" algn="just">
              <a:buNone/>
            </a:pPr>
            <a:r>
              <a:rPr lang="fr-FR" dirty="0">
                <a:solidFill>
                  <a:schemeClr val="accent2"/>
                </a:solidFill>
              </a:rPr>
              <a:t>Dans ces cas, le producteur doit alors considérer que les installations sont situées sur le même site d’implantation et donc déclarer à l’acheteur une valeur Q non nulle</a:t>
            </a:r>
            <a:r>
              <a:rPr lang="fr-FR" b="0" dirty="0"/>
              <a:t>. Des éléments de justification complémentaires peuvent ainsi être exigés par l’acheteur obligé s’il suspecte que des projets se trouvent dans l’une de ces situations. </a:t>
            </a:r>
          </a:p>
          <a:p>
            <a:pPr marL="180000" lvl="1" indent="0">
              <a:buNone/>
            </a:pPr>
            <a:endParaRPr lang="fr-FR" i="1" dirty="0"/>
          </a:p>
        </p:txBody>
      </p:sp>
      <p:graphicFrame>
        <p:nvGraphicFramePr>
          <p:cNvPr id="9" name="Objet 8"/>
          <p:cNvGraphicFramePr>
            <a:graphicFrameLocks noChangeAspect="1"/>
          </p:cNvGraphicFramePr>
          <p:nvPr>
            <p:extLst>
              <p:ext uri="{D42A27DB-BD31-4B8C-83A1-F6EECF244321}">
                <p14:modId xmlns:p14="http://schemas.microsoft.com/office/powerpoint/2010/main" val="1466587042"/>
              </p:ext>
            </p:extLst>
          </p:nvPr>
        </p:nvGraphicFramePr>
        <p:xfrm>
          <a:off x="7380312" y="425054"/>
          <a:ext cx="914400" cy="771525"/>
        </p:xfrm>
        <a:graphic>
          <a:graphicData uri="http://schemas.openxmlformats.org/presentationml/2006/ole">
            <mc:AlternateContent xmlns:mc="http://schemas.openxmlformats.org/markup-compatibility/2006">
              <mc:Choice xmlns:v="urn:schemas-microsoft-com:vml" Requires="v">
                <p:oleObj spid="_x0000_s1232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380312" y="42505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71474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Appels d’offre</a:t>
            </a:r>
            <a:endParaRPr lang="fr-FR" dirty="0"/>
          </a:p>
        </p:txBody>
      </p:sp>
      <p:sp>
        <p:nvSpPr>
          <p:cNvPr id="3" name="Espace réservé du contenu 2"/>
          <p:cNvSpPr>
            <a:spLocks noGrp="1"/>
          </p:cNvSpPr>
          <p:nvPr>
            <p:ph idx="1"/>
          </p:nvPr>
        </p:nvSpPr>
        <p:spPr>
          <a:xfrm>
            <a:off x="395287" y="980728"/>
            <a:ext cx="8353425" cy="4857750"/>
          </a:xfrm>
        </p:spPr>
        <p:txBody>
          <a:bodyPr/>
          <a:lstStyle/>
          <a:p>
            <a:pPr marL="0" indent="0">
              <a:buNone/>
            </a:pPr>
            <a:r>
              <a:rPr lang="fr-FR" b="0" dirty="0" smtClean="0"/>
              <a:t>84 </a:t>
            </a:r>
            <a:r>
              <a:rPr lang="fr-FR" b="0" dirty="0"/>
              <a:t>lauréats ont été </a:t>
            </a:r>
            <a:r>
              <a:rPr lang="fr-FR" b="0" dirty="0" smtClean="0"/>
              <a:t>désigné </a:t>
            </a:r>
            <a:r>
              <a:rPr lang="fr-FR" b="0" dirty="0"/>
              <a:t>le 1er avril 2020 :</a:t>
            </a:r>
          </a:p>
          <a:p>
            <a:pPr lvl="1"/>
            <a:r>
              <a:rPr lang="fr-FR" b="0" dirty="0"/>
              <a:t>38 projets de solaire photovoltaïque avec stockage, représentant une capacité de 54,8 </a:t>
            </a:r>
            <a:r>
              <a:rPr lang="fr-FR" b="0" dirty="0" smtClean="0"/>
              <a:t>MW;</a:t>
            </a:r>
            <a:endParaRPr lang="fr-FR" b="0" dirty="0"/>
          </a:p>
          <a:p>
            <a:pPr lvl="1"/>
            <a:r>
              <a:rPr lang="fr-FR" b="0" dirty="0" smtClean="0"/>
              <a:t>37 </a:t>
            </a:r>
            <a:r>
              <a:rPr lang="fr-FR" b="0" dirty="0"/>
              <a:t>projets de solaire photovoltaïque sans stockage, représentant une capacité de 44,1 </a:t>
            </a:r>
            <a:r>
              <a:rPr lang="fr-FR" b="0" dirty="0" smtClean="0"/>
              <a:t>MW;</a:t>
            </a:r>
            <a:endParaRPr lang="fr-FR" b="0" dirty="0"/>
          </a:p>
          <a:p>
            <a:pPr lvl="1"/>
            <a:r>
              <a:rPr lang="fr-FR" b="0" dirty="0"/>
              <a:t>9 projets en autoconsommation, représentant un volume de 2,8 MW de projets solaire </a:t>
            </a:r>
            <a:r>
              <a:rPr lang="fr-FR" b="0" dirty="0" smtClean="0"/>
              <a:t>photovoltaïque.</a:t>
            </a:r>
          </a:p>
          <a:p>
            <a:pPr marL="0" indent="0" algn="just">
              <a:buNone/>
            </a:pPr>
            <a:r>
              <a:rPr lang="fr-FR" b="0" dirty="0"/>
              <a:t>Le cahier des charges prévoit un délai de deux mois suite à la nomination pour effectuer une demande complète de raccordement. Cette échéance étant pendant la période protégée, elle est repoussée au 23 août.</a:t>
            </a:r>
          </a:p>
          <a:p>
            <a:pPr marL="0" indent="0">
              <a:buNone/>
            </a:pPr>
            <a:endParaRPr lang="fr-FR" b="0" dirty="0"/>
          </a:p>
        </p:txBody>
      </p:sp>
      <p:sp>
        <p:nvSpPr>
          <p:cNvPr id="4" name="Espace réservé du pied de page 3"/>
          <p:cNvSpPr>
            <a:spLocks noGrp="1"/>
          </p:cNvSpPr>
          <p:nvPr>
            <p:ph type="ftr" sz="quarter" idx="11"/>
          </p:nvPr>
        </p:nvSpPr>
        <p:spPr/>
        <p:txBody>
          <a:bodyPr/>
          <a:lstStyle/>
          <a:p>
            <a:r>
              <a:rPr lang="de-DE" smtClean="0"/>
              <a:t>EDF SEI - CCP du 25/06/2020</a:t>
            </a:r>
            <a:endParaRPr lang="fr-FR"/>
          </a:p>
        </p:txBody>
      </p:sp>
      <p:pic>
        <p:nvPicPr>
          <p:cNvPr id="5" name="Image 4"/>
          <p:cNvPicPr>
            <a:picLocks noChangeAspect="1"/>
          </p:cNvPicPr>
          <p:nvPr/>
        </p:nvPicPr>
        <p:blipFill>
          <a:blip r:embed="rId2"/>
          <a:stretch>
            <a:fillRect/>
          </a:stretch>
        </p:blipFill>
        <p:spPr>
          <a:xfrm>
            <a:off x="1247598" y="4005064"/>
            <a:ext cx="6420746" cy="2736304"/>
          </a:xfrm>
          <a:prstGeom prst="rect">
            <a:avLst/>
          </a:prstGeom>
        </p:spPr>
      </p:pic>
    </p:spTree>
    <p:extLst>
      <p:ext uri="{BB962C8B-B14F-4D97-AF65-F5344CB8AC3E}">
        <p14:creationId xmlns:p14="http://schemas.microsoft.com/office/powerpoint/2010/main" val="403058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1"/>
          <p:cNvSpPr>
            <a:spLocks noGrp="1"/>
          </p:cNvSpPr>
          <p:nvPr>
            <p:ph type="body" sz="quarter" idx="13"/>
          </p:nvPr>
        </p:nvSpPr>
        <p:spPr>
          <a:xfrm>
            <a:off x="61723" y="2216469"/>
            <a:ext cx="4627094" cy="2405824"/>
          </a:xfrm>
        </p:spPr>
        <p:txBody>
          <a:bodyPr>
            <a:normAutofit fontScale="25000" lnSpcReduction="20000"/>
          </a:bodyPr>
          <a:lstStyle/>
          <a:p>
            <a:r>
              <a:rPr lang="fr-FR" altLang="fr-FR" sz="8400" dirty="0"/>
              <a:t>EDF SEI – CCP </a:t>
            </a:r>
            <a:r>
              <a:rPr lang="fr-FR" altLang="fr-FR" sz="8400" dirty="0" smtClean="0"/>
              <a:t>25 juin </a:t>
            </a:r>
            <a:r>
              <a:rPr lang="fr-FR" altLang="fr-FR" sz="8400" dirty="0"/>
              <a:t>2020</a:t>
            </a:r>
          </a:p>
          <a:p>
            <a:endParaRPr lang="fr-FR" altLang="fr-FR" sz="8400" dirty="0" smtClean="0"/>
          </a:p>
          <a:p>
            <a:r>
              <a:rPr lang="fr-FR" altLang="fr-FR" sz="8400" dirty="0" smtClean="0"/>
              <a:t>Traitement des demandes de raccordement &gt; 36 </a:t>
            </a:r>
            <a:r>
              <a:rPr lang="fr-FR" altLang="fr-FR" sz="8400" dirty="0" err="1" smtClean="0"/>
              <a:t>kVA</a:t>
            </a:r>
            <a:endParaRPr lang="fr-FR" altLang="fr-FR" sz="8400" dirty="0"/>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r>
              <a:rPr lang="fr-FR" sz="5400" dirty="0" smtClean="0"/>
              <a:t>25 juin </a:t>
            </a:r>
            <a:r>
              <a:rPr lang="fr-FR" sz="5400" dirty="0"/>
              <a:t>2020</a:t>
            </a:r>
          </a:p>
          <a:p>
            <a:endParaRPr lang="fr-FR" altLang="fr-FR" dirty="0" smtClean="0"/>
          </a:p>
          <a:p>
            <a:endParaRPr lang="fr-FR" altLang="fr-FR" dirty="0"/>
          </a:p>
          <a:p>
            <a:endParaRPr lang="fr-FR" altLang="fr-FR" dirty="0" smtClean="0"/>
          </a:p>
          <a:p>
            <a:endParaRPr lang="fr-FR" altLang="fr-FR" dirty="0" smtClean="0"/>
          </a:p>
          <a:p>
            <a:endParaRPr lang="fr-FR" altLang="fr-FR" dirty="0"/>
          </a:p>
        </p:txBody>
      </p:sp>
    </p:spTree>
    <p:extLst>
      <p:ext uri="{BB962C8B-B14F-4D97-AF65-F5344CB8AC3E}">
        <p14:creationId xmlns:p14="http://schemas.microsoft.com/office/powerpoint/2010/main" val="2561076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Appels d’offre</a:t>
            </a:r>
            <a:endParaRPr lang="fr-FR" dirty="0"/>
          </a:p>
        </p:txBody>
      </p:sp>
      <p:sp>
        <p:nvSpPr>
          <p:cNvPr id="3" name="Espace réservé du contenu 2"/>
          <p:cNvSpPr>
            <a:spLocks noGrp="1"/>
          </p:cNvSpPr>
          <p:nvPr>
            <p:ph idx="1"/>
          </p:nvPr>
        </p:nvSpPr>
        <p:spPr>
          <a:xfrm>
            <a:off x="395287" y="3356992"/>
            <a:ext cx="8353425" cy="4857750"/>
          </a:xfrm>
        </p:spPr>
        <p:txBody>
          <a:bodyPr/>
          <a:lstStyle/>
          <a:p>
            <a:pPr marL="0" indent="0">
              <a:buNone/>
            </a:pPr>
            <a:r>
              <a:rPr lang="fr-FR" sz="1400" b="0" dirty="0" smtClean="0"/>
              <a:t>Tarif moyen des installations retenues (avec ou sans application de la clause de compétitivité)</a:t>
            </a:r>
            <a:endParaRPr lang="fr-FR" sz="1400" b="0" dirty="0"/>
          </a:p>
          <a:p>
            <a:pPr marL="0" indent="0">
              <a:buNone/>
            </a:pPr>
            <a:endParaRPr lang="fr-FR" b="0" dirty="0"/>
          </a:p>
        </p:txBody>
      </p:sp>
      <p:sp>
        <p:nvSpPr>
          <p:cNvPr id="4" name="Espace réservé du pied de page 3"/>
          <p:cNvSpPr>
            <a:spLocks noGrp="1"/>
          </p:cNvSpPr>
          <p:nvPr>
            <p:ph type="ftr" sz="quarter" idx="11"/>
          </p:nvPr>
        </p:nvSpPr>
        <p:spPr/>
        <p:txBody>
          <a:bodyPr/>
          <a:lstStyle/>
          <a:p>
            <a:r>
              <a:rPr lang="de-DE" smtClean="0"/>
              <a:t>EDF SEI - CCP du 25/06/2020</a:t>
            </a:r>
            <a:endParaRPr lang="fr-FR"/>
          </a:p>
        </p:txBody>
      </p:sp>
      <p:pic>
        <p:nvPicPr>
          <p:cNvPr id="7" name="Image 6"/>
          <p:cNvPicPr>
            <a:picLocks noChangeAspect="1"/>
          </p:cNvPicPr>
          <p:nvPr/>
        </p:nvPicPr>
        <p:blipFill>
          <a:blip r:embed="rId2"/>
          <a:stretch>
            <a:fillRect/>
          </a:stretch>
        </p:blipFill>
        <p:spPr>
          <a:xfrm>
            <a:off x="755576" y="1272686"/>
            <a:ext cx="6792273" cy="1724266"/>
          </a:xfrm>
          <a:prstGeom prst="rect">
            <a:avLst/>
          </a:prstGeom>
        </p:spPr>
      </p:pic>
      <p:pic>
        <p:nvPicPr>
          <p:cNvPr id="8" name="Image 7"/>
          <p:cNvPicPr>
            <a:picLocks noChangeAspect="1"/>
          </p:cNvPicPr>
          <p:nvPr/>
        </p:nvPicPr>
        <p:blipFill>
          <a:blip r:embed="rId3"/>
          <a:stretch>
            <a:fillRect/>
          </a:stretch>
        </p:blipFill>
        <p:spPr>
          <a:xfrm>
            <a:off x="899592" y="3625204"/>
            <a:ext cx="6746890" cy="2540100"/>
          </a:xfrm>
          <a:prstGeom prst="rect">
            <a:avLst/>
          </a:prstGeom>
        </p:spPr>
      </p:pic>
      <p:sp>
        <p:nvSpPr>
          <p:cNvPr id="9" name="Espace réservé du contenu 2"/>
          <p:cNvSpPr txBox="1">
            <a:spLocks/>
          </p:cNvSpPr>
          <p:nvPr/>
        </p:nvSpPr>
        <p:spPr>
          <a:xfrm>
            <a:off x="395287" y="980728"/>
            <a:ext cx="8353425" cy="4857750"/>
          </a:xfrm>
          <a:prstGeom prst="rect">
            <a:avLst/>
          </a:prstGeom>
        </p:spPr>
        <p:txBody>
          <a:bodyPr vert="horz" lIns="36000" tIns="0" rIns="36000" bIns="0" rtlCol="0">
            <a:noAutofit/>
          </a:bodyPr>
          <a:lstStyle>
            <a:lvl1pPr marL="179388" indent="-179388" algn="l" defTabSz="914400" rtl="0" eaLnBrk="1" latinLnBrk="0" hangingPunct="1">
              <a:spcBef>
                <a:spcPts val="1800"/>
              </a:spcBef>
              <a:buClr>
                <a:schemeClr val="accent6"/>
              </a:buClr>
              <a:buFont typeface="Wingdings" pitchFamily="2" charset="2"/>
              <a:buChar char=""/>
              <a:defRPr sz="1600" b="1" kern="1200">
                <a:solidFill>
                  <a:schemeClr val="tx1"/>
                </a:solidFill>
                <a:latin typeface="+mn-lt"/>
                <a:ea typeface="+mn-ea"/>
                <a:cs typeface="+mn-cs"/>
              </a:defRPr>
            </a:lvl1pPr>
            <a:lvl2pPr marL="360000" indent="-180000" algn="l" defTabSz="914400" rtl="0" eaLnBrk="1" latinLnBrk="0" hangingPunct="1">
              <a:spcBef>
                <a:spcPts val="600"/>
              </a:spcBef>
              <a:buClr>
                <a:schemeClr val="accent6"/>
              </a:buClr>
              <a:buSzPct val="50000"/>
              <a:buFont typeface="Wingdings" pitchFamily="2" charset="2"/>
              <a:buChar char=""/>
              <a:defRPr sz="1600" kern="1200">
                <a:solidFill>
                  <a:schemeClr val="tx1"/>
                </a:solidFill>
                <a:latin typeface="+mn-lt"/>
                <a:ea typeface="+mn-ea"/>
                <a:cs typeface="+mn-cs"/>
              </a:defRPr>
            </a:lvl2pPr>
            <a:lvl3pPr marL="540000" indent="-180000" algn="l" defTabSz="914400" rtl="0" eaLnBrk="1" latinLnBrk="0" hangingPunct="1">
              <a:spcBef>
                <a:spcPts val="300"/>
              </a:spcBef>
              <a:buClr>
                <a:schemeClr val="accent6"/>
              </a:buClr>
              <a:buFont typeface="Arial" pitchFamily="34" charset="0"/>
              <a:buChar char="•"/>
              <a:defRPr sz="1400" kern="1200">
                <a:solidFill>
                  <a:schemeClr val="tx1"/>
                </a:solidFill>
                <a:latin typeface="+mn-lt"/>
                <a:ea typeface="+mn-ea"/>
                <a:cs typeface="+mn-cs"/>
              </a:defRPr>
            </a:lvl3pPr>
            <a:lvl4pPr marL="720000" indent="-144000" algn="l" defTabSz="914400" rtl="0" eaLnBrk="1" latinLnBrk="0" hangingPunct="1">
              <a:spcBef>
                <a:spcPts val="0"/>
              </a:spcBef>
              <a:buFont typeface="Arial" pitchFamily="34" charset="0"/>
              <a:buChar char="–"/>
              <a:defRPr sz="1200" kern="1200">
                <a:solidFill>
                  <a:schemeClr val="tx1"/>
                </a:solidFill>
                <a:latin typeface="+mn-lt"/>
                <a:ea typeface="+mn-ea"/>
                <a:cs typeface="+mn-cs"/>
              </a:defRPr>
            </a:lvl4pPr>
            <a:lvl5pPr marL="864000" indent="-108000" algn="l" defTabSz="914400" rtl="0" eaLnBrk="1" latinLnBrk="0" hangingPunct="1">
              <a:spcBef>
                <a:spcPts val="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fr-FR" b="0" dirty="0" smtClean="0"/>
              <a:t>Puissance totale et tarif des offres déposées :</a:t>
            </a:r>
          </a:p>
        </p:txBody>
      </p:sp>
    </p:spTree>
    <p:extLst>
      <p:ext uri="{BB962C8B-B14F-4D97-AF65-F5344CB8AC3E}">
        <p14:creationId xmlns:p14="http://schemas.microsoft.com/office/powerpoint/2010/main" val="3716361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Appels d’offre</a:t>
            </a:r>
            <a:endParaRPr lang="fr-FR" dirty="0"/>
          </a:p>
        </p:txBody>
      </p:sp>
      <p:sp>
        <p:nvSpPr>
          <p:cNvPr id="3" name="Espace réservé du contenu 2"/>
          <p:cNvSpPr>
            <a:spLocks noGrp="1"/>
          </p:cNvSpPr>
          <p:nvPr>
            <p:ph idx="1"/>
          </p:nvPr>
        </p:nvSpPr>
        <p:spPr>
          <a:xfrm>
            <a:off x="611560" y="908720"/>
            <a:ext cx="8353425" cy="4857750"/>
          </a:xfrm>
        </p:spPr>
        <p:txBody>
          <a:bodyPr/>
          <a:lstStyle/>
          <a:p>
            <a:pPr marL="0" indent="0">
              <a:buNone/>
            </a:pPr>
            <a:r>
              <a:rPr lang="fr-FR" b="0" dirty="0" smtClean="0"/>
              <a:t>La CRE a formulé un certain nombre de recommandations :</a:t>
            </a:r>
          </a:p>
          <a:p>
            <a:r>
              <a:rPr lang="fr-FR" b="0" dirty="0" smtClean="0"/>
              <a:t>suppression de la famille PV + Stockage</a:t>
            </a:r>
          </a:p>
          <a:p>
            <a:r>
              <a:rPr lang="fr-FR" b="0" dirty="0" smtClean="0"/>
              <a:t>Report d’une partie de la puissance PV sur bâtiment vers PV au sol</a:t>
            </a:r>
          </a:p>
          <a:p>
            <a:r>
              <a:rPr lang="fr-FR" b="0" dirty="0" smtClean="0"/>
              <a:t>Augmentation de la taille maximale unitaire</a:t>
            </a:r>
          </a:p>
          <a:p>
            <a:r>
              <a:rPr lang="fr-FR" b="0" dirty="0" smtClean="0"/>
              <a:t>Adaptation de la clause de compétitivité</a:t>
            </a:r>
          </a:p>
          <a:p>
            <a:r>
              <a:rPr lang="fr-FR" b="0" dirty="0" smtClean="0"/>
              <a:t>…</a:t>
            </a:r>
          </a:p>
          <a:p>
            <a:pPr marL="0" indent="0">
              <a:buNone/>
            </a:pPr>
            <a:r>
              <a:rPr lang="fr-FR" b="0" dirty="0" smtClean="0"/>
              <a:t>Elles ont été en partie prise en compte par la DGEC. Le cahier des charges a ainsi fait l’objet de quelques adaptations, notamment la modification du pas de temps sur lequel portent les (</a:t>
            </a:r>
            <a:r>
              <a:rPr lang="fr-FR" b="0" dirty="0" err="1" smtClean="0"/>
              <a:t>re</a:t>
            </a:r>
            <a:r>
              <a:rPr lang="fr-FR" b="0" dirty="0" smtClean="0"/>
              <a:t>)déclarations et le contrôle du réalisé (1 minute -&gt; 10 minutes) :</a:t>
            </a:r>
          </a:p>
          <a:p>
            <a:pPr marL="0" indent="0">
              <a:buNone/>
            </a:pPr>
            <a:r>
              <a:rPr lang="fr-FR" b="0" dirty="0">
                <a:hlinkClick r:id="rId2"/>
              </a:rPr>
              <a:t>https://</a:t>
            </a:r>
            <a:r>
              <a:rPr lang="fr-FR" b="0" dirty="0" smtClean="0">
                <a:hlinkClick r:id="rId2"/>
              </a:rPr>
              <a:t>www.cre.fr/Documents/Appels-d-offres/appels-d-offres-portant-sur-la-realisation-et-l-exploitation-d-installations-de-production-d-electricite-a-partir-de-l-energie-solaire-et-situees-d</a:t>
            </a:r>
            <a:endParaRPr lang="fr-FR" b="0" dirty="0" smtClean="0"/>
          </a:p>
          <a:p>
            <a:pPr marL="0" indent="0">
              <a:buNone/>
            </a:pPr>
            <a:r>
              <a:rPr lang="fr-FR" b="0" dirty="0" smtClean="0"/>
              <a:t>La date limite de dépôt des offres pour la prochaine fenêtre a été repoussée au 14 août</a:t>
            </a:r>
          </a:p>
          <a:p>
            <a:pPr marL="0" indent="0">
              <a:buNone/>
            </a:pPr>
            <a:endParaRPr lang="fr-FR" b="0" dirty="0" smtClean="0"/>
          </a:p>
        </p:txBody>
      </p:sp>
      <p:sp>
        <p:nvSpPr>
          <p:cNvPr id="4" name="Espace réservé du pied de page 3"/>
          <p:cNvSpPr>
            <a:spLocks noGrp="1"/>
          </p:cNvSpPr>
          <p:nvPr>
            <p:ph type="ftr" sz="quarter" idx="11"/>
          </p:nvPr>
        </p:nvSpPr>
        <p:spPr/>
        <p:txBody>
          <a:bodyPr/>
          <a:lstStyle/>
          <a:p>
            <a:r>
              <a:rPr lang="de-DE" smtClean="0"/>
              <a:t>EDF SEI - CCP du 25/06/2020</a:t>
            </a:r>
            <a:endParaRPr lang="fr-FR"/>
          </a:p>
        </p:txBody>
      </p:sp>
    </p:spTree>
    <p:extLst>
      <p:ext uri="{BB962C8B-B14F-4D97-AF65-F5344CB8AC3E}">
        <p14:creationId xmlns:p14="http://schemas.microsoft.com/office/powerpoint/2010/main" val="2158276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Point DTR</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texte 3"/>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895078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Bilans des concertations passées</a:t>
            </a:r>
            <a:endParaRPr lang="fr-FR" dirty="0"/>
          </a:p>
        </p:txBody>
      </p:sp>
      <p:sp>
        <p:nvSpPr>
          <p:cNvPr id="3" name="Espace réservé du contenu 2"/>
          <p:cNvSpPr>
            <a:spLocks noGrp="1"/>
          </p:cNvSpPr>
          <p:nvPr>
            <p:ph idx="1"/>
          </p:nvPr>
        </p:nvSpPr>
        <p:spPr/>
        <p:txBody>
          <a:bodyPr/>
          <a:lstStyle/>
          <a:p>
            <a:pPr algn="just"/>
            <a:r>
              <a:rPr lang="fr-FR" u="sng" dirty="0" smtClean="0"/>
              <a:t>Fiches de collecte dédiées </a:t>
            </a:r>
            <a:r>
              <a:rPr lang="fr-FR" u="sng" dirty="0"/>
              <a:t>aux installations lauréates de l’appel d’offres </a:t>
            </a:r>
            <a:r>
              <a:rPr lang="fr-FR" b="0" dirty="0"/>
              <a:t>CRE </a:t>
            </a:r>
            <a:r>
              <a:rPr lang="pt-BR" b="0" dirty="0"/>
              <a:t>2019-082632. Dans un soucis de simplication pour le Demandeur, elles ont été divisée en 2 (BT et HTA</a:t>
            </a:r>
            <a:r>
              <a:rPr lang="pt-BR" b="0" dirty="0" smtClean="0"/>
              <a:t>).</a:t>
            </a:r>
          </a:p>
          <a:p>
            <a:pPr marL="0" indent="0" algn="just">
              <a:lnSpc>
                <a:spcPct val="100000"/>
              </a:lnSpc>
              <a:spcBef>
                <a:spcPts val="0"/>
              </a:spcBef>
              <a:spcAft>
                <a:spcPts val="600"/>
              </a:spcAft>
              <a:buNone/>
            </a:pPr>
            <a:r>
              <a:rPr lang="pt-BR" b="0" dirty="0"/>
              <a:t>	</a:t>
            </a:r>
            <a:r>
              <a:rPr lang="pt-BR" b="0" dirty="0" smtClean="0"/>
              <a:t>Nous </a:t>
            </a:r>
            <a:r>
              <a:rPr lang="pt-BR" b="0" dirty="0"/>
              <a:t>avons eu 1 retour avec des remarques portant sur :</a:t>
            </a:r>
          </a:p>
          <a:p>
            <a:pPr marL="285750" indent="-285750" algn="just">
              <a:lnSpc>
                <a:spcPct val="100000"/>
              </a:lnSpc>
              <a:spcBef>
                <a:spcPts val="0"/>
              </a:spcBef>
              <a:spcAft>
                <a:spcPts val="600"/>
              </a:spcAft>
              <a:buFontTx/>
              <a:buChar char="-"/>
            </a:pPr>
            <a:r>
              <a:rPr lang="fr-FR" b="0" dirty="0"/>
              <a:t>L’attestation officielle confirmant que l'installation est lauréate de l'AO ne doit pas être obligatoire pour permettre aux installations candidates d’utiliser la fiche de collecte</a:t>
            </a:r>
            <a:r>
              <a:rPr lang="pt-BR" b="0" dirty="0"/>
              <a:t>. </a:t>
            </a:r>
            <a:r>
              <a:rPr lang="pt-BR" b="0" dirty="0">
                <a:solidFill>
                  <a:srgbClr val="00B050"/>
                </a:solidFill>
              </a:rPr>
              <a:t>Remarque prise en compte.</a:t>
            </a:r>
          </a:p>
          <a:p>
            <a:pPr marL="285750" indent="-285750" algn="just">
              <a:lnSpc>
                <a:spcPct val="100000"/>
              </a:lnSpc>
              <a:spcBef>
                <a:spcPts val="0"/>
              </a:spcBef>
              <a:spcAft>
                <a:spcPts val="600"/>
              </a:spcAft>
              <a:buFontTx/>
              <a:buChar char="-"/>
            </a:pPr>
            <a:r>
              <a:rPr lang="pt-BR" b="0" dirty="0"/>
              <a:t>Puissance de raccordement exprimées en kW, pourquoi pas en kVA. </a:t>
            </a:r>
            <a:r>
              <a:rPr lang="fr-FR" b="0" dirty="0"/>
              <a:t>Dans vos dimensionnements, </a:t>
            </a:r>
            <a:r>
              <a:rPr lang="fr-FR" b="0" dirty="0" err="1"/>
              <a:t>prenez-vous</a:t>
            </a:r>
            <a:r>
              <a:rPr lang="fr-FR" b="0" dirty="0"/>
              <a:t> en compte un cos(phi) ?</a:t>
            </a:r>
            <a:r>
              <a:rPr lang="pt-BR" b="0" dirty="0"/>
              <a:t> </a:t>
            </a:r>
            <a:r>
              <a:rPr lang="pt-BR" b="0" dirty="0" smtClean="0"/>
              <a:t>: </a:t>
            </a:r>
            <a:r>
              <a:rPr lang="pt-BR" b="0" dirty="0" smtClean="0">
                <a:solidFill>
                  <a:srgbClr val="00B050"/>
                </a:solidFill>
              </a:rPr>
              <a:t>XXXX.</a:t>
            </a:r>
            <a:endParaRPr lang="pt-BR" b="0" dirty="0">
              <a:solidFill>
                <a:srgbClr val="00B050"/>
              </a:solidFill>
            </a:endParaRPr>
          </a:p>
          <a:p>
            <a:pPr marL="285750" indent="-285750" algn="just">
              <a:lnSpc>
                <a:spcPct val="100000"/>
              </a:lnSpc>
              <a:spcBef>
                <a:spcPts val="0"/>
              </a:spcBef>
              <a:spcAft>
                <a:spcPts val="600"/>
              </a:spcAft>
              <a:buFontTx/>
              <a:buChar char="-"/>
            </a:pPr>
            <a:r>
              <a:rPr lang="pt-BR" b="0" dirty="0"/>
              <a:t>Augmentation du nombre de digit pour les nombres de panneaux, onduleurs, batteries ...  : </a:t>
            </a:r>
            <a:r>
              <a:rPr lang="pt-BR" b="0" dirty="0">
                <a:solidFill>
                  <a:srgbClr val="00B050"/>
                </a:solidFill>
              </a:rPr>
              <a:t>Remarque prise en compte.</a:t>
            </a:r>
          </a:p>
          <a:p>
            <a:pPr algn="just"/>
            <a:r>
              <a:rPr lang="fr-FR" u="sng" dirty="0" err="1"/>
              <a:t>Essoc</a:t>
            </a:r>
            <a:r>
              <a:rPr lang="fr-FR" dirty="0"/>
              <a:t> : </a:t>
            </a:r>
            <a:r>
              <a:rPr lang="fr-FR" b="0" dirty="0"/>
              <a:t>Les documents issus de la concertation ont été adressés à la CRE pour approbation. Celle-ci devrait arriver dans les prochains jours. Le dispositif entrera alors officiellement en vigueur.</a:t>
            </a:r>
          </a:p>
          <a:p>
            <a:pPr algn="just"/>
            <a:r>
              <a:rPr lang="fr-FR" u="sng" dirty="0"/>
              <a:t>Barème de raccordement : </a:t>
            </a:r>
            <a:r>
              <a:rPr lang="fr-FR" b="0" dirty="0"/>
              <a:t>En instruction par la CRE (des questions ont été posées et les réponses apportées par EDF SEI), validation prévue fin Juillet.</a:t>
            </a:r>
          </a:p>
          <a:p>
            <a:pPr algn="just"/>
            <a:endParaRPr lang="fr-FR" dirty="0"/>
          </a:p>
        </p:txBody>
      </p:sp>
      <p:sp>
        <p:nvSpPr>
          <p:cNvPr id="4" name="Espace réservé du pied de page 3"/>
          <p:cNvSpPr>
            <a:spLocks noGrp="1"/>
          </p:cNvSpPr>
          <p:nvPr>
            <p:ph type="ftr" sz="quarter" idx="11"/>
          </p:nvPr>
        </p:nvSpPr>
        <p:spPr/>
        <p:txBody>
          <a:bodyPr/>
          <a:lstStyle/>
          <a:p>
            <a:r>
              <a:rPr lang="de-DE" smtClean="0"/>
              <a:t>EDF SEI - CCP du 25/06/2020</a:t>
            </a:r>
            <a:endParaRPr lang="fr-FR"/>
          </a:p>
        </p:txBody>
      </p:sp>
    </p:spTree>
    <p:extLst>
      <p:ext uri="{BB962C8B-B14F-4D97-AF65-F5344CB8AC3E}">
        <p14:creationId xmlns:p14="http://schemas.microsoft.com/office/powerpoint/2010/main" val="3275772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Bilans des concertations passées</a:t>
            </a:r>
            <a:endParaRPr lang="fr-FR" dirty="0"/>
          </a:p>
        </p:txBody>
      </p:sp>
      <p:sp>
        <p:nvSpPr>
          <p:cNvPr id="3" name="Espace réservé du contenu 2"/>
          <p:cNvSpPr>
            <a:spLocks noGrp="1"/>
          </p:cNvSpPr>
          <p:nvPr>
            <p:ph idx="1"/>
          </p:nvPr>
        </p:nvSpPr>
        <p:spPr>
          <a:xfrm>
            <a:off x="395287" y="764704"/>
            <a:ext cx="8569201" cy="5793854"/>
          </a:xfrm>
        </p:spPr>
        <p:txBody>
          <a:bodyPr/>
          <a:lstStyle/>
          <a:p>
            <a:pPr algn="just"/>
            <a:r>
              <a:rPr lang="fr-FR" b="0" dirty="0"/>
              <a:t>SEI REF 06 V6 entrera en application à sa publication le 1</a:t>
            </a:r>
            <a:r>
              <a:rPr lang="fr-FR" b="0" baseline="30000" dirty="0"/>
              <a:t>er</a:t>
            </a:r>
            <a:r>
              <a:rPr lang="fr-FR" b="0" dirty="0"/>
              <a:t> juillet 2020.</a:t>
            </a:r>
          </a:p>
          <a:p>
            <a:pPr algn="just"/>
            <a:r>
              <a:rPr lang="fr-FR" b="0" dirty="0"/>
              <a:t>Pour les installations en cours de réalisation, il est proposé dans la mesure du possible d’appliquer les nouvelles dispositions via un échange entre le producteur et les équipes raccordements. Lorsque cela sera nécessaire les évolutions feront l’objet d’avenants. </a:t>
            </a:r>
          </a:p>
          <a:p>
            <a:pPr algn="just">
              <a:buFont typeface="Wingdings" panose="05000000000000000000" pitchFamily="2" charset="2"/>
              <a:buChar char="Ø"/>
            </a:pPr>
            <a:r>
              <a:rPr lang="fr-FR" sz="1400" dirty="0"/>
              <a:t>Modifications suite au retour de concertation </a:t>
            </a:r>
            <a:r>
              <a:rPr lang="fr-FR" sz="1400" b="0" dirty="0"/>
              <a:t>:</a:t>
            </a:r>
            <a:endParaRPr lang="fr-FR" sz="1400" dirty="0"/>
          </a:p>
          <a:p>
            <a:pPr lvl="1" algn="just"/>
            <a:r>
              <a:rPr lang="fr-FR" sz="1400" dirty="0"/>
              <a:t>§3.2 p. 5 : "la production doit être instantanément stoppée" : sera remplacé par « la production doit être stoppée en moins de 1 minute en respectant, si la solution technique le permet, un gradient maximal de -4 MW/min (le temps maximal de réponse est donc le cas échéant allongé pour tenir compte de ce gradient si la puissance injectée lors de la demande est supérieure à 4 MW) » </a:t>
            </a:r>
          </a:p>
          <a:p>
            <a:pPr lvl="1" algn="just"/>
            <a:r>
              <a:rPr lang="fr-FR" sz="1400" dirty="0"/>
              <a:t>§3.4 p.9 : il sera indiqué que pour les installations comprises entre 9 et 12 MW, les paliers intermédiaires de limitation pourront être adaptés à la </a:t>
            </a:r>
            <a:r>
              <a:rPr lang="fr-FR" sz="1400" dirty="0" err="1"/>
              <a:t>Pmax</a:t>
            </a:r>
            <a:r>
              <a:rPr lang="fr-FR" sz="1400" dirty="0"/>
              <a:t> à raison de 25 %, 50 % et 75 %.</a:t>
            </a:r>
          </a:p>
          <a:p>
            <a:pPr algn="just">
              <a:buFont typeface="Wingdings" panose="05000000000000000000" pitchFamily="2" charset="2"/>
              <a:buChar char="Ø"/>
            </a:pPr>
            <a:r>
              <a:rPr lang="fr-FR" sz="1400" dirty="0"/>
              <a:t>Compléments d’information suite au retour de concertation</a:t>
            </a:r>
          </a:p>
          <a:p>
            <a:pPr lvl="1" algn="just"/>
            <a:r>
              <a:rPr lang="fr-FR" sz="1400" dirty="0"/>
              <a:t>Pour les limitations de production nécessaires pour assurer la sureté du système électrique, il est attendu une baisse de production (généralement un arrêt) qui peut être gérée par des consignes de puissance vers les onduleurs.</a:t>
            </a:r>
          </a:p>
          <a:p>
            <a:pPr lvl="1" algn="just"/>
            <a:r>
              <a:rPr lang="fr-FR" sz="1400" dirty="0"/>
              <a:t>Pour les demandes de découplage en vue d’assurer la sécurité des personnes et des biens, la demande doit se traduire par une séparation physique de tous les générateurs de l’installation du réseau public de distribution. </a:t>
            </a:r>
          </a:p>
          <a:p>
            <a:pPr lvl="1" algn="just"/>
            <a:r>
              <a:rPr lang="fr-FR" sz="1400" dirty="0"/>
              <a:t>Le contrôle de la prise en compte des divers ordres sera réalisé de façon continue par une comparaison entre la mesure issue du compteur SL7000 au pas 5 minutes et la production maximale autorisée. En cas d’écarts, EDF SEI se rapprochera du producteur pour analyser le dysfonctionnement et y remédier dans les meilleurs délais. </a:t>
            </a:r>
          </a:p>
          <a:p>
            <a:pPr algn="just"/>
            <a:endParaRPr lang="fr-FR" sz="1200" dirty="0"/>
          </a:p>
          <a:p>
            <a:pPr marL="0" indent="0">
              <a:buNone/>
            </a:pPr>
            <a:endParaRPr lang="fr-FR" sz="1200" b="0" dirty="0" smtClean="0"/>
          </a:p>
          <a:p>
            <a:endParaRPr lang="fr-FR" sz="1200" dirty="0"/>
          </a:p>
        </p:txBody>
      </p:sp>
      <p:sp>
        <p:nvSpPr>
          <p:cNvPr id="4" name="Espace réservé du pied de page 3"/>
          <p:cNvSpPr>
            <a:spLocks noGrp="1"/>
          </p:cNvSpPr>
          <p:nvPr>
            <p:ph type="ftr" sz="quarter" idx="11"/>
          </p:nvPr>
        </p:nvSpPr>
        <p:spPr/>
        <p:txBody>
          <a:bodyPr/>
          <a:lstStyle/>
          <a:p>
            <a:r>
              <a:rPr lang="de-DE" smtClean="0"/>
              <a:t>EDF SEI - CCP du 25/06/2020</a:t>
            </a:r>
            <a:endParaRPr lang="fr-FR"/>
          </a:p>
        </p:txBody>
      </p:sp>
    </p:spTree>
    <p:extLst>
      <p:ext uri="{BB962C8B-B14F-4D97-AF65-F5344CB8AC3E}">
        <p14:creationId xmlns:p14="http://schemas.microsoft.com/office/powerpoint/2010/main" val="1373239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Travaux à venir S2 2020</a:t>
            </a:r>
            <a:endParaRPr lang="fr-FR" dirty="0"/>
          </a:p>
        </p:txBody>
      </p:sp>
      <p:sp>
        <p:nvSpPr>
          <p:cNvPr id="3" name="Espace réservé du contenu 2"/>
          <p:cNvSpPr>
            <a:spLocks noGrp="1"/>
          </p:cNvSpPr>
          <p:nvPr>
            <p:ph idx="1"/>
          </p:nvPr>
        </p:nvSpPr>
        <p:spPr/>
        <p:txBody>
          <a:bodyPr/>
          <a:lstStyle/>
          <a:p>
            <a:r>
              <a:rPr lang="fr-FR" b="0" dirty="0" smtClean="0"/>
              <a:t>SEI REF 07 : </a:t>
            </a:r>
            <a:endParaRPr lang="pt-BR" b="0" dirty="0" smtClean="0"/>
          </a:p>
          <a:p>
            <a:pPr lvl="1" algn="just"/>
            <a:r>
              <a:rPr lang="fr-FR" dirty="0"/>
              <a:t>O</a:t>
            </a:r>
            <a:r>
              <a:rPr lang="fr-FR" dirty="0" smtClean="0"/>
              <a:t>bligation pour entrer en file d’attente de </a:t>
            </a:r>
            <a:r>
              <a:rPr lang="fr-FR" dirty="0"/>
              <a:t>fournir </a:t>
            </a:r>
            <a:r>
              <a:rPr lang="fr-FR" dirty="0" smtClean="0"/>
              <a:t>une décisions favorable du Conseil Régional de Guadeloupe sur avis de </a:t>
            </a:r>
            <a:r>
              <a:rPr lang="fr-FR" dirty="0"/>
              <a:t>la Commission PV-éolien de la Région pour chaque porteur de projet PV et chaque porteur de projet éolien avec permis de construire en </a:t>
            </a:r>
            <a:r>
              <a:rPr lang="fr-FR" dirty="0" smtClean="0"/>
              <a:t>Guadeloupe </a:t>
            </a:r>
          </a:p>
          <a:p>
            <a:pPr algn="just"/>
            <a:r>
              <a:rPr lang="fr-FR" dirty="0" err="1" smtClean="0"/>
              <a:t>Essoc</a:t>
            </a:r>
            <a:r>
              <a:rPr lang="fr-FR" dirty="0" smtClean="0"/>
              <a:t> : </a:t>
            </a:r>
            <a:r>
              <a:rPr lang="fr-FR" b="0" dirty="0" smtClean="0"/>
              <a:t>Mise en concertation du modèle de PTF </a:t>
            </a:r>
          </a:p>
          <a:p>
            <a:pPr algn="just"/>
            <a:r>
              <a:rPr lang="fr-FR" b="0" dirty="0" smtClean="0"/>
              <a:t>ORI : déclinaison dans la DTR des évolutions réglementaires à venir (arrêté en préparation)</a:t>
            </a:r>
          </a:p>
          <a:p>
            <a:pPr algn="just"/>
            <a:r>
              <a:rPr lang="fr-FR" b="0" dirty="0" smtClean="0"/>
              <a:t>Impact de la déclinaison du code réseau </a:t>
            </a:r>
            <a:r>
              <a:rPr lang="fr-FR" b="0" dirty="0" err="1" smtClean="0"/>
              <a:t>RfG</a:t>
            </a:r>
            <a:r>
              <a:rPr lang="fr-FR" b="0" dirty="0" smtClean="0"/>
              <a:t> (en attente de la publication de l’arrêté)</a:t>
            </a:r>
          </a:p>
          <a:p>
            <a:endParaRPr lang="fr-FR" b="0" dirty="0" smtClean="0"/>
          </a:p>
          <a:p>
            <a:pPr algn="just">
              <a:lnSpc>
                <a:spcPct val="100000"/>
              </a:lnSpc>
              <a:spcBef>
                <a:spcPts val="0"/>
              </a:spcBef>
              <a:spcAft>
                <a:spcPts val="600"/>
              </a:spcAft>
            </a:pPr>
            <a:r>
              <a:rPr lang="fr-FR" b="0" dirty="0"/>
              <a:t>Le chantier de refonte des fiches de collecte continue avec l’arrivée pour concertation prochaine :</a:t>
            </a:r>
          </a:p>
          <a:p>
            <a:pPr marL="285750" indent="-285750" algn="just">
              <a:lnSpc>
                <a:spcPct val="100000"/>
              </a:lnSpc>
              <a:spcBef>
                <a:spcPts val="0"/>
              </a:spcBef>
              <a:spcAft>
                <a:spcPts val="600"/>
              </a:spcAft>
              <a:buFontTx/>
              <a:buChar char="-"/>
            </a:pPr>
            <a:r>
              <a:rPr lang="fr-FR" b="0" dirty="0"/>
              <a:t>De fiches pour les projets hors AO et OA</a:t>
            </a:r>
          </a:p>
          <a:p>
            <a:pPr marL="285750" indent="-285750" algn="just">
              <a:lnSpc>
                <a:spcPct val="100000"/>
              </a:lnSpc>
              <a:spcBef>
                <a:spcPts val="0"/>
              </a:spcBef>
              <a:spcAft>
                <a:spcPts val="600"/>
              </a:spcAft>
              <a:buFontTx/>
              <a:buChar char="-"/>
            </a:pPr>
            <a:r>
              <a:rPr lang="fr-FR" b="0" dirty="0"/>
              <a:t>Et des fiches pour les sites en autoconsommation totale hors AO dans un premier temps.</a:t>
            </a:r>
            <a:endParaRPr lang="fr-FR" b="0" dirty="0">
              <a:solidFill>
                <a:srgbClr val="00B050"/>
              </a:solidFill>
            </a:endParaRPr>
          </a:p>
          <a:p>
            <a:endParaRPr lang="fr-FR" b="0" dirty="0"/>
          </a:p>
          <a:p>
            <a:pPr marL="0" indent="0">
              <a:buNone/>
            </a:pPr>
            <a:endParaRPr lang="fr-FR" b="0" dirty="0" smtClean="0"/>
          </a:p>
          <a:p>
            <a:endParaRPr lang="fr-FR" dirty="0"/>
          </a:p>
        </p:txBody>
      </p:sp>
      <p:sp>
        <p:nvSpPr>
          <p:cNvPr id="4" name="Espace réservé du pied de page 3"/>
          <p:cNvSpPr>
            <a:spLocks noGrp="1"/>
          </p:cNvSpPr>
          <p:nvPr>
            <p:ph type="ftr" sz="quarter" idx="11"/>
          </p:nvPr>
        </p:nvSpPr>
        <p:spPr/>
        <p:txBody>
          <a:bodyPr/>
          <a:lstStyle/>
          <a:p>
            <a:r>
              <a:rPr lang="de-DE" smtClean="0"/>
              <a:t>EDF SEI - CCP du 25/06/2020</a:t>
            </a:r>
            <a:endParaRPr lang="fr-FR"/>
          </a:p>
        </p:txBody>
      </p:sp>
    </p:spTree>
    <p:extLst>
      <p:ext uri="{BB962C8B-B14F-4D97-AF65-F5344CB8AC3E}">
        <p14:creationId xmlns:p14="http://schemas.microsoft.com/office/powerpoint/2010/main" val="2480975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Travaux à venir S2 2020</a:t>
            </a:r>
            <a:endParaRPr lang="fr-FR" dirty="0"/>
          </a:p>
        </p:txBody>
      </p:sp>
      <p:sp>
        <p:nvSpPr>
          <p:cNvPr id="3" name="Espace réservé du contenu 2"/>
          <p:cNvSpPr>
            <a:spLocks noGrp="1"/>
          </p:cNvSpPr>
          <p:nvPr>
            <p:ph idx="1"/>
          </p:nvPr>
        </p:nvSpPr>
        <p:spPr>
          <a:xfrm>
            <a:off x="395287" y="980728"/>
            <a:ext cx="8353425" cy="4857750"/>
          </a:xfrm>
        </p:spPr>
        <p:txBody>
          <a:bodyPr/>
          <a:lstStyle/>
          <a:p>
            <a:r>
              <a:rPr lang="fr-FR" u="sng" dirty="0" smtClean="0"/>
              <a:t>GT comptage – Pilote Stéphane Janssen</a:t>
            </a:r>
          </a:p>
          <a:p>
            <a:pPr algn="just">
              <a:lnSpc>
                <a:spcPct val="100000"/>
              </a:lnSpc>
              <a:spcBef>
                <a:spcPts val="0"/>
              </a:spcBef>
              <a:spcAft>
                <a:spcPts val="600"/>
              </a:spcAft>
            </a:pPr>
            <a:endParaRPr lang="fr-FR" b="0" dirty="0" smtClean="0"/>
          </a:p>
          <a:p>
            <a:pPr algn="just">
              <a:lnSpc>
                <a:spcPct val="100000"/>
              </a:lnSpc>
              <a:spcBef>
                <a:spcPts val="0"/>
              </a:spcBef>
              <a:spcAft>
                <a:spcPts val="600"/>
              </a:spcAft>
            </a:pPr>
            <a:r>
              <a:rPr lang="fr-FR" b="0" dirty="0" smtClean="0"/>
              <a:t>Suite </a:t>
            </a:r>
            <a:r>
              <a:rPr lang="fr-FR" b="0" dirty="0"/>
              <a:t>à nos échanges passés, un GT Comptage est initié. La première réunion est prévue le </a:t>
            </a:r>
            <a:r>
              <a:rPr lang="fr-FR" b="0" dirty="0">
                <a:solidFill>
                  <a:srgbClr val="FF0000"/>
                </a:solidFill>
              </a:rPr>
              <a:t>DDMMAAAA</a:t>
            </a:r>
            <a:r>
              <a:rPr lang="fr-FR" b="0" dirty="0"/>
              <a:t> de </a:t>
            </a:r>
            <a:r>
              <a:rPr lang="fr-FR" b="0" dirty="0" err="1">
                <a:solidFill>
                  <a:srgbClr val="FF0000"/>
                </a:solidFill>
              </a:rPr>
              <a:t>XXh</a:t>
            </a:r>
            <a:r>
              <a:rPr lang="fr-FR" b="0" dirty="0">
                <a:solidFill>
                  <a:srgbClr val="FF0000"/>
                </a:solidFill>
              </a:rPr>
              <a:t> </a:t>
            </a:r>
            <a:r>
              <a:rPr lang="fr-FR" b="0" dirty="0"/>
              <a:t>à </a:t>
            </a:r>
            <a:r>
              <a:rPr lang="fr-FR" b="0" dirty="0" err="1">
                <a:solidFill>
                  <a:srgbClr val="FF0000"/>
                </a:solidFill>
              </a:rPr>
              <a:t>Yyh</a:t>
            </a:r>
            <a:r>
              <a:rPr lang="fr-FR" b="0" dirty="0"/>
              <a:t>. Une invitation a été transmise à tous les membres, ayant répondu </a:t>
            </a:r>
            <a:r>
              <a:rPr lang="fr-FR" b="0" dirty="0" smtClean="0"/>
              <a:t>au sondage.</a:t>
            </a:r>
            <a:endParaRPr lang="fr-FR" b="0" dirty="0"/>
          </a:p>
          <a:p>
            <a:pPr algn="just">
              <a:lnSpc>
                <a:spcPct val="100000"/>
              </a:lnSpc>
              <a:spcBef>
                <a:spcPts val="0"/>
              </a:spcBef>
              <a:spcAft>
                <a:spcPts val="600"/>
              </a:spcAft>
            </a:pPr>
            <a:endParaRPr lang="fr-FR" b="0" dirty="0"/>
          </a:p>
          <a:p>
            <a:pPr algn="just">
              <a:lnSpc>
                <a:spcPct val="100000"/>
              </a:lnSpc>
              <a:spcBef>
                <a:spcPts val="0"/>
              </a:spcBef>
              <a:spcAft>
                <a:spcPts val="600"/>
              </a:spcAft>
            </a:pPr>
            <a:r>
              <a:rPr lang="fr-FR" b="0" dirty="0"/>
              <a:t>Cette première réunion doit être vue comme un moment de partage, de recensement des sujets que nous souhaitons traiter et d’arbitrage/priorisation en fonction :</a:t>
            </a:r>
          </a:p>
          <a:p>
            <a:pPr marL="285750" indent="-285750" algn="just">
              <a:lnSpc>
                <a:spcPct val="100000"/>
              </a:lnSpc>
              <a:spcBef>
                <a:spcPts val="0"/>
              </a:spcBef>
              <a:spcAft>
                <a:spcPts val="600"/>
              </a:spcAft>
              <a:buFontTx/>
              <a:buChar char="-"/>
            </a:pPr>
            <a:r>
              <a:rPr lang="fr-FR" b="0" dirty="0"/>
              <a:t>Des impacts</a:t>
            </a:r>
          </a:p>
          <a:p>
            <a:pPr marL="285750" indent="-285750" algn="just">
              <a:lnSpc>
                <a:spcPct val="100000"/>
              </a:lnSpc>
              <a:spcBef>
                <a:spcPts val="0"/>
              </a:spcBef>
              <a:spcAft>
                <a:spcPts val="600"/>
              </a:spcAft>
              <a:buFontTx/>
              <a:buChar char="-"/>
            </a:pPr>
            <a:r>
              <a:rPr lang="fr-FR" b="0" dirty="0"/>
              <a:t>De l’instant (à la demande de raccordement, manque dans les offres, défaut à la mise en service, durant l’exploitation, au démantèlement …)</a:t>
            </a:r>
          </a:p>
          <a:p>
            <a:pPr marL="285750" indent="-285750" algn="just">
              <a:lnSpc>
                <a:spcPct val="100000"/>
              </a:lnSpc>
              <a:spcBef>
                <a:spcPts val="0"/>
              </a:spcBef>
              <a:spcAft>
                <a:spcPts val="600"/>
              </a:spcAft>
              <a:buFontTx/>
              <a:buChar char="-"/>
            </a:pPr>
            <a:r>
              <a:rPr lang="fr-FR" b="0" dirty="0"/>
              <a:t>De leur fréquence et localisation …</a:t>
            </a:r>
          </a:p>
          <a:p>
            <a:pPr marL="0" indent="0">
              <a:buNone/>
            </a:pPr>
            <a:r>
              <a:rPr lang="fr-FR" u="sng" dirty="0"/>
              <a:t>GT Suivi des S2REnR </a:t>
            </a:r>
            <a:r>
              <a:rPr lang="fr-FR" u="sng" dirty="0" smtClean="0"/>
              <a:t> - Pilote Céline </a:t>
            </a:r>
            <a:r>
              <a:rPr lang="fr-FR" u="sng" dirty="0" err="1" smtClean="0"/>
              <a:t>Miry</a:t>
            </a:r>
            <a:endParaRPr lang="fr-FR" u="sng" dirty="0"/>
          </a:p>
          <a:p>
            <a:pPr marL="0" indent="0">
              <a:buNone/>
            </a:pPr>
            <a:r>
              <a:rPr lang="fr-FR" b="0" dirty="0"/>
              <a:t>Invitations envoyées pour le jeudi 10 septembre de 14h à 16h </a:t>
            </a:r>
          </a:p>
          <a:p>
            <a:pPr marL="0" indent="0">
              <a:buNone/>
            </a:pPr>
            <a:r>
              <a:rPr lang="fr-FR" u="sng" dirty="0" smtClean="0"/>
              <a:t>GT Contrôle de performance – Pilote Laurent </a:t>
            </a:r>
            <a:r>
              <a:rPr lang="fr-FR" u="sng" dirty="0" err="1" smtClean="0"/>
              <a:t>Capely</a:t>
            </a:r>
            <a:endParaRPr lang="fr-FR" u="sng" dirty="0" smtClean="0"/>
          </a:p>
          <a:p>
            <a:pPr marL="0" indent="0">
              <a:buNone/>
            </a:pPr>
            <a:r>
              <a:rPr lang="fr-FR" b="0" dirty="0" smtClean="0"/>
              <a:t>Recensement des participants en cours. Première réunion prévue XXXX</a:t>
            </a:r>
            <a:endParaRPr lang="fr-FR" b="0" dirty="0"/>
          </a:p>
          <a:p>
            <a:pPr marL="0" indent="0">
              <a:buNone/>
            </a:pPr>
            <a:endParaRPr lang="fr-FR" b="0" dirty="0" smtClean="0"/>
          </a:p>
          <a:p>
            <a:endParaRPr lang="fr-FR" dirty="0"/>
          </a:p>
        </p:txBody>
      </p:sp>
      <p:sp>
        <p:nvSpPr>
          <p:cNvPr id="4" name="Espace réservé du pied de page 3"/>
          <p:cNvSpPr>
            <a:spLocks noGrp="1"/>
          </p:cNvSpPr>
          <p:nvPr>
            <p:ph type="ftr" sz="quarter" idx="11"/>
          </p:nvPr>
        </p:nvSpPr>
        <p:spPr/>
        <p:txBody>
          <a:bodyPr/>
          <a:lstStyle/>
          <a:p>
            <a:r>
              <a:rPr lang="de-DE" smtClean="0"/>
              <a:t>EDF SEI - CCP du 25/06/2020</a:t>
            </a:r>
            <a:endParaRPr lang="fr-FR"/>
          </a:p>
        </p:txBody>
      </p:sp>
    </p:spTree>
    <p:extLst>
      <p:ext uri="{BB962C8B-B14F-4D97-AF65-F5344CB8AC3E}">
        <p14:creationId xmlns:p14="http://schemas.microsoft.com/office/powerpoint/2010/main" val="796218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Points divers</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texte 3"/>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5721391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Points divers</a:t>
            </a:r>
            <a:endParaRPr lang="fr-FR" dirty="0"/>
          </a:p>
        </p:txBody>
      </p:sp>
      <p:sp>
        <p:nvSpPr>
          <p:cNvPr id="3" name="Espace réservé du contenu 2"/>
          <p:cNvSpPr>
            <a:spLocks noGrp="1"/>
          </p:cNvSpPr>
          <p:nvPr>
            <p:ph idx="1"/>
          </p:nvPr>
        </p:nvSpPr>
        <p:spPr/>
        <p:txBody>
          <a:bodyPr/>
          <a:lstStyle/>
          <a:p>
            <a:r>
              <a:rPr lang="fr-FR" dirty="0" smtClean="0"/>
              <a:t>Publications des bilans électriques</a:t>
            </a:r>
          </a:p>
          <a:p>
            <a:r>
              <a:rPr lang="fr-FR" dirty="0" smtClean="0"/>
              <a:t>Bilans prévisionnels de l’équilibre offre demande</a:t>
            </a:r>
            <a:endParaRPr lang="fr-FR" dirty="0"/>
          </a:p>
        </p:txBody>
      </p:sp>
      <p:sp>
        <p:nvSpPr>
          <p:cNvPr id="4" name="Espace réservé du pied de page 3"/>
          <p:cNvSpPr>
            <a:spLocks noGrp="1"/>
          </p:cNvSpPr>
          <p:nvPr>
            <p:ph type="ftr" sz="quarter" idx="11"/>
          </p:nvPr>
        </p:nvSpPr>
        <p:spPr/>
        <p:txBody>
          <a:bodyPr/>
          <a:lstStyle/>
          <a:p>
            <a:r>
              <a:rPr lang="de-DE" smtClean="0"/>
              <a:t>EDF SEI - CCP du 25/06/2020</a:t>
            </a:r>
            <a:endParaRPr lang="fr-FR"/>
          </a:p>
        </p:txBody>
      </p:sp>
    </p:spTree>
    <p:extLst>
      <p:ext uri="{BB962C8B-B14F-4D97-AF65-F5344CB8AC3E}">
        <p14:creationId xmlns:p14="http://schemas.microsoft.com/office/powerpoint/2010/main" val="1064256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11"/>
          <p:cNvSpPr txBox="1">
            <a:spLocks/>
          </p:cNvSpPr>
          <p:nvPr/>
        </p:nvSpPr>
        <p:spPr>
          <a:xfrm>
            <a:off x="0" y="-27384"/>
            <a:ext cx="9145191" cy="762778"/>
          </a:xfrm>
          <a:prstGeom prst="rect">
            <a:avLst/>
          </a:prstGeom>
        </p:spPr>
        <p:txBody>
          <a:bodyPr lIns="858600" tIns="297000"/>
          <a:lstStyle>
            <a:lvl1pPr marL="0" indent="0" algn="l" rtl="0" eaLnBrk="1" fontAlgn="base" hangingPunct="1">
              <a:spcBef>
                <a:spcPts val="1800"/>
              </a:spcBef>
              <a:spcAft>
                <a:spcPct val="0"/>
              </a:spcAft>
              <a:buClr>
                <a:schemeClr val="folHlink"/>
              </a:buClr>
              <a:buFont typeface="Wingdings" pitchFamily="2" charset="2"/>
              <a:buNone/>
              <a:defRPr sz="1650" b="1" kern="1200">
                <a:solidFill>
                  <a:schemeClr val="accent2"/>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100" b="0" dirty="0">
                <a:solidFill>
                  <a:schemeClr val="accent1"/>
                </a:solidFill>
              </a:rPr>
              <a:t>STATISTIQUES</a:t>
            </a:r>
          </a:p>
        </p:txBody>
      </p:sp>
      <p:sp>
        <p:nvSpPr>
          <p:cNvPr id="10" name="Espace réservé du texte 11"/>
          <p:cNvSpPr txBox="1">
            <a:spLocks/>
          </p:cNvSpPr>
          <p:nvPr/>
        </p:nvSpPr>
        <p:spPr>
          <a:xfrm>
            <a:off x="0" y="818657"/>
            <a:ext cx="9324528" cy="5490663"/>
          </a:xfrm>
          <a:prstGeom prst="rect">
            <a:avLst/>
          </a:prstGeom>
        </p:spPr>
        <p:txBody>
          <a:bodyPr lIns="858600" anchor="t"/>
          <a:lstStyle>
            <a:lvl1pPr marL="0" indent="0" algn="l" rtl="0" eaLnBrk="1" fontAlgn="base" hangingPunct="1">
              <a:lnSpc>
                <a:spcPct val="150000"/>
              </a:lnSpc>
              <a:spcBef>
                <a:spcPts val="1800"/>
              </a:spcBef>
              <a:spcAft>
                <a:spcPct val="0"/>
              </a:spcAft>
              <a:buClr>
                <a:schemeClr val="folHlink"/>
              </a:buClr>
              <a:buFont typeface="Wingdings" pitchFamily="2" charset="2"/>
              <a:buNone/>
              <a:defRPr sz="1500" b="0" kern="1500" baseline="0">
                <a:solidFill>
                  <a:srgbClr val="737373"/>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450"/>
              </a:spcAft>
            </a:pPr>
            <a:r>
              <a:rPr lang="fr-FR" sz="1800" dirty="0"/>
              <a:t>336 installations sont entrées en file d’attente entre décembre 2019 à mai 2020</a:t>
            </a:r>
          </a:p>
          <a:p>
            <a:pPr>
              <a:lnSpc>
                <a:spcPct val="100000"/>
              </a:lnSpc>
              <a:spcBef>
                <a:spcPts val="0"/>
              </a:spcBef>
              <a:spcAft>
                <a:spcPts val="450"/>
              </a:spcAft>
            </a:pPr>
            <a:r>
              <a:rPr lang="fr-FR" sz="1800" dirty="0"/>
              <a:t>      Contre 190 installations entre décembre 2018 et mai 2019</a:t>
            </a:r>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smtClean="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smtClean="0"/>
          </a:p>
          <a:p>
            <a:pPr>
              <a:lnSpc>
                <a:spcPct val="100000"/>
              </a:lnSpc>
              <a:spcBef>
                <a:spcPts val="0"/>
              </a:spcBef>
              <a:spcAft>
                <a:spcPts val="450"/>
              </a:spcAft>
            </a:pPr>
            <a:endParaRPr lang="fr-FR" sz="1800" dirty="0" smtClean="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r>
              <a:rPr lang="fr-FR" sz="1800" dirty="0"/>
              <a:t>L’impact de la crise COVID-19 est perceptible sur avril et mai… mais la reprise s’annonce</a:t>
            </a:r>
          </a:p>
          <a:p>
            <a:pPr>
              <a:lnSpc>
                <a:spcPct val="100000"/>
              </a:lnSpc>
              <a:spcBef>
                <a:spcPts val="0"/>
              </a:spcBef>
              <a:spcAft>
                <a:spcPts val="450"/>
              </a:spcAft>
            </a:pPr>
            <a:r>
              <a:rPr lang="fr-FR" sz="1800" dirty="0"/>
              <a:t>     21 dossiers entrés en FA entre le 1</a:t>
            </a:r>
            <a:r>
              <a:rPr lang="fr-FR" sz="1800" baseline="30000" dirty="0"/>
              <a:t>er</a:t>
            </a:r>
            <a:r>
              <a:rPr lang="fr-FR" sz="1800" dirty="0"/>
              <a:t> et le 15 juin</a:t>
            </a:r>
          </a:p>
          <a:p>
            <a:pPr>
              <a:lnSpc>
                <a:spcPct val="100000"/>
              </a:lnSpc>
              <a:spcBef>
                <a:spcPts val="0"/>
              </a:spcBef>
              <a:spcAft>
                <a:spcPts val="450"/>
              </a:spcAft>
            </a:pPr>
            <a:r>
              <a:rPr lang="fr-FR" sz="1800" dirty="0"/>
              <a:t>     11 dossiers en pré-FA au 15 juin</a:t>
            </a:r>
          </a:p>
          <a:p>
            <a:pPr>
              <a:lnSpc>
                <a:spcPct val="100000"/>
              </a:lnSpc>
              <a:spcBef>
                <a:spcPts val="900"/>
              </a:spcBef>
              <a:spcAft>
                <a:spcPts val="450"/>
              </a:spcAft>
            </a:pPr>
            <a:r>
              <a:rPr lang="fr-FR" sz="1800" dirty="0"/>
              <a:t>Les Centres de Guyane et de Martinique sont aujourd’hui fortement sollicités</a:t>
            </a:r>
          </a:p>
        </p:txBody>
      </p:sp>
      <p:pic>
        <p:nvPicPr>
          <p:cNvPr id="2" name="Image 1"/>
          <p:cNvPicPr>
            <a:picLocks noChangeAspect="1"/>
          </p:cNvPicPr>
          <p:nvPr/>
        </p:nvPicPr>
        <p:blipFill>
          <a:blip r:embed="rId3"/>
          <a:stretch>
            <a:fillRect/>
          </a:stretch>
        </p:blipFill>
        <p:spPr>
          <a:xfrm>
            <a:off x="899591" y="1700808"/>
            <a:ext cx="4075932" cy="2448272"/>
          </a:xfrm>
          <a:prstGeom prst="rect">
            <a:avLst/>
          </a:prstGeom>
        </p:spPr>
      </p:pic>
      <p:pic>
        <p:nvPicPr>
          <p:cNvPr id="3" name="Image 2"/>
          <p:cNvPicPr>
            <a:picLocks noChangeAspect="1"/>
          </p:cNvPicPr>
          <p:nvPr/>
        </p:nvPicPr>
        <p:blipFill>
          <a:blip r:embed="rId4"/>
          <a:stretch>
            <a:fillRect/>
          </a:stretch>
        </p:blipFill>
        <p:spPr>
          <a:xfrm>
            <a:off x="5498797" y="1712816"/>
            <a:ext cx="2901920" cy="2436263"/>
          </a:xfrm>
          <a:prstGeom prst="rect">
            <a:avLst/>
          </a:prstGeom>
        </p:spPr>
      </p:pic>
      <p:sp>
        <p:nvSpPr>
          <p:cNvPr id="4" name="Espace réservé du pied de page 3"/>
          <p:cNvSpPr>
            <a:spLocks noGrp="1"/>
          </p:cNvSpPr>
          <p:nvPr>
            <p:ph type="ftr" sz="quarter" idx="10"/>
          </p:nvPr>
        </p:nvSpPr>
        <p:spPr/>
        <p:txBody>
          <a:bodyPr/>
          <a:lstStyle/>
          <a:p>
            <a:r>
              <a:rPr lang="de-DE" smtClean="0"/>
              <a:t>EDF SEI - CCP du 25/06/2020</a:t>
            </a:r>
            <a:endParaRPr lang="fr-FR"/>
          </a:p>
        </p:txBody>
      </p:sp>
      <p:sp>
        <p:nvSpPr>
          <p:cNvPr id="6" name="Espace réservé du numéro de diapositive 5"/>
          <p:cNvSpPr>
            <a:spLocks noGrp="1"/>
          </p:cNvSpPr>
          <p:nvPr>
            <p:ph type="sldNum" sz="quarter" idx="11"/>
          </p:nvPr>
        </p:nvSpPr>
        <p:spPr/>
        <p:txBody>
          <a:bodyPr/>
          <a:lstStyle/>
          <a:p>
            <a:pPr fontAlgn="base">
              <a:spcBef>
                <a:spcPct val="0"/>
              </a:spcBef>
              <a:spcAft>
                <a:spcPct val="0"/>
              </a:spcAft>
              <a:defRPr/>
            </a:pPr>
            <a:fld id="{DB3B87BF-8F7D-4823-9764-525E9D7839A3}" type="slidenum">
              <a:rPr lang="fr-FR" sz="1000" smtClean="0">
                <a:solidFill>
                  <a:srgbClr val="87888A"/>
                </a:solidFill>
                <a:latin typeface="Arial" charset="0"/>
                <a:cs typeface="Arial" charset="0"/>
              </a:rPr>
              <a:pPr fontAlgn="base">
                <a:spcBef>
                  <a:spcPct val="0"/>
                </a:spcBef>
                <a:spcAft>
                  <a:spcPct val="0"/>
                </a:spcAft>
                <a:defRPr/>
              </a:pPr>
              <a:t>4</a:t>
            </a:fld>
            <a:endParaRPr lang="fr-FR" sz="1000" dirty="0">
              <a:solidFill>
                <a:srgbClr val="87888A"/>
              </a:solidFill>
              <a:latin typeface="Arial" charset="0"/>
              <a:cs typeface="Arial" charset="0"/>
            </a:endParaRPr>
          </a:p>
        </p:txBody>
      </p:sp>
    </p:spTree>
    <p:extLst>
      <p:ext uri="{BB962C8B-B14F-4D97-AF65-F5344CB8AC3E}">
        <p14:creationId xmlns:p14="http://schemas.microsoft.com/office/powerpoint/2010/main" val="1173576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11"/>
          <p:cNvSpPr txBox="1">
            <a:spLocks/>
          </p:cNvSpPr>
          <p:nvPr/>
        </p:nvSpPr>
        <p:spPr>
          <a:xfrm>
            <a:off x="0" y="116632"/>
            <a:ext cx="9145191" cy="762778"/>
          </a:xfrm>
          <a:prstGeom prst="rect">
            <a:avLst/>
          </a:prstGeom>
        </p:spPr>
        <p:txBody>
          <a:bodyPr lIns="858600" tIns="297000"/>
          <a:lstStyle>
            <a:lvl1pPr marL="0" indent="0" algn="l" rtl="0" eaLnBrk="1" fontAlgn="base" hangingPunct="1">
              <a:spcBef>
                <a:spcPts val="1800"/>
              </a:spcBef>
              <a:spcAft>
                <a:spcPct val="0"/>
              </a:spcAft>
              <a:buClr>
                <a:schemeClr val="folHlink"/>
              </a:buClr>
              <a:buFont typeface="Wingdings" pitchFamily="2" charset="2"/>
              <a:buNone/>
              <a:defRPr sz="1650" b="1" kern="1200">
                <a:solidFill>
                  <a:schemeClr val="accent2"/>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100" b="0" dirty="0">
                <a:solidFill>
                  <a:schemeClr val="accent1"/>
                </a:solidFill>
              </a:rPr>
              <a:t>STATISTIQUES</a:t>
            </a:r>
          </a:p>
        </p:txBody>
      </p:sp>
      <p:sp>
        <p:nvSpPr>
          <p:cNvPr id="10" name="Espace réservé du texte 11"/>
          <p:cNvSpPr txBox="1">
            <a:spLocks/>
          </p:cNvSpPr>
          <p:nvPr/>
        </p:nvSpPr>
        <p:spPr>
          <a:xfrm>
            <a:off x="-1" y="1052736"/>
            <a:ext cx="9145191" cy="5400600"/>
          </a:xfrm>
          <a:prstGeom prst="rect">
            <a:avLst/>
          </a:prstGeom>
        </p:spPr>
        <p:txBody>
          <a:bodyPr lIns="858600" anchor="t"/>
          <a:lstStyle>
            <a:lvl1pPr marL="0" indent="0" algn="l" rtl="0" eaLnBrk="1" fontAlgn="base" hangingPunct="1">
              <a:lnSpc>
                <a:spcPct val="150000"/>
              </a:lnSpc>
              <a:spcBef>
                <a:spcPts val="1800"/>
              </a:spcBef>
              <a:spcAft>
                <a:spcPct val="0"/>
              </a:spcAft>
              <a:buClr>
                <a:schemeClr val="folHlink"/>
              </a:buClr>
              <a:buFont typeface="Wingdings" pitchFamily="2" charset="2"/>
              <a:buNone/>
              <a:defRPr sz="1500" b="0" kern="1500" baseline="0">
                <a:solidFill>
                  <a:srgbClr val="737373"/>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450"/>
              </a:spcAft>
            </a:pPr>
            <a:r>
              <a:rPr lang="fr-FR" sz="1800" dirty="0"/>
              <a:t>336 installations sont entrées en file d’attente entre décembre 2019 à mai 2020</a:t>
            </a:r>
          </a:p>
          <a:p>
            <a:pPr>
              <a:lnSpc>
                <a:spcPct val="100000"/>
              </a:lnSpc>
              <a:spcBef>
                <a:spcPts val="0"/>
              </a:spcBef>
              <a:spcAft>
                <a:spcPts val="450"/>
              </a:spcAft>
            </a:pPr>
            <a:r>
              <a:rPr lang="fr-FR" sz="1800" dirty="0"/>
              <a:t>     </a:t>
            </a:r>
            <a:r>
              <a:rPr lang="fr-FR" sz="1200" dirty="0"/>
              <a:t>Répartition par niveau de tension			Répartition par filière</a:t>
            </a:r>
          </a:p>
          <a:p>
            <a:pPr>
              <a:lnSpc>
                <a:spcPct val="100000"/>
              </a:lnSpc>
              <a:spcBef>
                <a:spcPts val="0"/>
              </a:spcBef>
              <a:spcAft>
                <a:spcPts val="450"/>
              </a:spcAft>
            </a:pPr>
            <a:r>
              <a:rPr lang="fr-FR" sz="1800" dirty="0"/>
              <a:t>      </a:t>
            </a:r>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r>
              <a:rPr lang="fr-FR" sz="1800" dirty="0"/>
              <a:t>Les projets PV &lt; 100 kW constituent encore 85% des demandes</a:t>
            </a:r>
          </a:p>
          <a:p>
            <a:pPr>
              <a:lnSpc>
                <a:spcPct val="100000"/>
              </a:lnSpc>
              <a:spcBef>
                <a:spcPts val="0"/>
              </a:spcBef>
              <a:spcAft>
                <a:spcPts val="450"/>
              </a:spcAft>
            </a:pPr>
            <a:r>
              <a:rPr lang="fr-FR" sz="1800" dirty="0"/>
              <a:t>     Ces projets s’orientent désormais vers la Martinique et la Guyane</a:t>
            </a:r>
          </a:p>
        </p:txBody>
      </p:sp>
      <p:pic>
        <p:nvPicPr>
          <p:cNvPr id="4" name="Image 3"/>
          <p:cNvPicPr>
            <a:picLocks noChangeAspect="1"/>
          </p:cNvPicPr>
          <p:nvPr/>
        </p:nvPicPr>
        <p:blipFill>
          <a:blip r:embed="rId2"/>
          <a:stretch>
            <a:fillRect/>
          </a:stretch>
        </p:blipFill>
        <p:spPr>
          <a:xfrm>
            <a:off x="971600" y="1772816"/>
            <a:ext cx="3250129" cy="2727381"/>
          </a:xfrm>
          <a:prstGeom prst="rect">
            <a:avLst/>
          </a:prstGeom>
        </p:spPr>
      </p:pic>
      <p:pic>
        <p:nvPicPr>
          <p:cNvPr id="5" name="Image 4"/>
          <p:cNvPicPr>
            <a:picLocks noChangeAspect="1"/>
          </p:cNvPicPr>
          <p:nvPr/>
        </p:nvPicPr>
        <p:blipFill>
          <a:blip r:embed="rId3"/>
          <a:stretch>
            <a:fillRect/>
          </a:stretch>
        </p:blipFill>
        <p:spPr>
          <a:xfrm>
            <a:off x="5004048" y="1844823"/>
            <a:ext cx="3171696" cy="2655373"/>
          </a:xfrm>
          <a:prstGeom prst="rect">
            <a:avLst/>
          </a:prstGeom>
        </p:spPr>
      </p:pic>
      <p:sp>
        <p:nvSpPr>
          <p:cNvPr id="2" name="Espace réservé du pied de page 1"/>
          <p:cNvSpPr>
            <a:spLocks noGrp="1"/>
          </p:cNvSpPr>
          <p:nvPr>
            <p:ph type="ftr" sz="quarter" idx="10"/>
          </p:nvPr>
        </p:nvSpPr>
        <p:spPr/>
        <p:txBody>
          <a:bodyPr/>
          <a:lstStyle/>
          <a:p>
            <a:r>
              <a:rPr lang="de-DE" smtClean="0"/>
              <a:t>EDF SEI - CCP du 25/06/2020</a:t>
            </a:r>
            <a:endParaRPr lang="fr-FR"/>
          </a:p>
        </p:txBody>
      </p:sp>
      <p:sp>
        <p:nvSpPr>
          <p:cNvPr id="6" name="Espace réservé du numéro de diapositive 5"/>
          <p:cNvSpPr>
            <a:spLocks noGrp="1"/>
          </p:cNvSpPr>
          <p:nvPr>
            <p:ph type="sldNum" sz="quarter" idx="11"/>
          </p:nvPr>
        </p:nvSpPr>
        <p:spPr/>
        <p:txBody>
          <a:bodyPr/>
          <a:lstStyle/>
          <a:p>
            <a:pPr fontAlgn="base">
              <a:spcBef>
                <a:spcPct val="0"/>
              </a:spcBef>
              <a:spcAft>
                <a:spcPct val="0"/>
              </a:spcAft>
              <a:defRPr/>
            </a:pPr>
            <a:fld id="{DB3B87BF-8F7D-4823-9764-525E9D7839A3}" type="slidenum">
              <a:rPr lang="fr-FR" sz="1000" smtClean="0">
                <a:solidFill>
                  <a:srgbClr val="87888A"/>
                </a:solidFill>
                <a:latin typeface="Arial" charset="0"/>
                <a:cs typeface="Arial" charset="0"/>
              </a:rPr>
              <a:pPr fontAlgn="base">
                <a:spcBef>
                  <a:spcPct val="0"/>
                </a:spcBef>
                <a:spcAft>
                  <a:spcPct val="0"/>
                </a:spcAft>
                <a:defRPr/>
              </a:pPr>
              <a:t>5</a:t>
            </a:fld>
            <a:endParaRPr lang="fr-FR" sz="1000" dirty="0">
              <a:solidFill>
                <a:srgbClr val="87888A"/>
              </a:solidFill>
              <a:latin typeface="Arial" charset="0"/>
              <a:cs typeface="Arial" charset="0"/>
            </a:endParaRPr>
          </a:p>
        </p:txBody>
      </p:sp>
    </p:spTree>
    <p:extLst>
      <p:ext uri="{BB962C8B-B14F-4D97-AF65-F5344CB8AC3E}">
        <p14:creationId xmlns:p14="http://schemas.microsoft.com/office/powerpoint/2010/main" val="1930459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11"/>
          <p:cNvSpPr txBox="1">
            <a:spLocks/>
          </p:cNvSpPr>
          <p:nvPr/>
        </p:nvSpPr>
        <p:spPr>
          <a:xfrm>
            <a:off x="0" y="16850"/>
            <a:ext cx="9145191" cy="762778"/>
          </a:xfrm>
          <a:prstGeom prst="rect">
            <a:avLst/>
          </a:prstGeom>
        </p:spPr>
        <p:txBody>
          <a:bodyPr lIns="858600" tIns="297000"/>
          <a:lstStyle>
            <a:lvl1pPr marL="0" indent="0" algn="l" rtl="0" eaLnBrk="1" fontAlgn="base" hangingPunct="1">
              <a:spcBef>
                <a:spcPts val="1800"/>
              </a:spcBef>
              <a:spcAft>
                <a:spcPct val="0"/>
              </a:spcAft>
              <a:buClr>
                <a:schemeClr val="folHlink"/>
              </a:buClr>
              <a:buFont typeface="Wingdings" pitchFamily="2" charset="2"/>
              <a:buNone/>
              <a:defRPr sz="1650" b="1" kern="1200">
                <a:solidFill>
                  <a:schemeClr val="accent2"/>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100" b="0" dirty="0">
                <a:solidFill>
                  <a:schemeClr val="accent1"/>
                </a:solidFill>
              </a:rPr>
              <a:t>DELAIS D’ENVOI DES OFFRES DE RACCORDEMENT</a:t>
            </a:r>
          </a:p>
        </p:txBody>
      </p:sp>
      <p:sp>
        <p:nvSpPr>
          <p:cNvPr id="10" name="Espace réservé du texte 11"/>
          <p:cNvSpPr txBox="1">
            <a:spLocks/>
          </p:cNvSpPr>
          <p:nvPr/>
        </p:nvSpPr>
        <p:spPr>
          <a:xfrm>
            <a:off x="0" y="763975"/>
            <a:ext cx="9144000" cy="5689361"/>
          </a:xfrm>
          <a:prstGeom prst="rect">
            <a:avLst/>
          </a:prstGeom>
        </p:spPr>
        <p:txBody>
          <a:bodyPr lIns="858600" anchor="t"/>
          <a:lstStyle>
            <a:lvl1pPr marL="0" indent="0" algn="l" rtl="0" eaLnBrk="1" fontAlgn="base" hangingPunct="1">
              <a:lnSpc>
                <a:spcPct val="150000"/>
              </a:lnSpc>
              <a:spcBef>
                <a:spcPts val="1800"/>
              </a:spcBef>
              <a:spcAft>
                <a:spcPct val="0"/>
              </a:spcAft>
              <a:buClr>
                <a:schemeClr val="folHlink"/>
              </a:buClr>
              <a:buFont typeface="Wingdings" pitchFamily="2" charset="2"/>
              <a:buNone/>
              <a:defRPr sz="1500" b="0" kern="1500" baseline="0">
                <a:solidFill>
                  <a:srgbClr val="737373"/>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450"/>
              </a:spcAft>
            </a:pPr>
            <a:r>
              <a:rPr lang="fr-FR" sz="1800" dirty="0"/>
              <a:t>336 installations sont entrées en file d’attente entre décembre 2019 à mai 2020</a:t>
            </a:r>
          </a:p>
          <a:p>
            <a:pPr>
              <a:lnSpc>
                <a:spcPct val="100000"/>
              </a:lnSpc>
              <a:spcBef>
                <a:spcPts val="0"/>
              </a:spcBef>
              <a:spcAft>
                <a:spcPts val="450"/>
              </a:spcAft>
            </a:pPr>
            <a:r>
              <a:rPr lang="fr-FR" sz="1800" dirty="0"/>
              <a:t>     </a:t>
            </a:r>
            <a:r>
              <a:rPr lang="fr-FR" sz="1600" dirty="0"/>
              <a:t>Taux de réponse dans les délais en fonction du mois d’entrée en file </a:t>
            </a:r>
            <a:r>
              <a:rPr lang="fr-FR" sz="1600" dirty="0" smtClean="0"/>
              <a:t>d’attente</a:t>
            </a:r>
          </a:p>
          <a:p>
            <a:pPr>
              <a:lnSpc>
                <a:spcPct val="100000"/>
              </a:lnSpc>
              <a:spcBef>
                <a:spcPts val="0"/>
              </a:spcBef>
              <a:spcAft>
                <a:spcPts val="450"/>
              </a:spcAft>
            </a:pPr>
            <a:endParaRPr lang="fr-FR" sz="1800" dirty="0"/>
          </a:p>
          <a:p>
            <a:pPr>
              <a:lnSpc>
                <a:spcPct val="100000"/>
              </a:lnSpc>
              <a:spcBef>
                <a:spcPts val="0"/>
              </a:spcBef>
              <a:spcAft>
                <a:spcPts val="450"/>
              </a:spcAft>
            </a:pPr>
            <a:r>
              <a:rPr lang="fr-FR" sz="1800" dirty="0"/>
              <a:t>      </a:t>
            </a:r>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0"/>
              </a:spcBef>
              <a:spcAft>
                <a:spcPts val="450"/>
              </a:spcAft>
            </a:pPr>
            <a:endParaRPr lang="fr-FR" sz="1800" dirty="0"/>
          </a:p>
          <a:p>
            <a:pPr>
              <a:lnSpc>
                <a:spcPct val="100000"/>
              </a:lnSpc>
              <a:spcBef>
                <a:spcPts val="900"/>
              </a:spcBef>
              <a:spcAft>
                <a:spcPts val="450"/>
              </a:spcAft>
            </a:pPr>
            <a:r>
              <a:rPr lang="fr-FR" sz="1800" dirty="0"/>
              <a:t>Le taux de réponse dans les délais était proche de 75% avant la crise COVID-19</a:t>
            </a:r>
          </a:p>
          <a:p>
            <a:pPr>
              <a:lnSpc>
                <a:spcPct val="100000"/>
              </a:lnSpc>
              <a:spcBef>
                <a:spcPts val="0"/>
              </a:spcBef>
              <a:spcAft>
                <a:spcPts val="450"/>
              </a:spcAft>
            </a:pPr>
            <a:r>
              <a:rPr lang="fr-FR" sz="1400" dirty="0"/>
              <a:t>     Ce chiffre varie assez fortement d’un Centre à l’autre</a:t>
            </a:r>
          </a:p>
          <a:p>
            <a:pPr>
              <a:lnSpc>
                <a:spcPct val="100000"/>
              </a:lnSpc>
              <a:spcBef>
                <a:spcPts val="0"/>
              </a:spcBef>
              <a:spcAft>
                <a:spcPts val="450"/>
              </a:spcAft>
            </a:pPr>
            <a:r>
              <a:rPr lang="fr-FR" sz="1400" dirty="0"/>
              <a:t>     Les Centres qui reçoivent un grand nombre de demandes depuis peu ont des résultats en retrait</a:t>
            </a:r>
            <a:endParaRPr lang="fr-FR" sz="1800" dirty="0"/>
          </a:p>
        </p:txBody>
      </p:sp>
      <p:pic>
        <p:nvPicPr>
          <p:cNvPr id="2" name="Image 1"/>
          <p:cNvPicPr>
            <a:picLocks noChangeAspect="1"/>
          </p:cNvPicPr>
          <p:nvPr/>
        </p:nvPicPr>
        <p:blipFill>
          <a:blip r:embed="rId2"/>
          <a:stretch>
            <a:fillRect/>
          </a:stretch>
        </p:blipFill>
        <p:spPr>
          <a:xfrm>
            <a:off x="323527" y="1607104"/>
            <a:ext cx="5062657" cy="3046032"/>
          </a:xfrm>
          <a:prstGeom prst="rect">
            <a:avLst/>
          </a:prstGeom>
        </p:spPr>
      </p:pic>
      <p:sp>
        <p:nvSpPr>
          <p:cNvPr id="3" name="Rectangle 2"/>
          <p:cNvSpPr/>
          <p:nvPr/>
        </p:nvSpPr>
        <p:spPr>
          <a:xfrm>
            <a:off x="5386184" y="2317331"/>
            <a:ext cx="4287887" cy="646331"/>
          </a:xfrm>
          <a:prstGeom prst="rect">
            <a:avLst/>
          </a:prstGeom>
        </p:spPr>
        <p:txBody>
          <a:bodyPr wrap="square">
            <a:spAutoFit/>
          </a:bodyPr>
          <a:lstStyle/>
          <a:p>
            <a:pPr algn="l"/>
            <a:r>
              <a:rPr lang="fr-FR" sz="900" dirty="0">
                <a:solidFill>
                  <a:srgbClr val="2459F0"/>
                </a:solidFill>
                <a:latin typeface="+mj-lt"/>
                <a:ea typeface="Calibri" panose="020F0502020204030204" pitchFamily="34" charset="0"/>
              </a:rPr>
              <a:t>Taux de réponse = réponses envoyées / demandes reçues</a:t>
            </a:r>
          </a:p>
          <a:p>
            <a:pPr algn="l"/>
            <a:endParaRPr lang="fr-FR" sz="900" dirty="0">
              <a:solidFill>
                <a:schemeClr val="accent1"/>
              </a:solidFill>
              <a:latin typeface="+mj-lt"/>
              <a:ea typeface="Calibri" panose="020F0502020204030204" pitchFamily="34" charset="0"/>
            </a:endParaRPr>
          </a:p>
          <a:p>
            <a:pPr algn="l"/>
            <a:r>
              <a:rPr lang="fr-FR" sz="900" dirty="0">
                <a:solidFill>
                  <a:schemeClr val="accent1"/>
                </a:solidFill>
                <a:latin typeface="+mj-lt"/>
                <a:ea typeface="Calibri" panose="020F0502020204030204" pitchFamily="34" charset="0"/>
              </a:rPr>
              <a:t>Taux de réponse dans les délais = réponses dans les délais / réponses envoyées</a:t>
            </a:r>
            <a:endParaRPr lang="fr-FR" sz="900" dirty="0">
              <a:solidFill>
                <a:schemeClr val="accent1"/>
              </a:solidFill>
              <a:latin typeface="+mj-lt"/>
            </a:endParaRPr>
          </a:p>
        </p:txBody>
      </p:sp>
      <p:sp>
        <p:nvSpPr>
          <p:cNvPr id="11" name="Rectangle 10"/>
          <p:cNvSpPr/>
          <p:nvPr/>
        </p:nvSpPr>
        <p:spPr>
          <a:xfrm>
            <a:off x="4134390" y="1662540"/>
            <a:ext cx="1443446" cy="230832"/>
          </a:xfrm>
          <a:prstGeom prst="rect">
            <a:avLst/>
          </a:prstGeom>
        </p:spPr>
        <p:txBody>
          <a:bodyPr wrap="square">
            <a:spAutoFit/>
          </a:bodyPr>
          <a:lstStyle/>
          <a:p>
            <a:r>
              <a:rPr lang="fr-FR" sz="900" dirty="0">
                <a:solidFill>
                  <a:srgbClr val="FF0000"/>
                </a:solidFill>
                <a:latin typeface="+mj-lt"/>
                <a:ea typeface="Calibri" panose="020F0502020204030204" pitchFamily="34" charset="0"/>
              </a:rPr>
              <a:t>Chiffres provisoires</a:t>
            </a:r>
            <a:endParaRPr lang="fr-FR" sz="900" dirty="0">
              <a:solidFill>
                <a:srgbClr val="FF0000"/>
              </a:solidFill>
              <a:latin typeface="+mj-lt"/>
            </a:endParaRPr>
          </a:p>
        </p:txBody>
      </p:sp>
      <p:sp>
        <p:nvSpPr>
          <p:cNvPr id="4" name="Espace réservé du pied de page 3"/>
          <p:cNvSpPr>
            <a:spLocks noGrp="1"/>
          </p:cNvSpPr>
          <p:nvPr>
            <p:ph type="ftr" sz="quarter" idx="10"/>
          </p:nvPr>
        </p:nvSpPr>
        <p:spPr/>
        <p:txBody>
          <a:bodyPr/>
          <a:lstStyle/>
          <a:p>
            <a:r>
              <a:rPr lang="de-DE" smtClean="0"/>
              <a:t>EDF SEI - CCP du 25/06/2020</a:t>
            </a:r>
            <a:endParaRPr lang="fr-FR"/>
          </a:p>
        </p:txBody>
      </p:sp>
      <p:sp>
        <p:nvSpPr>
          <p:cNvPr id="6" name="Espace réservé du numéro de diapositive 5"/>
          <p:cNvSpPr>
            <a:spLocks noGrp="1"/>
          </p:cNvSpPr>
          <p:nvPr>
            <p:ph type="sldNum" sz="quarter" idx="11"/>
          </p:nvPr>
        </p:nvSpPr>
        <p:spPr/>
        <p:txBody>
          <a:bodyPr/>
          <a:lstStyle/>
          <a:p>
            <a:pPr fontAlgn="base">
              <a:spcBef>
                <a:spcPct val="0"/>
              </a:spcBef>
              <a:spcAft>
                <a:spcPct val="0"/>
              </a:spcAft>
              <a:defRPr/>
            </a:pPr>
            <a:fld id="{DB3B87BF-8F7D-4823-9764-525E9D7839A3}" type="slidenum">
              <a:rPr lang="fr-FR" sz="1000" smtClean="0">
                <a:solidFill>
                  <a:srgbClr val="87888A"/>
                </a:solidFill>
                <a:latin typeface="Arial" charset="0"/>
                <a:cs typeface="Arial" charset="0"/>
              </a:rPr>
              <a:pPr fontAlgn="base">
                <a:spcBef>
                  <a:spcPct val="0"/>
                </a:spcBef>
                <a:spcAft>
                  <a:spcPct val="0"/>
                </a:spcAft>
                <a:defRPr/>
              </a:pPr>
              <a:t>6</a:t>
            </a:fld>
            <a:endParaRPr lang="fr-FR" sz="1000" dirty="0">
              <a:solidFill>
                <a:srgbClr val="87888A"/>
              </a:solidFill>
              <a:latin typeface="Arial" charset="0"/>
              <a:cs typeface="Arial" charset="0"/>
            </a:endParaRPr>
          </a:p>
        </p:txBody>
      </p:sp>
    </p:spTree>
    <p:extLst>
      <p:ext uri="{BB962C8B-B14F-4D97-AF65-F5344CB8AC3E}">
        <p14:creationId xmlns:p14="http://schemas.microsoft.com/office/powerpoint/2010/main" val="1142296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11"/>
          <p:cNvSpPr txBox="1">
            <a:spLocks/>
          </p:cNvSpPr>
          <p:nvPr/>
        </p:nvSpPr>
        <p:spPr>
          <a:xfrm>
            <a:off x="835" y="-99392"/>
            <a:ext cx="9145191" cy="762778"/>
          </a:xfrm>
          <a:prstGeom prst="rect">
            <a:avLst/>
          </a:prstGeom>
        </p:spPr>
        <p:txBody>
          <a:bodyPr lIns="858600" tIns="297000"/>
          <a:lstStyle>
            <a:lvl1pPr marL="0" indent="0" algn="l" rtl="0" eaLnBrk="1" fontAlgn="base" hangingPunct="1">
              <a:spcBef>
                <a:spcPts val="1800"/>
              </a:spcBef>
              <a:spcAft>
                <a:spcPct val="0"/>
              </a:spcAft>
              <a:buClr>
                <a:schemeClr val="folHlink"/>
              </a:buClr>
              <a:buFont typeface="Wingdings" pitchFamily="2" charset="2"/>
              <a:buNone/>
              <a:defRPr sz="1650" b="1" kern="1200">
                <a:solidFill>
                  <a:schemeClr val="accent2"/>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100" b="0" dirty="0">
                <a:solidFill>
                  <a:schemeClr val="accent1"/>
                </a:solidFill>
              </a:rPr>
              <a:t>AUTRES INDICATEURS</a:t>
            </a:r>
          </a:p>
        </p:txBody>
      </p:sp>
      <p:sp>
        <p:nvSpPr>
          <p:cNvPr id="10" name="Espace réservé du texte 11"/>
          <p:cNvSpPr txBox="1">
            <a:spLocks/>
          </p:cNvSpPr>
          <p:nvPr/>
        </p:nvSpPr>
        <p:spPr>
          <a:xfrm>
            <a:off x="8602" y="764704"/>
            <a:ext cx="8690212" cy="3423683"/>
          </a:xfrm>
          <a:prstGeom prst="rect">
            <a:avLst/>
          </a:prstGeom>
        </p:spPr>
        <p:txBody>
          <a:bodyPr lIns="858600" anchor="t"/>
          <a:lstStyle>
            <a:lvl1pPr marL="0" indent="0" algn="l" rtl="0" eaLnBrk="1" fontAlgn="base" hangingPunct="1">
              <a:lnSpc>
                <a:spcPct val="150000"/>
              </a:lnSpc>
              <a:spcBef>
                <a:spcPts val="1800"/>
              </a:spcBef>
              <a:spcAft>
                <a:spcPct val="0"/>
              </a:spcAft>
              <a:buClr>
                <a:schemeClr val="folHlink"/>
              </a:buClr>
              <a:buFont typeface="Wingdings" pitchFamily="2" charset="2"/>
              <a:buNone/>
              <a:defRPr sz="1500" b="0" kern="1500" baseline="0">
                <a:solidFill>
                  <a:srgbClr val="737373"/>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450"/>
              </a:spcAft>
            </a:pPr>
            <a:r>
              <a:rPr lang="fr-FR" sz="1800" dirty="0">
                <a:solidFill>
                  <a:schemeClr val="accent1"/>
                </a:solidFill>
              </a:rPr>
              <a:t>DELAIS TOTAUX DE MISE EN SERVICE</a:t>
            </a:r>
            <a:endParaRPr lang="fr-FR" sz="1800" dirty="0"/>
          </a:p>
          <a:p>
            <a:pPr>
              <a:lnSpc>
                <a:spcPct val="100000"/>
              </a:lnSpc>
              <a:spcBef>
                <a:spcPts val="900"/>
              </a:spcBef>
              <a:spcAft>
                <a:spcPts val="450"/>
              </a:spcAft>
            </a:pPr>
            <a:r>
              <a:rPr lang="fr-FR" sz="1800" dirty="0"/>
              <a:t>Échantillon de 158 installations mises en service en 2019 et 2020</a:t>
            </a:r>
          </a:p>
          <a:p>
            <a:pPr>
              <a:lnSpc>
                <a:spcPct val="100000"/>
              </a:lnSpc>
              <a:spcBef>
                <a:spcPts val="0"/>
              </a:spcBef>
              <a:spcAft>
                <a:spcPts val="450"/>
              </a:spcAft>
            </a:pPr>
            <a:r>
              <a:rPr lang="fr-FR" sz="1800" dirty="0"/>
              <a:t>     Délai moyen entre le To de l’installation et sa mise en service</a:t>
            </a:r>
          </a:p>
          <a:p>
            <a:pPr>
              <a:lnSpc>
                <a:spcPct val="100000"/>
              </a:lnSpc>
              <a:spcBef>
                <a:spcPts val="0"/>
              </a:spcBef>
              <a:spcAft>
                <a:spcPts val="450"/>
              </a:spcAft>
            </a:pPr>
            <a:r>
              <a:rPr lang="fr-FR" sz="1400" dirty="0"/>
              <a:t>	Installations HTA 	~ 35 mois</a:t>
            </a:r>
          </a:p>
          <a:p>
            <a:pPr>
              <a:lnSpc>
                <a:spcPct val="100000"/>
              </a:lnSpc>
              <a:spcBef>
                <a:spcPts val="0"/>
              </a:spcBef>
              <a:spcAft>
                <a:spcPts val="450"/>
              </a:spcAft>
            </a:pPr>
            <a:r>
              <a:rPr lang="fr-FR" sz="1400" dirty="0"/>
              <a:t>	Installations BT 	~ 22 mois</a:t>
            </a:r>
          </a:p>
          <a:p>
            <a:pPr>
              <a:lnSpc>
                <a:spcPct val="100000"/>
              </a:lnSpc>
              <a:spcBef>
                <a:spcPts val="0"/>
              </a:spcBef>
              <a:spcAft>
                <a:spcPts val="450"/>
              </a:spcAft>
            </a:pPr>
            <a:r>
              <a:rPr lang="fr-FR" sz="1800" dirty="0"/>
              <a:t/>
            </a:r>
            <a:br>
              <a:rPr lang="fr-FR" sz="1800" dirty="0"/>
            </a:br>
            <a:endParaRPr lang="fr-FR" sz="1800" dirty="0"/>
          </a:p>
          <a:p>
            <a:pPr>
              <a:lnSpc>
                <a:spcPct val="100000"/>
              </a:lnSpc>
              <a:spcBef>
                <a:spcPts val="0"/>
              </a:spcBef>
              <a:spcAft>
                <a:spcPts val="450"/>
              </a:spcAft>
            </a:pPr>
            <a:r>
              <a:rPr lang="fr-FR" sz="1800" dirty="0">
                <a:solidFill>
                  <a:schemeClr val="accent1"/>
                </a:solidFill>
              </a:rPr>
              <a:t>TAUX DE DOSSIERS INCOMPLETS</a:t>
            </a:r>
          </a:p>
          <a:p>
            <a:pPr>
              <a:lnSpc>
                <a:spcPct val="100000"/>
              </a:lnSpc>
              <a:spcBef>
                <a:spcPts val="900"/>
              </a:spcBef>
              <a:spcAft>
                <a:spcPts val="450"/>
              </a:spcAft>
            </a:pPr>
            <a:r>
              <a:rPr lang="fr-FR" sz="1800" dirty="0"/>
              <a:t>Taux de dossiers rejetés pour incomplétude à la première analyse</a:t>
            </a:r>
          </a:p>
          <a:p>
            <a:pPr>
              <a:lnSpc>
                <a:spcPct val="100000"/>
              </a:lnSpc>
              <a:spcBef>
                <a:spcPts val="0"/>
              </a:spcBef>
              <a:spcAft>
                <a:spcPts val="450"/>
              </a:spcAft>
            </a:pPr>
            <a:r>
              <a:rPr lang="fr-FR" sz="1400" dirty="0"/>
              <a:t>     	Mi-2019			75 à 80%	</a:t>
            </a:r>
          </a:p>
          <a:p>
            <a:pPr>
              <a:lnSpc>
                <a:spcPct val="100000"/>
              </a:lnSpc>
              <a:spcBef>
                <a:spcPts val="0"/>
              </a:spcBef>
              <a:spcAft>
                <a:spcPts val="450"/>
              </a:spcAft>
            </a:pPr>
            <a:r>
              <a:rPr lang="fr-FR" sz="1400" dirty="0"/>
              <a:t>	Depuis début 2020		~ 50%</a:t>
            </a:r>
          </a:p>
          <a:p>
            <a:pPr>
              <a:lnSpc>
                <a:spcPct val="100000"/>
              </a:lnSpc>
              <a:spcBef>
                <a:spcPts val="0"/>
              </a:spcBef>
              <a:spcAft>
                <a:spcPts val="450"/>
              </a:spcAft>
            </a:pPr>
            <a:r>
              <a:rPr lang="fr-FR" sz="1800" dirty="0"/>
              <a:t>Les efforts sur l’amélioration de la connaissance du processus et sur la clarification des fiches de collecte se poursuivent</a:t>
            </a:r>
          </a:p>
        </p:txBody>
      </p:sp>
      <p:sp>
        <p:nvSpPr>
          <p:cNvPr id="2" name="Espace réservé du pied de page 1"/>
          <p:cNvSpPr>
            <a:spLocks noGrp="1"/>
          </p:cNvSpPr>
          <p:nvPr>
            <p:ph type="ftr" sz="quarter" idx="10"/>
          </p:nvPr>
        </p:nvSpPr>
        <p:spPr/>
        <p:txBody>
          <a:bodyPr/>
          <a:lstStyle/>
          <a:p>
            <a:r>
              <a:rPr lang="de-DE" smtClean="0"/>
              <a:t>EDF SEI - CCP du 25/06/2020</a:t>
            </a:r>
            <a:endParaRPr lang="fr-FR"/>
          </a:p>
        </p:txBody>
      </p:sp>
      <p:sp>
        <p:nvSpPr>
          <p:cNvPr id="4" name="Espace réservé du numéro de diapositive 3"/>
          <p:cNvSpPr>
            <a:spLocks noGrp="1"/>
          </p:cNvSpPr>
          <p:nvPr>
            <p:ph type="sldNum" sz="quarter" idx="11"/>
          </p:nvPr>
        </p:nvSpPr>
        <p:spPr/>
        <p:txBody>
          <a:bodyPr/>
          <a:lstStyle/>
          <a:p>
            <a:pPr fontAlgn="base">
              <a:spcBef>
                <a:spcPct val="0"/>
              </a:spcBef>
              <a:spcAft>
                <a:spcPct val="0"/>
              </a:spcAft>
              <a:defRPr/>
            </a:pPr>
            <a:fld id="{DB3B87BF-8F7D-4823-9764-525E9D7839A3}" type="slidenum">
              <a:rPr lang="fr-FR" sz="1000" smtClean="0">
                <a:solidFill>
                  <a:srgbClr val="87888A"/>
                </a:solidFill>
                <a:latin typeface="Arial" charset="0"/>
                <a:cs typeface="Arial" charset="0"/>
              </a:rPr>
              <a:pPr fontAlgn="base">
                <a:spcBef>
                  <a:spcPct val="0"/>
                </a:spcBef>
                <a:spcAft>
                  <a:spcPct val="0"/>
                </a:spcAft>
                <a:defRPr/>
              </a:pPr>
              <a:t>7</a:t>
            </a:fld>
            <a:endParaRPr lang="fr-FR" sz="1000" dirty="0">
              <a:solidFill>
                <a:srgbClr val="87888A"/>
              </a:solidFill>
              <a:latin typeface="Arial" charset="0"/>
              <a:cs typeface="Arial" charset="0"/>
            </a:endParaRPr>
          </a:p>
        </p:txBody>
      </p:sp>
    </p:spTree>
    <p:extLst>
      <p:ext uri="{BB962C8B-B14F-4D97-AF65-F5344CB8AC3E}">
        <p14:creationId xmlns:p14="http://schemas.microsoft.com/office/powerpoint/2010/main" val="861763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11"/>
          <p:cNvSpPr txBox="1">
            <a:spLocks/>
          </p:cNvSpPr>
          <p:nvPr/>
        </p:nvSpPr>
        <p:spPr>
          <a:xfrm>
            <a:off x="-4711" y="-23900"/>
            <a:ext cx="9145191" cy="762778"/>
          </a:xfrm>
          <a:prstGeom prst="rect">
            <a:avLst/>
          </a:prstGeom>
        </p:spPr>
        <p:txBody>
          <a:bodyPr lIns="858600" tIns="297000"/>
          <a:lstStyle>
            <a:lvl1pPr marL="0" indent="0" algn="l" rtl="0" eaLnBrk="1" fontAlgn="base" hangingPunct="1">
              <a:spcBef>
                <a:spcPts val="1800"/>
              </a:spcBef>
              <a:spcAft>
                <a:spcPct val="0"/>
              </a:spcAft>
              <a:buClr>
                <a:schemeClr val="folHlink"/>
              </a:buClr>
              <a:buFont typeface="Wingdings" pitchFamily="2" charset="2"/>
              <a:buNone/>
              <a:defRPr sz="1650" b="1" kern="1200">
                <a:solidFill>
                  <a:schemeClr val="accent2"/>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100" b="0" dirty="0">
                <a:solidFill>
                  <a:schemeClr val="accent1"/>
                </a:solidFill>
              </a:rPr>
              <a:t>AVANCEMENT DU PLAN DE REDRESSEMENT</a:t>
            </a:r>
          </a:p>
        </p:txBody>
      </p:sp>
      <p:sp>
        <p:nvSpPr>
          <p:cNvPr id="10" name="Espace réservé du texte 11"/>
          <p:cNvSpPr txBox="1">
            <a:spLocks/>
          </p:cNvSpPr>
          <p:nvPr/>
        </p:nvSpPr>
        <p:spPr>
          <a:xfrm>
            <a:off x="-4711" y="980728"/>
            <a:ext cx="8690212" cy="5544616"/>
          </a:xfrm>
          <a:prstGeom prst="rect">
            <a:avLst/>
          </a:prstGeom>
        </p:spPr>
        <p:txBody>
          <a:bodyPr lIns="858600" anchor="t"/>
          <a:lstStyle>
            <a:lvl1pPr marL="0" indent="0" algn="l" rtl="0" eaLnBrk="1" fontAlgn="base" hangingPunct="1">
              <a:lnSpc>
                <a:spcPct val="150000"/>
              </a:lnSpc>
              <a:spcBef>
                <a:spcPts val="1800"/>
              </a:spcBef>
              <a:spcAft>
                <a:spcPct val="0"/>
              </a:spcAft>
              <a:buClr>
                <a:schemeClr val="folHlink"/>
              </a:buClr>
              <a:buFont typeface="Wingdings" pitchFamily="2" charset="2"/>
              <a:buNone/>
              <a:defRPr sz="1500" b="0" kern="1500" baseline="0">
                <a:solidFill>
                  <a:srgbClr val="737373"/>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450"/>
              </a:spcAft>
            </a:pPr>
            <a:r>
              <a:rPr lang="fr-FR" sz="1600" dirty="0"/>
              <a:t>Un plan de redressement du raccordement « grands producteurs » a été engagé à l’automne</a:t>
            </a:r>
          </a:p>
          <a:p>
            <a:pPr marL="285750" indent="-285750">
              <a:spcBef>
                <a:spcPts val="0"/>
              </a:spcBef>
              <a:spcAft>
                <a:spcPts val="450"/>
              </a:spcAft>
              <a:buFont typeface="Arial" panose="020B0604020202020204" pitchFamily="34" charset="0"/>
              <a:buChar char="•"/>
            </a:pPr>
            <a:r>
              <a:rPr lang="fr-FR" dirty="0" smtClean="0"/>
              <a:t>562 </a:t>
            </a:r>
            <a:r>
              <a:rPr lang="fr-FR" dirty="0"/>
              <a:t>dossiers en instruction au lancement du plan, début décembre 2019</a:t>
            </a:r>
          </a:p>
          <a:p>
            <a:pPr marL="285750" indent="-285750">
              <a:spcBef>
                <a:spcPts val="0"/>
              </a:spcBef>
              <a:spcAft>
                <a:spcPts val="450"/>
              </a:spcAft>
              <a:buFont typeface="Arial" panose="020B0604020202020204" pitchFamily="34" charset="0"/>
              <a:buChar char="•"/>
            </a:pPr>
            <a:r>
              <a:rPr lang="fr-FR" dirty="0" smtClean="0"/>
              <a:t>Traités </a:t>
            </a:r>
            <a:r>
              <a:rPr lang="fr-FR" dirty="0"/>
              <a:t>aujourd’hui à plus de 99%</a:t>
            </a:r>
          </a:p>
          <a:p>
            <a:pPr marL="285750" indent="-285750">
              <a:spcBef>
                <a:spcPts val="0"/>
              </a:spcBef>
              <a:spcAft>
                <a:spcPts val="450"/>
              </a:spcAft>
              <a:buFont typeface="Arial" panose="020B0604020202020204" pitchFamily="34" charset="0"/>
              <a:buChar char="•"/>
            </a:pPr>
            <a:r>
              <a:rPr lang="fr-FR" dirty="0" smtClean="0"/>
              <a:t>Les </a:t>
            </a:r>
            <a:r>
              <a:rPr lang="fr-FR" dirty="0"/>
              <a:t>dossiers manquants sont des cas complexes, qui ne se débloquent qu’au compte-gouttes</a:t>
            </a:r>
          </a:p>
          <a:p>
            <a:pPr>
              <a:lnSpc>
                <a:spcPct val="100000"/>
              </a:lnSpc>
              <a:spcBef>
                <a:spcPts val="0"/>
              </a:spcBef>
              <a:spcAft>
                <a:spcPts val="450"/>
              </a:spcAft>
            </a:pPr>
            <a:endParaRPr lang="fr-FR" sz="1050" dirty="0"/>
          </a:p>
          <a:p>
            <a:pPr>
              <a:lnSpc>
                <a:spcPct val="100000"/>
              </a:lnSpc>
              <a:spcBef>
                <a:spcPts val="0"/>
              </a:spcBef>
              <a:spcAft>
                <a:spcPts val="450"/>
              </a:spcAft>
            </a:pPr>
            <a:r>
              <a:rPr lang="fr-FR" sz="1600" dirty="0"/>
              <a:t>L’organisation et les ressources mises en œuvre ont permis d’avancer rapidement sur le stock</a:t>
            </a:r>
          </a:p>
          <a:p>
            <a:pPr marL="285750" indent="-285750">
              <a:lnSpc>
                <a:spcPct val="100000"/>
              </a:lnSpc>
              <a:spcBef>
                <a:spcPts val="0"/>
              </a:spcBef>
              <a:spcAft>
                <a:spcPts val="450"/>
              </a:spcAft>
              <a:buFont typeface="Arial" panose="020B0604020202020204" pitchFamily="34" charset="0"/>
              <a:buChar char="•"/>
            </a:pPr>
            <a:r>
              <a:rPr lang="fr-FR" sz="1600" dirty="0" smtClean="0"/>
              <a:t>Renfort </a:t>
            </a:r>
            <a:r>
              <a:rPr lang="fr-FR" sz="1600" dirty="0"/>
              <a:t>administratif et « études » à Rennes + renforts dans les Centres</a:t>
            </a:r>
          </a:p>
          <a:p>
            <a:pPr marL="285750" indent="-285750">
              <a:lnSpc>
                <a:spcPct val="100000"/>
              </a:lnSpc>
              <a:spcBef>
                <a:spcPts val="0"/>
              </a:spcBef>
              <a:spcAft>
                <a:spcPts val="450"/>
              </a:spcAft>
              <a:buFont typeface="Arial" panose="020B0604020202020204" pitchFamily="34" charset="0"/>
              <a:buChar char="•"/>
            </a:pPr>
            <a:r>
              <a:rPr lang="fr-FR" sz="1600" dirty="0" smtClean="0"/>
              <a:t>Travail </a:t>
            </a:r>
            <a:r>
              <a:rPr lang="fr-FR" sz="1600" dirty="0"/>
              <a:t>de pilotage important</a:t>
            </a:r>
          </a:p>
          <a:p>
            <a:pPr>
              <a:lnSpc>
                <a:spcPct val="100000"/>
              </a:lnSpc>
              <a:spcBef>
                <a:spcPts val="0"/>
              </a:spcBef>
              <a:spcAft>
                <a:spcPts val="450"/>
              </a:spcAft>
            </a:pPr>
            <a:endParaRPr lang="fr-FR" sz="1050" dirty="0"/>
          </a:p>
          <a:p>
            <a:pPr>
              <a:lnSpc>
                <a:spcPct val="100000"/>
              </a:lnSpc>
              <a:spcBef>
                <a:spcPts val="0"/>
              </a:spcBef>
              <a:spcAft>
                <a:spcPts val="450"/>
              </a:spcAft>
            </a:pPr>
            <a:r>
              <a:rPr lang="fr-FR" sz="1600" dirty="0"/>
              <a:t>Simplification et modernisation du process</a:t>
            </a:r>
          </a:p>
          <a:p>
            <a:pPr marL="285750" indent="-285750">
              <a:lnSpc>
                <a:spcPct val="100000"/>
              </a:lnSpc>
              <a:spcBef>
                <a:spcPts val="0"/>
              </a:spcBef>
              <a:spcAft>
                <a:spcPts val="450"/>
              </a:spcAft>
              <a:buFont typeface="Arial" panose="020B0604020202020204" pitchFamily="34" charset="0"/>
              <a:buChar char="•"/>
            </a:pPr>
            <a:r>
              <a:rPr lang="fr-FR" sz="1600" dirty="0" smtClean="0"/>
              <a:t>Dématérialisation </a:t>
            </a:r>
            <a:r>
              <a:rPr lang="fr-FR" sz="1600" dirty="0"/>
              <a:t>complète (zéro papier), fiches de collecte…</a:t>
            </a:r>
          </a:p>
          <a:p>
            <a:pPr marL="285750" indent="-285750">
              <a:lnSpc>
                <a:spcPct val="100000"/>
              </a:lnSpc>
              <a:spcBef>
                <a:spcPts val="0"/>
              </a:spcBef>
              <a:spcAft>
                <a:spcPts val="450"/>
              </a:spcAft>
              <a:buFont typeface="Arial" panose="020B0604020202020204" pitchFamily="34" charset="0"/>
              <a:buChar char="•"/>
            </a:pPr>
            <a:r>
              <a:rPr lang="fr-FR" sz="1600" dirty="0" smtClean="0"/>
              <a:t>Mise </a:t>
            </a:r>
            <a:r>
              <a:rPr lang="fr-FR" sz="1600" dirty="0"/>
              <a:t>en place de la signature électronique</a:t>
            </a:r>
          </a:p>
          <a:p>
            <a:pPr>
              <a:lnSpc>
                <a:spcPct val="100000"/>
              </a:lnSpc>
              <a:spcBef>
                <a:spcPts val="0"/>
              </a:spcBef>
              <a:spcAft>
                <a:spcPts val="450"/>
              </a:spcAft>
            </a:pPr>
            <a:endParaRPr lang="fr-FR" sz="1050" dirty="0"/>
          </a:p>
          <a:p>
            <a:pPr>
              <a:lnSpc>
                <a:spcPct val="100000"/>
              </a:lnSpc>
              <a:spcBef>
                <a:spcPts val="0"/>
              </a:spcBef>
              <a:spcAft>
                <a:spcPts val="450"/>
              </a:spcAft>
            </a:pPr>
            <a:r>
              <a:rPr lang="fr-FR" sz="1600" dirty="0"/>
              <a:t>« Rebond » prévisible sur la suite de la procédure de raccordement</a:t>
            </a:r>
          </a:p>
          <a:p>
            <a:pPr>
              <a:lnSpc>
                <a:spcPct val="100000"/>
              </a:lnSpc>
              <a:spcBef>
                <a:spcPts val="0"/>
              </a:spcBef>
              <a:spcAft>
                <a:spcPts val="450"/>
              </a:spcAft>
            </a:pPr>
            <a:r>
              <a:rPr lang="fr-FR" sz="1600" dirty="0"/>
              <a:t>     750 offres envoyées depuis 12.2019 </a:t>
            </a:r>
            <a:r>
              <a:rPr lang="fr-FR" sz="1600" dirty="0">
                <a:sym typeface="Wingdings" panose="05000000000000000000" pitchFamily="2" charset="2"/>
              </a:rPr>
              <a:t> ~</a:t>
            </a:r>
            <a:r>
              <a:rPr lang="fr-FR" sz="1600" dirty="0"/>
              <a:t>500 raccordements à réaliser</a:t>
            </a:r>
          </a:p>
        </p:txBody>
      </p:sp>
      <p:sp>
        <p:nvSpPr>
          <p:cNvPr id="2" name="Espace réservé du pied de page 1"/>
          <p:cNvSpPr>
            <a:spLocks noGrp="1"/>
          </p:cNvSpPr>
          <p:nvPr>
            <p:ph type="ftr" sz="quarter" idx="10"/>
          </p:nvPr>
        </p:nvSpPr>
        <p:spPr/>
        <p:txBody>
          <a:bodyPr/>
          <a:lstStyle/>
          <a:p>
            <a:r>
              <a:rPr lang="de-DE" smtClean="0"/>
              <a:t>EDF SEI - CCP du 25/06/2020</a:t>
            </a:r>
            <a:endParaRPr lang="fr-FR"/>
          </a:p>
        </p:txBody>
      </p:sp>
      <p:sp>
        <p:nvSpPr>
          <p:cNvPr id="4" name="Espace réservé du numéro de diapositive 3"/>
          <p:cNvSpPr>
            <a:spLocks noGrp="1"/>
          </p:cNvSpPr>
          <p:nvPr>
            <p:ph type="sldNum" sz="quarter" idx="11"/>
          </p:nvPr>
        </p:nvSpPr>
        <p:spPr/>
        <p:txBody>
          <a:bodyPr/>
          <a:lstStyle/>
          <a:p>
            <a:pPr fontAlgn="base">
              <a:spcBef>
                <a:spcPct val="0"/>
              </a:spcBef>
              <a:spcAft>
                <a:spcPct val="0"/>
              </a:spcAft>
              <a:defRPr/>
            </a:pPr>
            <a:fld id="{DB3B87BF-8F7D-4823-9764-525E9D7839A3}" type="slidenum">
              <a:rPr lang="fr-FR" sz="1000" smtClean="0">
                <a:solidFill>
                  <a:srgbClr val="87888A"/>
                </a:solidFill>
                <a:latin typeface="Arial" charset="0"/>
                <a:cs typeface="Arial" charset="0"/>
              </a:rPr>
              <a:pPr fontAlgn="base">
                <a:spcBef>
                  <a:spcPct val="0"/>
                </a:spcBef>
                <a:spcAft>
                  <a:spcPct val="0"/>
                </a:spcAft>
                <a:defRPr/>
              </a:pPr>
              <a:t>8</a:t>
            </a:fld>
            <a:endParaRPr lang="fr-FR" sz="1000" dirty="0">
              <a:solidFill>
                <a:srgbClr val="87888A"/>
              </a:solidFill>
              <a:latin typeface="Arial" charset="0"/>
              <a:cs typeface="Arial" charset="0"/>
            </a:endParaRPr>
          </a:p>
        </p:txBody>
      </p:sp>
    </p:spTree>
    <p:extLst>
      <p:ext uri="{BB962C8B-B14F-4D97-AF65-F5344CB8AC3E}">
        <p14:creationId xmlns:p14="http://schemas.microsoft.com/office/powerpoint/2010/main" val="2115146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11"/>
          <p:cNvSpPr txBox="1">
            <a:spLocks/>
          </p:cNvSpPr>
          <p:nvPr/>
        </p:nvSpPr>
        <p:spPr>
          <a:xfrm>
            <a:off x="0" y="-171400"/>
            <a:ext cx="9145191" cy="762778"/>
          </a:xfrm>
          <a:prstGeom prst="rect">
            <a:avLst/>
          </a:prstGeom>
        </p:spPr>
        <p:txBody>
          <a:bodyPr lIns="858600" tIns="297000"/>
          <a:lstStyle>
            <a:lvl1pPr marL="0" indent="0" algn="l" rtl="0" eaLnBrk="1" fontAlgn="base" hangingPunct="1">
              <a:spcBef>
                <a:spcPts val="1800"/>
              </a:spcBef>
              <a:spcAft>
                <a:spcPct val="0"/>
              </a:spcAft>
              <a:buClr>
                <a:schemeClr val="folHlink"/>
              </a:buClr>
              <a:buFont typeface="Wingdings" pitchFamily="2" charset="2"/>
              <a:buNone/>
              <a:defRPr sz="1650" b="1" kern="1200">
                <a:solidFill>
                  <a:schemeClr val="accent2"/>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100" b="0" dirty="0">
                <a:solidFill>
                  <a:schemeClr val="accent1"/>
                </a:solidFill>
              </a:rPr>
              <a:t>PLAN DE REPRISE D’ACTIVITE « POST-COVID »</a:t>
            </a:r>
          </a:p>
        </p:txBody>
      </p:sp>
      <p:sp>
        <p:nvSpPr>
          <p:cNvPr id="10" name="Espace réservé du texte 11"/>
          <p:cNvSpPr txBox="1">
            <a:spLocks/>
          </p:cNvSpPr>
          <p:nvPr/>
        </p:nvSpPr>
        <p:spPr>
          <a:xfrm>
            <a:off x="-34317" y="591378"/>
            <a:ext cx="9179507" cy="5933966"/>
          </a:xfrm>
          <a:prstGeom prst="rect">
            <a:avLst/>
          </a:prstGeom>
        </p:spPr>
        <p:txBody>
          <a:bodyPr lIns="858600" anchor="t"/>
          <a:lstStyle>
            <a:lvl1pPr marL="0" indent="0" algn="l" rtl="0" eaLnBrk="1" fontAlgn="base" hangingPunct="1">
              <a:lnSpc>
                <a:spcPct val="150000"/>
              </a:lnSpc>
              <a:spcBef>
                <a:spcPts val="1800"/>
              </a:spcBef>
              <a:spcAft>
                <a:spcPct val="0"/>
              </a:spcAft>
              <a:buClr>
                <a:schemeClr val="folHlink"/>
              </a:buClr>
              <a:buFont typeface="Wingdings" pitchFamily="2" charset="2"/>
              <a:buNone/>
              <a:defRPr sz="1500" b="0" kern="1500" baseline="0">
                <a:solidFill>
                  <a:srgbClr val="737373"/>
                </a:solidFill>
                <a:latin typeface="Arial" panose="020B0604020202020204" pitchFamily="34" charset="0"/>
                <a:ea typeface="+mn-ea"/>
                <a:cs typeface="Arial" panose="020B0604020202020204" pitchFamily="34" charset="0"/>
              </a:defRPr>
            </a:lvl1pPr>
            <a:lvl2pPr marL="358775" indent="-179388" algn="l" rtl="0" eaLnBrk="1" fontAlgn="base" hangingPunct="1">
              <a:spcBef>
                <a:spcPts val="600"/>
              </a:spcBef>
              <a:spcAft>
                <a:spcPct val="0"/>
              </a:spcAft>
              <a:buClr>
                <a:schemeClr val="folHlink"/>
              </a:buClr>
              <a:buSzPct val="50000"/>
              <a:buFont typeface="Wingdings" pitchFamily="2" charset="2"/>
              <a:buChar char="¨"/>
              <a:defRPr sz="1600" kern="1200">
                <a:solidFill>
                  <a:schemeClr val="tx1"/>
                </a:solidFill>
                <a:latin typeface="+mn-lt"/>
                <a:ea typeface="+mn-ea"/>
                <a:cs typeface="+mn-cs"/>
              </a:defRPr>
            </a:lvl2pPr>
            <a:lvl3pPr marL="539750" indent="-179388" algn="l" rtl="0" eaLnBrk="1" fontAlgn="base" hangingPunct="1">
              <a:spcBef>
                <a:spcPts val="300"/>
              </a:spcBef>
              <a:spcAft>
                <a:spcPct val="0"/>
              </a:spcAft>
              <a:buClr>
                <a:schemeClr val="folHlink"/>
              </a:buClr>
              <a:buFont typeface="Arial" charset="0"/>
              <a:buChar char="•"/>
              <a:defRPr sz="1400" kern="1200">
                <a:solidFill>
                  <a:schemeClr val="tx1"/>
                </a:solidFill>
                <a:latin typeface="+mn-lt"/>
                <a:ea typeface="+mn-ea"/>
                <a:cs typeface="+mn-cs"/>
              </a:defRPr>
            </a:lvl3pPr>
            <a:lvl4pPr marL="719138" indent="-142875" algn="l" rtl="0" eaLnBrk="1" fontAlgn="base" hangingPunct="1">
              <a:spcBef>
                <a:spcPct val="0"/>
              </a:spcBef>
              <a:spcAft>
                <a:spcPct val="0"/>
              </a:spcAft>
              <a:buFont typeface="Arial" charset="0"/>
              <a:buChar char="–"/>
              <a:defRPr sz="1200" kern="1200">
                <a:solidFill>
                  <a:schemeClr val="tx1"/>
                </a:solidFill>
                <a:latin typeface="+mn-lt"/>
                <a:ea typeface="+mn-ea"/>
                <a:cs typeface="+mn-cs"/>
              </a:defRPr>
            </a:lvl4pPr>
            <a:lvl5pPr marL="863600" indent="-107950" algn="l" rtl="0" eaLnBrk="1" fontAlgn="base" hangingPunct="1">
              <a:spcBef>
                <a:spcPct val="0"/>
              </a:spcBef>
              <a:spcAft>
                <a:spcPct val="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450"/>
              </a:spcAft>
            </a:pPr>
            <a:r>
              <a:rPr lang="fr-FR" sz="1600" dirty="0"/>
              <a:t>Mi-mars, EDF SEI a mis en place des mesures visant à garantir la continuité de la fourniture d’électricité, la sécurité des installations industrielles et la protection des salariés</a:t>
            </a:r>
          </a:p>
          <a:p>
            <a:pPr marL="285750" lvl="1" indent="-285750">
              <a:spcBef>
                <a:spcPts val="0"/>
              </a:spcBef>
              <a:spcAft>
                <a:spcPts val="450"/>
              </a:spcAft>
              <a:buFont typeface="Arial" panose="020B0604020202020204" pitchFamily="34" charset="0"/>
              <a:buChar char="•"/>
            </a:pPr>
            <a:r>
              <a:rPr lang="fr-FR" kern="1500" dirty="0">
                <a:solidFill>
                  <a:srgbClr val="737373"/>
                </a:solidFill>
                <a:latin typeface="Arial" panose="020B0604020202020204" pitchFamily="34" charset="0"/>
                <a:cs typeface="Arial" panose="020B0604020202020204" pitchFamily="34" charset="0"/>
              </a:rPr>
              <a:t>Tous les déplacements ont été suspendus </a:t>
            </a:r>
          </a:p>
          <a:p>
            <a:pPr marL="285750" lvl="1" indent="-285750">
              <a:spcBef>
                <a:spcPts val="0"/>
              </a:spcBef>
              <a:spcAft>
                <a:spcPts val="450"/>
              </a:spcAft>
              <a:buFont typeface="Arial" panose="020B0604020202020204" pitchFamily="34" charset="0"/>
              <a:buChar char="•"/>
            </a:pPr>
            <a:r>
              <a:rPr lang="fr-FR" kern="1500" dirty="0">
                <a:solidFill>
                  <a:srgbClr val="737373"/>
                </a:solidFill>
                <a:latin typeface="Arial" panose="020B0604020202020204" pitchFamily="34" charset="0"/>
                <a:cs typeface="Arial" panose="020B0604020202020204" pitchFamily="34" charset="0"/>
              </a:rPr>
              <a:t>Seules les activités essentielles définies les Plans de continuité d’activité (PCA) ont été assurées </a:t>
            </a:r>
          </a:p>
          <a:p>
            <a:pPr>
              <a:lnSpc>
                <a:spcPct val="100000"/>
              </a:lnSpc>
              <a:spcBef>
                <a:spcPts val="0"/>
              </a:spcBef>
              <a:spcAft>
                <a:spcPts val="450"/>
              </a:spcAft>
            </a:pPr>
            <a:endParaRPr lang="fr-FR" sz="1050" dirty="0"/>
          </a:p>
          <a:p>
            <a:pPr>
              <a:lnSpc>
                <a:spcPct val="100000"/>
              </a:lnSpc>
              <a:spcBef>
                <a:spcPts val="0"/>
              </a:spcBef>
              <a:spcAft>
                <a:spcPts val="450"/>
              </a:spcAft>
            </a:pPr>
            <a:r>
              <a:rPr lang="fr-FR" sz="1600" dirty="0"/>
              <a:t>Pendant la période de crise sanitaire</a:t>
            </a:r>
          </a:p>
          <a:p>
            <a:pPr marL="285750" indent="-285750">
              <a:spcBef>
                <a:spcPts val="0"/>
              </a:spcBef>
              <a:spcAft>
                <a:spcPts val="450"/>
              </a:spcAft>
              <a:buFont typeface="Arial" panose="020B0604020202020204" pitchFamily="34" charset="0"/>
              <a:buChar char="•"/>
            </a:pPr>
            <a:r>
              <a:rPr lang="fr-FR" dirty="0" smtClean="0"/>
              <a:t>L’accueil </a:t>
            </a:r>
            <a:r>
              <a:rPr lang="fr-FR" dirty="0"/>
              <a:t>des demandes de raccordement &gt; 36 </a:t>
            </a:r>
            <a:r>
              <a:rPr lang="fr-FR" dirty="0" err="1"/>
              <a:t>kVA</a:t>
            </a:r>
            <a:r>
              <a:rPr lang="fr-FR" dirty="0"/>
              <a:t> a été maintenu par l’ARD de Rennes</a:t>
            </a:r>
          </a:p>
          <a:p>
            <a:pPr indent="268288">
              <a:lnSpc>
                <a:spcPct val="100000"/>
              </a:lnSpc>
              <a:spcBef>
                <a:spcPts val="0"/>
              </a:spcBef>
              <a:spcAft>
                <a:spcPts val="450"/>
              </a:spcAft>
            </a:pPr>
            <a:r>
              <a:rPr lang="fr-FR" sz="1400" dirty="0" smtClean="0"/>
              <a:t>L’instruction </a:t>
            </a:r>
            <a:r>
              <a:rPr lang="fr-FR" sz="1400" dirty="0"/>
              <a:t>des demandes s’est poursuivie mais les tâches demandant des déplacements sur site ont pris du retard</a:t>
            </a:r>
          </a:p>
          <a:p>
            <a:pPr indent="268288">
              <a:lnSpc>
                <a:spcPct val="100000"/>
              </a:lnSpc>
              <a:spcBef>
                <a:spcPts val="0"/>
              </a:spcBef>
              <a:spcAft>
                <a:spcPts val="450"/>
              </a:spcAft>
            </a:pPr>
            <a:r>
              <a:rPr lang="fr-FR" sz="1400" dirty="0" smtClean="0"/>
              <a:t>Les </a:t>
            </a:r>
            <a:r>
              <a:rPr lang="fr-FR" sz="1400" dirty="0"/>
              <a:t>ordonnances du gouvernement ont prolongé différents délais</a:t>
            </a:r>
          </a:p>
          <a:p>
            <a:pPr marL="285750" indent="-285750">
              <a:spcBef>
                <a:spcPts val="0"/>
              </a:spcBef>
              <a:spcAft>
                <a:spcPts val="450"/>
              </a:spcAft>
              <a:buFont typeface="Arial" panose="020B0604020202020204" pitchFamily="34" charset="0"/>
              <a:buChar char="•"/>
            </a:pPr>
            <a:r>
              <a:rPr lang="fr-FR" dirty="0" smtClean="0"/>
              <a:t>De </a:t>
            </a:r>
            <a:r>
              <a:rPr lang="fr-FR" dirty="0"/>
              <a:t>nombreux chantiers ont été suspendus</a:t>
            </a:r>
          </a:p>
          <a:p>
            <a:pPr indent="268288">
              <a:lnSpc>
                <a:spcPct val="100000"/>
              </a:lnSpc>
              <a:spcBef>
                <a:spcPts val="0"/>
              </a:spcBef>
              <a:spcAft>
                <a:spcPts val="450"/>
              </a:spcAft>
            </a:pPr>
            <a:r>
              <a:rPr lang="fr-FR" sz="1600" dirty="0" smtClean="0"/>
              <a:t>Les </a:t>
            </a:r>
            <a:r>
              <a:rPr lang="fr-FR" sz="1600" dirty="0"/>
              <a:t>mises en service prévues n’ont pas pu être réalisées</a:t>
            </a:r>
          </a:p>
          <a:p>
            <a:pPr>
              <a:lnSpc>
                <a:spcPct val="100000"/>
              </a:lnSpc>
              <a:spcBef>
                <a:spcPts val="0"/>
              </a:spcBef>
              <a:spcAft>
                <a:spcPts val="450"/>
              </a:spcAft>
            </a:pPr>
            <a:endParaRPr lang="fr-FR" sz="1050" dirty="0"/>
          </a:p>
          <a:p>
            <a:pPr>
              <a:lnSpc>
                <a:spcPct val="100000"/>
              </a:lnSpc>
              <a:spcBef>
                <a:spcPts val="0"/>
              </a:spcBef>
              <a:spcAft>
                <a:spcPts val="450"/>
              </a:spcAft>
            </a:pPr>
            <a:r>
              <a:rPr lang="fr-FR" sz="1600" dirty="0"/>
              <a:t>Aujourd’hui, EDF SEI s’inscrit dans un plan de reprise d’activité</a:t>
            </a:r>
          </a:p>
          <a:p>
            <a:pPr marL="285750" indent="-285750">
              <a:lnSpc>
                <a:spcPct val="100000"/>
              </a:lnSpc>
              <a:spcBef>
                <a:spcPts val="0"/>
              </a:spcBef>
              <a:spcAft>
                <a:spcPts val="450"/>
              </a:spcAft>
              <a:buFont typeface="Arial" panose="020B0604020202020204" pitchFamily="34" charset="0"/>
              <a:buChar char="•"/>
            </a:pPr>
            <a:r>
              <a:rPr lang="fr-FR" sz="1600" dirty="0" smtClean="0"/>
              <a:t>Les </a:t>
            </a:r>
            <a:r>
              <a:rPr lang="fr-FR" sz="1600" dirty="0"/>
              <a:t>processus interrompus pendant la crise redémarrent</a:t>
            </a:r>
          </a:p>
          <a:p>
            <a:pPr marL="285750" indent="-285750">
              <a:lnSpc>
                <a:spcPct val="100000"/>
              </a:lnSpc>
              <a:spcBef>
                <a:spcPts val="0"/>
              </a:spcBef>
              <a:spcAft>
                <a:spcPts val="450"/>
              </a:spcAft>
              <a:buFont typeface="Arial" panose="020B0604020202020204" pitchFamily="34" charset="0"/>
              <a:buChar char="•"/>
            </a:pPr>
            <a:r>
              <a:rPr lang="fr-FR" sz="1600" dirty="0" smtClean="0"/>
              <a:t>La </a:t>
            </a:r>
            <a:r>
              <a:rPr lang="fr-FR" sz="1600" dirty="0"/>
              <a:t>réalisation des chantiers et des mises en service mobilisent une longue chaîne d’acteurs dont </a:t>
            </a:r>
            <a:r>
              <a:rPr lang="fr-FR" sz="1600" dirty="0" smtClean="0"/>
              <a:t>la </a:t>
            </a:r>
            <a:r>
              <a:rPr lang="fr-FR" sz="1600" dirty="0"/>
              <a:t>resynchronisation demande du temps</a:t>
            </a:r>
          </a:p>
        </p:txBody>
      </p:sp>
      <p:sp>
        <p:nvSpPr>
          <p:cNvPr id="2" name="Espace réservé du pied de page 1"/>
          <p:cNvSpPr>
            <a:spLocks noGrp="1"/>
          </p:cNvSpPr>
          <p:nvPr>
            <p:ph type="ftr" sz="quarter" idx="10"/>
          </p:nvPr>
        </p:nvSpPr>
        <p:spPr/>
        <p:txBody>
          <a:bodyPr/>
          <a:lstStyle/>
          <a:p>
            <a:r>
              <a:rPr lang="de-DE" smtClean="0"/>
              <a:t>EDF SEI - CCP du 25/06/2020</a:t>
            </a:r>
            <a:endParaRPr lang="fr-FR"/>
          </a:p>
        </p:txBody>
      </p:sp>
      <p:sp>
        <p:nvSpPr>
          <p:cNvPr id="4" name="Espace réservé du numéro de diapositive 3"/>
          <p:cNvSpPr>
            <a:spLocks noGrp="1"/>
          </p:cNvSpPr>
          <p:nvPr>
            <p:ph type="sldNum" sz="quarter" idx="11"/>
          </p:nvPr>
        </p:nvSpPr>
        <p:spPr/>
        <p:txBody>
          <a:bodyPr/>
          <a:lstStyle/>
          <a:p>
            <a:pPr fontAlgn="base">
              <a:spcBef>
                <a:spcPct val="0"/>
              </a:spcBef>
              <a:spcAft>
                <a:spcPct val="0"/>
              </a:spcAft>
              <a:defRPr/>
            </a:pPr>
            <a:fld id="{DB3B87BF-8F7D-4823-9764-525E9D7839A3}" type="slidenum">
              <a:rPr lang="fr-FR" sz="1000" smtClean="0">
                <a:solidFill>
                  <a:srgbClr val="87888A"/>
                </a:solidFill>
                <a:latin typeface="Arial" charset="0"/>
                <a:cs typeface="Arial" charset="0"/>
              </a:rPr>
              <a:pPr fontAlgn="base">
                <a:spcBef>
                  <a:spcPct val="0"/>
                </a:spcBef>
                <a:spcAft>
                  <a:spcPct val="0"/>
                </a:spcAft>
                <a:defRPr/>
              </a:pPr>
              <a:t>9</a:t>
            </a:fld>
            <a:endParaRPr lang="fr-FR" sz="1000" dirty="0">
              <a:solidFill>
                <a:srgbClr val="87888A"/>
              </a:solidFill>
              <a:latin typeface="Arial" charset="0"/>
              <a:cs typeface="Arial" charset="0"/>
            </a:endParaRPr>
          </a:p>
        </p:txBody>
      </p:sp>
    </p:spTree>
    <p:extLst>
      <p:ext uri="{BB962C8B-B14F-4D97-AF65-F5344CB8AC3E}">
        <p14:creationId xmlns:p14="http://schemas.microsoft.com/office/powerpoint/2010/main" val="27921383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DF Bleu foncé avec photo">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0.xml><?xml version="1.0" encoding="utf-8"?>
<a:theme xmlns:a="http://schemas.openxmlformats.org/drawingml/2006/main" name="Autoconso - Déclinaison DTR et contractuell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1.xml><?xml version="1.0" encoding="utf-8"?>
<a:theme xmlns:a="http://schemas.openxmlformats.org/drawingml/2006/main" name="EDF_PPT2007_Vert_clair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2.xml><?xml version="1.0" encoding="utf-8"?>
<a:theme xmlns:a="http://schemas.openxmlformats.org/drawingml/2006/main" name="1_EDF_PPT2007_Vert_clair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3.xml><?xml version="1.0" encoding="utf-8"?>
<a:theme xmlns:a="http://schemas.openxmlformats.org/drawingml/2006/main" name="2_EDF_PPT2007_Vert_clair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4.xml><?xml version="1.0" encoding="utf-8"?>
<a:theme xmlns:a="http://schemas.openxmlformats.org/drawingml/2006/main" name="3_EDF_PPT2007_Vert_clair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5.xml><?xml version="1.0" encoding="utf-8"?>
<a:theme xmlns:a="http://schemas.openxmlformats.org/drawingml/2006/main" name="Modele Power Point SEI Photo Bleu">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6.xml><?xml version="1.0" encoding="utf-8"?>
<a:theme xmlns:a="http://schemas.openxmlformats.org/drawingml/2006/main" name="1_Modele Power Point SEI Photo Bleu">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7.xml><?xml version="1.0" encoding="utf-8"?>
<a:theme xmlns:a="http://schemas.openxmlformats.org/drawingml/2006/main" name="2_Modele Power Point SEI Photo Bleu">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8.xml><?xml version="1.0" encoding="utf-8"?>
<a:theme xmlns:a="http://schemas.openxmlformats.org/drawingml/2006/main" name="3_Modele Power Point SEI Photo Bleu">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19.xml><?xml version="1.0" encoding="utf-8"?>
<a:theme xmlns:a="http://schemas.openxmlformats.org/drawingml/2006/main" name="4_Modele Power Point SEI Photo Bleu">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xml><?xml version="1.0" encoding="utf-8"?>
<a:theme xmlns:a="http://schemas.openxmlformats.org/drawingml/2006/main" name="1_Conception personnalisée">
  <a:themeElements>
    <a:clrScheme name="Nuancier EDF">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1_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Modele Power Point SEI Photo Vert ">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1.xml><?xml version="1.0" encoding="utf-8"?>
<a:theme xmlns:a="http://schemas.openxmlformats.org/drawingml/2006/main" name="EDFC 2019">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solidFill>
            <a:schemeClr val="accent5"/>
          </a:solidFill>
        </a:ln>
      </a:spPr>
      <a:bodyPr lIns="36000" tIns="36000" rIns="36000" bIns="36000"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extLst>
    <a:ext uri="{05A4C25C-085E-4340-85A3-A5531E510DB2}">
      <thm15:themeFamily xmlns:thm15="http://schemas.microsoft.com/office/thememl/2012/main" name="EDFC 2019" id="{83D5A443-548C-4CB5-A816-BE9367464E90}" vid="{0FEFC648-4A81-4922-A68B-B4031E5FB9F7}"/>
    </a:ext>
  </a:extLst>
</a:theme>
</file>

<file path=ppt/theme/theme22.xml><?xml version="1.0" encoding="utf-8"?>
<a:theme xmlns:a="http://schemas.openxmlformats.org/drawingml/2006/main" name="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3.xml><?xml version="1.0" encoding="utf-8"?>
<a:theme xmlns:a="http://schemas.openxmlformats.org/drawingml/2006/main" name="1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4.xml><?xml version="1.0" encoding="utf-8"?>
<a:theme xmlns:a="http://schemas.openxmlformats.org/drawingml/2006/main" name="2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5.xml><?xml version="1.0" encoding="utf-8"?>
<a:theme xmlns:a="http://schemas.openxmlformats.org/drawingml/2006/main" name="3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6.xml><?xml version="1.0" encoding="utf-8"?>
<a:theme xmlns:a="http://schemas.openxmlformats.org/drawingml/2006/main" name="4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7.xml><?xml version="1.0" encoding="utf-8"?>
<a:theme xmlns:a="http://schemas.openxmlformats.org/drawingml/2006/main" name="5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8.xml><?xml version="1.0" encoding="utf-8"?>
<a:theme xmlns:a="http://schemas.openxmlformats.org/drawingml/2006/main" name="6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29.xml><?xml version="1.0" encoding="utf-8"?>
<a:theme xmlns:a="http://schemas.openxmlformats.org/drawingml/2006/main" name="7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xml><?xml version="1.0" encoding="utf-8"?>
<a:theme xmlns:a="http://schemas.openxmlformats.org/drawingml/2006/main" name="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0.xml><?xml version="1.0" encoding="utf-8"?>
<a:theme xmlns:a="http://schemas.openxmlformats.org/drawingml/2006/main" name="8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1.xml><?xml version="1.0" encoding="utf-8"?>
<a:theme xmlns:a="http://schemas.openxmlformats.org/drawingml/2006/main" name="9_Présentation à la DGEC et la CRE mai 2014 en cours">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2.xml><?xml version="1.0" encoding="utf-8"?>
<a:theme xmlns:a="http://schemas.openxmlformats.org/drawingml/2006/main" name="15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3.xml><?xml version="1.0" encoding="utf-8"?>
<a:theme xmlns:a="http://schemas.openxmlformats.org/drawingml/2006/main" name="16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4.xml><?xml version="1.0" encoding="utf-8"?>
<a:theme xmlns:a="http://schemas.openxmlformats.org/drawingml/2006/main" name="17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5.xml><?xml version="1.0" encoding="utf-8"?>
<a:theme xmlns:a="http://schemas.openxmlformats.org/drawingml/2006/main" name="18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6.xml><?xml version="1.0" encoding="utf-8"?>
<a:theme xmlns:a="http://schemas.openxmlformats.org/drawingml/2006/main" name="19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7.xml><?xml version="1.0" encoding="utf-8"?>
<a:theme xmlns:a="http://schemas.openxmlformats.org/drawingml/2006/main" name="20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8.xml><?xml version="1.0" encoding="utf-8"?>
<a:theme xmlns:a="http://schemas.openxmlformats.org/drawingml/2006/main" name="21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39.xml><?xml version="1.0" encoding="utf-8"?>
<a:theme xmlns:a="http://schemas.openxmlformats.org/drawingml/2006/main" name="22_EDF_PPT2007_Bleu_fonc___avec_photo_v1">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4.xml><?xml version="1.0" encoding="utf-8"?>
<a:theme xmlns:a="http://schemas.openxmlformats.org/drawingml/2006/main" name="1_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40.xml><?xml version="1.0" encoding="utf-8"?>
<a:theme xmlns:a="http://schemas.openxmlformats.org/drawingml/2006/main" name="2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5_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42.xml><?xml version="1.0" encoding="utf-8"?>
<a:theme xmlns:a="http://schemas.openxmlformats.org/drawingml/2006/main" name="3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5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6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7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_TEXT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EX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6.xml><?xml version="1.0" encoding="utf-8"?>
<a:theme xmlns:a="http://schemas.openxmlformats.org/drawingml/2006/main" name="3_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7.xml><?xml version="1.0" encoding="utf-8"?>
<a:theme xmlns:a="http://schemas.openxmlformats.org/drawingml/2006/main" name="4_Modele SEI - ENR EE">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8.xml><?xml version="1.0" encoding="utf-8"?>
<a:theme xmlns:a="http://schemas.openxmlformats.org/drawingml/2006/main" name="Modele Power Point SEI Photo Vert ">
  <a:themeElements>
    <a:clrScheme name="EDF_Couleurs">
      <a:dk1>
        <a:srgbClr val="7F7F7F"/>
      </a:dk1>
      <a:lt1>
        <a:srgbClr val="FFFFFF"/>
      </a:lt1>
      <a:dk2>
        <a:srgbClr val="474747"/>
      </a:dk2>
      <a:lt2>
        <a:srgbClr val="FFFFFF"/>
      </a:lt2>
      <a:accent1>
        <a:srgbClr val="FE5815"/>
      </a:accent1>
      <a:accent2>
        <a:srgbClr val="FFA02F"/>
      </a:accent2>
      <a:accent3>
        <a:srgbClr val="C4D600"/>
      </a:accent3>
      <a:accent4>
        <a:srgbClr val="509E2F"/>
      </a:accent4>
      <a:accent5>
        <a:srgbClr val="005BBB"/>
      </a:accent5>
      <a:accent6>
        <a:srgbClr val="001A70"/>
      </a:accent6>
      <a:hlink>
        <a:srgbClr val="005BBB"/>
      </a:hlink>
      <a:folHlink>
        <a:srgbClr val="001A7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lIns="36000" tIns="36000" rIns="36000" bIns="36000" rtlCol="0" anchor="ctr"/>
      <a:lstStyle>
        <a:defPPr algn="ctr">
          <a:defRPr sz="16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0" rIns="36000" bIns="0" rtlCol="0">
        <a:spAutoFit/>
      </a:bodyPr>
      <a:lstStyle>
        <a:defPPr>
          <a:defRPr sz="1600" smtClean="0"/>
        </a:defPPr>
      </a:lstStyle>
    </a:txDef>
  </a:objectDefaults>
  <a:extraClrSchemeLst/>
</a:theme>
</file>

<file path=ppt/theme/theme9.xml><?xml version="1.0" encoding="utf-8"?>
<a:theme xmlns:a="http://schemas.openxmlformats.org/drawingml/2006/main" name="2_OUVERTURE">
  <a:themeElements>
    <a:clrScheme name="Personnalisé 1">
      <a:dk1>
        <a:srgbClr val="000000"/>
      </a:dk1>
      <a:lt1>
        <a:srgbClr val="FFFFFF"/>
      </a:lt1>
      <a:dk2>
        <a:srgbClr val="E75113"/>
      </a:dk2>
      <a:lt2>
        <a:srgbClr val="87888A"/>
      </a:lt2>
      <a:accent1>
        <a:srgbClr val="023971"/>
      </a:accent1>
      <a:accent2>
        <a:srgbClr val="006AB3"/>
      </a:accent2>
      <a:accent3>
        <a:srgbClr val="49A93E"/>
      </a:accent3>
      <a:accent4>
        <a:srgbClr val="B0C700"/>
      </a:accent4>
      <a:accent5>
        <a:srgbClr val="F39D00"/>
      </a:accent5>
      <a:accent6>
        <a:srgbClr val="E75113"/>
      </a:accent6>
      <a:hlink>
        <a:srgbClr val="006AB3"/>
      </a:hlink>
      <a:folHlink>
        <a:srgbClr val="023971"/>
      </a:folHlink>
    </a:clrScheme>
    <a:fontScheme name="2_OUVERT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bg2"/>
            </a:solidFill>
            <a:effectLst/>
            <a:latin typeface="Arial" charset="0"/>
            <a:cs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EDF_PPT2007_Bleu_fonc___avec_photo_v1</Template>
  <TotalTime>29306</TotalTime>
  <Words>3618</Words>
  <Application>Microsoft Office PowerPoint</Application>
  <PresentationFormat>Affichage à l'écran (4:3)</PresentationFormat>
  <Paragraphs>402</Paragraphs>
  <Slides>38</Slides>
  <Notes>10</Notes>
  <HiddenSlides>0</HiddenSlides>
  <MMClips>0</MMClips>
  <ScaleCrop>false</ScaleCrop>
  <HeadingPairs>
    <vt:vector size="8" baseType="variant">
      <vt:variant>
        <vt:lpstr>Polices utilisées</vt:lpstr>
      </vt:variant>
      <vt:variant>
        <vt:i4>4</vt:i4>
      </vt:variant>
      <vt:variant>
        <vt:lpstr>Thème</vt:lpstr>
      </vt:variant>
      <vt:variant>
        <vt:i4>47</vt:i4>
      </vt:variant>
      <vt:variant>
        <vt:lpstr>Serveurs OLE incorporés</vt:lpstr>
      </vt:variant>
      <vt:variant>
        <vt:i4>3</vt:i4>
      </vt:variant>
      <vt:variant>
        <vt:lpstr>Titres des diapositives</vt:lpstr>
      </vt:variant>
      <vt:variant>
        <vt:i4>38</vt:i4>
      </vt:variant>
    </vt:vector>
  </HeadingPairs>
  <TitlesOfParts>
    <vt:vector size="92" baseType="lpstr">
      <vt:lpstr>Arial</vt:lpstr>
      <vt:lpstr>Calibri</vt:lpstr>
      <vt:lpstr>Symbol</vt:lpstr>
      <vt:lpstr>Wingdings</vt:lpstr>
      <vt:lpstr>EDF Bleu foncé avec photo</vt:lpstr>
      <vt:lpstr>1_Conception personnalisée</vt:lpstr>
      <vt:lpstr>Modele SEI - ENR EE</vt:lpstr>
      <vt:lpstr>1_Modele SEI - ENR EE</vt:lpstr>
      <vt:lpstr>2_Modele SEI - ENR EE</vt:lpstr>
      <vt:lpstr>3_Modele SEI - ENR EE</vt:lpstr>
      <vt:lpstr>4_Modele SEI - ENR EE</vt:lpstr>
      <vt:lpstr>Modele Power Point SEI Photo Vert </vt:lpstr>
      <vt:lpstr>2_OUVERTURE</vt:lpstr>
      <vt:lpstr>Autoconso - Déclinaison DTR et contractuelle</vt:lpstr>
      <vt:lpstr>EDF_PPT2007_Vert_clair_avec_photo_v1</vt:lpstr>
      <vt:lpstr>1_EDF_PPT2007_Vert_clair_avec_photo_v1</vt:lpstr>
      <vt:lpstr>2_EDF_PPT2007_Vert_clair_avec_photo_v1</vt:lpstr>
      <vt:lpstr>3_EDF_PPT2007_Vert_clair_avec_photo_v1</vt:lpstr>
      <vt:lpstr>Modele Power Point SEI Photo Bleu</vt:lpstr>
      <vt:lpstr>1_Modele Power Point SEI Photo Bleu</vt:lpstr>
      <vt:lpstr>2_Modele Power Point SEI Photo Bleu</vt:lpstr>
      <vt:lpstr>3_Modele Power Point SEI Photo Bleu</vt:lpstr>
      <vt:lpstr>4_Modele Power Point SEI Photo Bleu</vt:lpstr>
      <vt:lpstr>1_Modele Power Point SEI Photo Vert </vt:lpstr>
      <vt:lpstr>EDFC 2019</vt:lpstr>
      <vt:lpstr>Présentation à la DGEC et la CRE mai 2014 en cours</vt:lpstr>
      <vt:lpstr>1_Présentation à la DGEC et la CRE mai 2014 en cours</vt:lpstr>
      <vt:lpstr>2_Présentation à la DGEC et la CRE mai 2014 en cours</vt:lpstr>
      <vt:lpstr>3_Présentation à la DGEC et la CRE mai 2014 en cours</vt:lpstr>
      <vt:lpstr>4_Présentation à la DGEC et la CRE mai 2014 en cours</vt:lpstr>
      <vt:lpstr>5_Présentation à la DGEC et la CRE mai 2014 en cours</vt:lpstr>
      <vt:lpstr>6_Présentation à la DGEC et la CRE mai 2014 en cours</vt:lpstr>
      <vt:lpstr>7_Présentation à la DGEC et la CRE mai 2014 en cours</vt:lpstr>
      <vt:lpstr>8_Présentation à la DGEC et la CRE mai 2014 en cours</vt:lpstr>
      <vt:lpstr>9_Présentation à la DGEC et la CRE mai 2014 en cours</vt:lpstr>
      <vt:lpstr>15_EDF_PPT2007_Bleu_fonc___avec_photo_v1</vt:lpstr>
      <vt:lpstr>16_EDF_PPT2007_Bleu_fonc___avec_photo_v1</vt:lpstr>
      <vt:lpstr>17_EDF_PPT2007_Bleu_fonc___avec_photo_v1</vt:lpstr>
      <vt:lpstr>18_EDF_PPT2007_Bleu_fonc___avec_photo_v1</vt:lpstr>
      <vt:lpstr>19_EDF_PPT2007_Bleu_fonc___avec_photo_v1</vt:lpstr>
      <vt:lpstr>20_EDF_PPT2007_Bleu_fonc___avec_photo_v1</vt:lpstr>
      <vt:lpstr>21_EDF_PPT2007_Bleu_fonc___avec_photo_v1</vt:lpstr>
      <vt:lpstr>22_EDF_PPT2007_Bleu_fonc___avec_photo_v1</vt:lpstr>
      <vt:lpstr>2_Conception personnalisée</vt:lpstr>
      <vt:lpstr>5_Modele SEI - ENR EE</vt:lpstr>
      <vt:lpstr>3_TEXTE</vt:lpstr>
      <vt:lpstr>4_TEXTE</vt:lpstr>
      <vt:lpstr>5_TEXTE</vt:lpstr>
      <vt:lpstr>6_TEXTE</vt:lpstr>
      <vt:lpstr>7_TEXTE</vt:lpstr>
      <vt:lpstr>8_TEXTE</vt:lpstr>
      <vt:lpstr>think-cell Slide</vt:lpstr>
      <vt:lpstr>Diapositive think-cell</vt:lpstr>
      <vt:lpstr>Acrobat Document</vt:lpstr>
      <vt:lpstr>Comite de concertation avec les producteurs</vt:lpstr>
      <vt:lpstr>Ordre du jour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CCP du 25 06 2020  actualité réglementaire</vt:lpstr>
      <vt:lpstr>Crise sanitaire</vt:lpstr>
      <vt:lpstr>Ordonnances « délais »</vt:lpstr>
      <vt:lpstr>Ordonnances « délais »</vt:lpstr>
      <vt:lpstr>Ordonnances « délais »</vt:lpstr>
      <vt:lpstr>Ordonnances « contrats publics »</vt:lpstr>
      <vt:lpstr>Courriers DGEC</vt:lpstr>
      <vt:lpstr>Courriers DGEC</vt:lpstr>
      <vt:lpstr>Rémunération des actifs de production en ZNI </vt:lpstr>
      <vt:lpstr>Rémunération des actifs de production en ZNI </vt:lpstr>
      <vt:lpstr>Evolutions réglementaires S(R)RREnR </vt:lpstr>
      <vt:lpstr>Augmentation du seuil de paiement de la quote-part de 100 kVA à 250 kVA</vt:lpstr>
      <vt:lpstr>Utilisation des capacités réservées</vt:lpstr>
      <vt:lpstr>ORA</vt:lpstr>
      <vt:lpstr>Anticipation de travaux</vt:lpstr>
      <vt:lpstr>Changements mineurs</vt:lpstr>
      <vt:lpstr>S2/3REnR Corse et DOM </vt:lpstr>
      <vt:lpstr>Point d’avancement</vt:lpstr>
      <vt:lpstr>S17 -  clarification des règles d’éligibilité </vt:lpstr>
      <vt:lpstr>Appels d’offre</vt:lpstr>
      <vt:lpstr>Appels d’offre</vt:lpstr>
      <vt:lpstr>Appels d’offre</vt:lpstr>
      <vt:lpstr>Point DTR</vt:lpstr>
      <vt:lpstr>Bilans des concertations passées</vt:lpstr>
      <vt:lpstr>Bilans des concertations passées</vt:lpstr>
      <vt:lpstr>Travaux à venir S2 2020</vt:lpstr>
      <vt:lpstr>Travaux à venir S2 2020</vt:lpstr>
      <vt:lpstr>Points divers</vt:lpstr>
      <vt:lpstr>Points divers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Continuité de l’acces au réseau HTA</dc:title>
  <dc:creator>QUENET Sebastien</dc:creator>
  <cp:lastModifiedBy>QUENET Sebastien</cp:lastModifiedBy>
  <cp:revision>177</cp:revision>
  <cp:lastPrinted>2019-06-24T12:38:09Z</cp:lastPrinted>
  <dcterms:created xsi:type="dcterms:W3CDTF">2018-06-11T08:22:54Z</dcterms:created>
  <dcterms:modified xsi:type="dcterms:W3CDTF">2020-06-24T17:40:25Z</dcterms:modified>
</cp:coreProperties>
</file>