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tags/tag2.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ags/tag3.xml" ContentType="application/vnd.openxmlformats-officedocument.presentationml.tags+xml"/>
  <Override PartName="/ppt/theme/theme21.xml" ContentType="application/vnd.openxmlformats-officedocument.theme+xml"/>
  <Override PartName="/ppt/tags/tag4.xml" ContentType="application/vnd.openxmlformats-officedocument.presentationml.tags+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66" r:id="rId4"/>
    <p:sldMasterId id="2147483668" r:id="rId5"/>
    <p:sldMasterId id="2147483670" r:id="rId6"/>
    <p:sldMasterId id="2147483672" r:id="rId7"/>
    <p:sldMasterId id="2147483679" r:id="rId8"/>
    <p:sldMasterId id="2147483681" r:id="rId9"/>
    <p:sldMasterId id="2147483683" r:id="rId10"/>
    <p:sldMasterId id="2147483685" r:id="rId11"/>
    <p:sldMasterId id="2147483687" r:id="rId12"/>
    <p:sldMasterId id="2147483689" r:id="rId13"/>
    <p:sldMasterId id="2147483691" r:id="rId14"/>
    <p:sldMasterId id="2147483693" r:id="rId15"/>
    <p:sldMasterId id="2147483695" r:id="rId16"/>
    <p:sldMasterId id="2147483697" r:id="rId17"/>
    <p:sldMasterId id="2147483699" r:id="rId18"/>
    <p:sldMasterId id="2147483701" r:id="rId19"/>
    <p:sldMasterId id="2147483702" r:id="rId20"/>
    <p:sldMasterId id="2147483706" r:id="rId21"/>
    <p:sldMasterId id="2147483708" r:id="rId22"/>
    <p:sldMasterId id="2147483710" r:id="rId23"/>
    <p:sldMasterId id="2147483712" r:id="rId24"/>
    <p:sldMasterId id="2147483714" r:id="rId25"/>
    <p:sldMasterId id="2147483717" r:id="rId26"/>
    <p:sldMasterId id="2147483719" r:id="rId27"/>
    <p:sldMasterId id="2147483721" r:id="rId28"/>
    <p:sldMasterId id="2147483723" r:id="rId29"/>
    <p:sldMasterId id="2147483725" r:id="rId30"/>
    <p:sldMasterId id="2147483727" r:id="rId31"/>
    <p:sldMasterId id="2147483732" r:id="rId32"/>
    <p:sldMasterId id="2147483734" r:id="rId33"/>
    <p:sldMasterId id="2147483736" r:id="rId34"/>
    <p:sldMasterId id="2147483738" r:id="rId35"/>
    <p:sldMasterId id="2147483740" r:id="rId36"/>
    <p:sldMasterId id="2147483742" r:id="rId37"/>
    <p:sldMasterId id="2147483744" r:id="rId38"/>
    <p:sldMasterId id="2147483746" r:id="rId39"/>
    <p:sldMasterId id="2147483748" r:id="rId40"/>
    <p:sldMasterId id="2147483750" r:id="rId41"/>
    <p:sldMasterId id="2147483752" r:id="rId42"/>
    <p:sldMasterId id="2147483754" r:id="rId43"/>
    <p:sldMasterId id="2147483756" r:id="rId44"/>
    <p:sldMasterId id="2147483758" r:id="rId45"/>
    <p:sldMasterId id="2147483760" r:id="rId46"/>
    <p:sldMasterId id="2147483762" r:id="rId47"/>
  </p:sldMasterIdLst>
  <p:notesMasterIdLst>
    <p:notesMasterId r:id="rId76"/>
  </p:notesMasterIdLst>
  <p:sldIdLst>
    <p:sldId id="281" r:id="rId48"/>
    <p:sldId id="282" r:id="rId49"/>
    <p:sldId id="303" r:id="rId50"/>
    <p:sldId id="289" r:id="rId51"/>
    <p:sldId id="304" r:id="rId52"/>
    <p:sldId id="305" r:id="rId53"/>
    <p:sldId id="306" r:id="rId54"/>
    <p:sldId id="309" r:id="rId55"/>
    <p:sldId id="307" r:id="rId56"/>
    <p:sldId id="308" r:id="rId57"/>
    <p:sldId id="331" r:id="rId58"/>
    <p:sldId id="310" r:id="rId59"/>
    <p:sldId id="327" r:id="rId60"/>
    <p:sldId id="328" r:id="rId61"/>
    <p:sldId id="329" r:id="rId62"/>
    <p:sldId id="330"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Lst>
  <p:sldSz cx="9144000" cy="6858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10">
          <p15:clr>
            <a:srgbClr val="A4A3A4"/>
          </p15:clr>
        </p15:guide>
        <p15:guide id="3" orient="horz" pos="981">
          <p15:clr>
            <a:srgbClr val="A4A3A4"/>
          </p15:clr>
        </p15:guide>
        <p15:guide id="4" orient="horz" pos="3702">
          <p15:clr>
            <a:srgbClr val="A4A3A4"/>
          </p15:clr>
        </p15:guide>
        <p15:guide id="5" pos="2880">
          <p15:clr>
            <a:srgbClr val="A4A3A4"/>
          </p15:clr>
        </p15:guide>
        <p15:guide id="6" pos="5148">
          <p15:clr>
            <a:srgbClr val="A4A3A4"/>
          </p15:clr>
        </p15:guide>
        <p15:guide id="7" pos="249">
          <p15:clr>
            <a:srgbClr val="A4A3A4"/>
          </p15:clr>
        </p15:guide>
        <p15:guide id="8" pos="55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6333" autoAdjust="0"/>
  </p:normalViewPr>
  <p:slideViewPr>
    <p:cSldViewPr showGuides="1">
      <p:cViewPr varScale="1">
        <p:scale>
          <a:sx n="71" d="100"/>
          <a:sy n="71" d="100"/>
        </p:scale>
        <p:origin x="1218" y="60"/>
      </p:cViewPr>
      <p:guideLst>
        <p:guide orient="horz" pos="2160"/>
        <p:guide orient="horz" pos="4110"/>
        <p:guide orient="horz" pos="981"/>
        <p:guide orient="horz" pos="3702"/>
        <p:guide pos="2880"/>
        <p:guide pos="5148"/>
        <p:guide pos="249"/>
        <p:guide pos="5511"/>
      </p:guideLst>
    </p:cSldViewPr>
  </p:slideViewPr>
  <p:notesTextViewPr>
    <p:cViewPr>
      <p:scale>
        <a:sx n="100" d="100"/>
        <a:sy n="100" d="100"/>
      </p:scale>
      <p:origin x="0" y="0"/>
    </p:cViewPr>
  </p:notesTextViewPr>
  <p:sorterViewPr>
    <p:cViewPr>
      <p:scale>
        <a:sx n="60" d="100"/>
        <a:sy n="60" d="100"/>
      </p:scale>
      <p:origin x="0" y="-16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 Target="slides/slide3.xml"/><Relationship Id="rId55" Type="http://schemas.openxmlformats.org/officeDocument/2006/relationships/slide" Target="slides/slide8.xml"/><Relationship Id="rId63" Type="http://schemas.openxmlformats.org/officeDocument/2006/relationships/slide" Target="slides/slide16.xml"/><Relationship Id="rId68" Type="http://schemas.openxmlformats.org/officeDocument/2006/relationships/slide" Target="slides/slide21.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6.xml"/><Relationship Id="rId58" Type="http://schemas.openxmlformats.org/officeDocument/2006/relationships/slide" Target="slides/slide11.xml"/><Relationship Id="rId66" Type="http://schemas.openxmlformats.org/officeDocument/2006/relationships/slide" Target="slides/slide19.xml"/><Relationship Id="rId74" Type="http://schemas.openxmlformats.org/officeDocument/2006/relationships/slide" Target="slides/slide27.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5.xml"/><Relationship Id="rId60" Type="http://schemas.openxmlformats.org/officeDocument/2006/relationships/slide" Target="slides/slide13.xml"/><Relationship Id="rId65" Type="http://schemas.openxmlformats.org/officeDocument/2006/relationships/slide" Target="slides/slide18.xml"/><Relationship Id="rId73" Type="http://schemas.openxmlformats.org/officeDocument/2006/relationships/slide" Target="slides/slide2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1.xml"/><Relationship Id="rId56" Type="http://schemas.openxmlformats.org/officeDocument/2006/relationships/slide" Target="slides/slide9.xml"/><Relationship Id="rId64" Type="http://schemas.openxmlformats.org/officeDocument/2006/relationships/slide" Target="slides/slide17.xml"/><Relationship Id="rId69" Type="http://schemas.openxmlformats.org/officeDocument/2006/relationships/slide" Target="slides/slide22.xml"/><Relationship Id="rId7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xml"/><Relationship Id="rId72" Type="http://schemas.openxmlformats.org/officeDocument/2006/relationships/slide" Target="slides/slide25.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2.xml"/><Relationship Id="rId67" Type="http://schemas.openxmlformats.org/officeDocument/2006/relationships/slide" Target="slides/slide2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7.xml"/><Relationship Id="rId62" Type="http://schemas.openxmlformats.org/officeDocument/2006/relationships/slide" Target="slides/slide15.xml"/><Relationship Id="rId70" Type="http://schemas.openxmlformats.org/officeDocument/2006/relationships/slide" Target="slides/slide23.xml"/><Relationship Id="rId75"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2.xml"/><Relationship Id="rId57"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4458" tIns="47229" rIns="94458" bIns="47229" rtlCol="0"/>
          <a:lstStyle>
            <a:lvl1pPr algn="l">
              <a:defRPr sz="1200"/>
            </a:lvl1pPr>
          </a:lstStyle>
          <a:p>
            <a:endParaRPr lang="fr-FR"/>
          </a:p>
        </p:txBody>
      </p:sp>
      <p:sp>
        <p:nvSpPr>
          <p:cNvPr id="3" name="Espace réservé de la date 2"/>
          <p:cNvSpPr>
            <a:spLocks noGrp="1"/>
          </p:cNvSpPr>
          <p:nvPr>
            <p:ph type="dt" idx="1"/>
          </p:nvPr>
        </p:nvSpPr>
        <p:spPr>
          <a:xfrm>
            <a:off x="4023992" y="0"/>
            <a:ext cx="3078427" cy="511731"/>
          </a:xfrm>
          <a:prstGeom prst="rect">
            <a:avLst/>
          </a:prstGeom>
        </p:spPr>
        <p:txBody>
          <a:bodyPr vert="horz" lIns="94458" tIns="47229" rIns="94458" bIns="47229" rtlCol="0"/>
          <a:lstStyle>
            <a:lvl1pPr algn="r">
              <a:defRPr sz="1200"/>
            </a:lvl1pPr>
          </a:lstStyle>
          <a:p>
            <a:fld id="{8F5C6FFB-FB79-47D1-B5D0-05648DC55AD5}" type="datetimeFigureOut">
              <a:rPr lang="fr-FR" smtClean="0"/>
              <a:pPr/>
              <a:t>26/03/2020</a:t>
            </a:fld>
            <a:endParaRPr lang="fr-FR"/>
          </a:p>
        </p:txBody>
      </p:sp>
      <p:sp>
        <p:nvSpPr>
          <p:cNvPr id="4" name="Espace réservé de l'image des diapositives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458" tIns="47229" rIns="94458" bIns="47229" rtlCol="0" anchor="ctr"/>
          <a:lstStyle/>
          <a:p>
            <a:endParaRPr lang="fr-FR"/>
          </a:p>
        </p:txBody>
      </p:sp>
      <p:sp>
        <p:nvSpPr>
          <p:cNvPr id="5" name="Espace réservé des commentaires 4"/>
          <p:cNvSpPr>
            <a:spLocks noGrp="1"/>
          </p:cNvSpPr>
          <p:nvPr>
            <p:ph type="body" sz="quarter" idx="3"/>
          </p:nvPr>
        </p:nvSpPr>
        <p:spPr>
          <a:xfrm>
            <a:off x="710407" y="4861442"/>
            <a:ext cx="5683250" cy="4605576"/>
          </a:xfrm>
          <a:prstGeom prst="rect">
            <a:avLst/>
          </a:prstGeom>
        </p:spPr>
        <p:txBody>
          <a:bodyPr vert="horz" lIns="94458" tIns="47229" rIns="94458" bIns="4722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4458" tIns="47229" rIns="94458" bIns="4722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4458" tIns="47229" rIns="94458" bIns="47229" rtlCol="0" anchor="b"/>
          <a:lstStyle>
            <a:lvl1pPr algn="r">
              <a:defRPr sz="1200"/>
            </a:lvl1pPr>
          </a:lstStyle>
          <a:p>
            <a:fld id="{B2BEE165-B28E-43DD-AD9B-C38514D778C8}" type="slidenum">
              <a:rPr lang="fr-FR" smtClean="0"/>
              <a:pPr/>
              <a:t>‹N°›</a:t>
            </a:fld>
            <a:endParaRPr lang="fr-FR"/>
          </a:p>
        </p:txBody>
      </p:sp>
    </p:spTree>
    <p:extLst>
      <p:ext uri="{BB962C8B-B14F-4D97-AF65-F5344CB8AC3E}">
        <p14:creationId xmlns:p14="http://schemas.microsoft.com/office/powerpoint/2010/main" val="37199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1</a:t>
            </a:fld>
            <a:endParaRPr lang="fr-FR"/>
          </a:p>
        </p:txBody>
      </p:sp>
    </p:spTree>
    <p:extLst>
      <p:ext uri="{BB962C8B-B14F-4D97-AF65-F5344CB8AC3E}">
        <p14:creationId xmlns:p14="http://schemas.microsoft.com/office/powerpoint/2010/main" val="221457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366657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390562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296962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2</a:t>
            </a:fld>
            <a:endParaRPr lang="fr-FR"/>
          </a:p>
        </p:txBody>
      </p:sp>
    </p:spTree>
    <p:extLst>
      <p:ext uri="{BB962C8B-B14F-4D97-AF65-F5344CB8AC3E}">
        <p14:creationId xmlns:p14="http://schemas.microsoft.com/office/powerpoint/2010/main" val="407148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427791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10</a:t>
            </a:fld>
            <a:endParaRPr lang="fr-FR"/>
          </a:p>
        </p:txBody>
      </p:sp>
    </p:spTree>
    <p:extLst>
      <p:ext uri="{BB962C8B-B14F-4D97-AF65-F5344CB8AC3E}">
        <p14:creationId xmlns:p14="http://schemas.microsoft.com/office/powerpoint/2010/main" val="112884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11</a:t>
            </a:fld>
            <a:endParaRPr lang="fr-FR"/>
          </a:p>
        </p:txBody>
      </p:sp>
    </p:spTree>
    <p:extLst>
      <p:ext uri="{BB962C8B-B14F-4D97-AF65-F5344CB8AC3E}">
        <p14:creationId xmlns:p14="http://schemas.microsoft.com/office/powerpoint/2010/main" val="3495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Périmètre</a:t>
            </a:r>
            <a:r>
              <a:rPr lang="fr-FR" baseline="0" dirty="0" smtClean="0"/>
              <a:t> : les affaires en FA en 2019 et 2020 à date + les affaires MES en 2019 et 2020 + les affaires sorties en 2019 et 2020</a:t>
            </a:r>
            <a:endParaRPr lang="fr-FR" dirty="0"/>
          </a:p>
        </p:txBody>
      </p:sp>
      <p:sp>
        <p:nvSpPr>
          <p:cNvPr id="4" name="Espace réservé du numéro de diapositive 3"/>
          <p:cNvSpPr>
            <a:spLocks noGrp="1"/>
          </p:cNvSpPr>
          <p:nvPr>
            <p:ph type="sldNum" sz="quarter" idx="10"/>
          </p:nvPr>
        </p:nvSpPr>
        <p:spPr/>
        <p:txBody>
          <a:bodyPr/>
          <a:lstStyle/>
          <a:p>
            <a:fld id="{F73E7B97-6D6E-4FE3-BC1D-C4A7B07FDF29}" type="slidenum">
              <a:rPr lang="fr-FR" smtClean="0"/>
              <a:t>13</a:t>
            </a:fld>
            <a:endParaRPr lang="fr-FR"/>
          </a:p>
        </p:txBody>
      </p:sp>
    </p:spTree>
    <p:extLst>
      <p:ext uri="{BB962C8B-B14F-4D97-AF65-F5344CB8AC3E}">
        <p14:creationId xmlns:p14="http://schemas.microsoft.com/office/powerpoint/2010/main" val="127054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Périmètre</a:t>
            </a:r>
            <a:r>
              <a:rPr lang="fr-FR" baseline="0" dirty="0" smtClean="0"/>
              <a:t> : les affaires en FA en 2019 et 2020 à date + les affaires MES en 2019 et 2020 + les affaires sorties en 2019 et 2020</a:t>
            </a:r>
            <a:endParaRPr lang="fr-FR" dirty="0"/>
          </a:p>
        </p:txBody>
      </p:sp>
      <p:sp>
        <p:nvSpPr>
          <p:cNvPr id="4" name="Espace réservé du numéro de diapositive 3"/>
          <p:cNvSpPr>
            <a:spLocks noGrp="1"/>
          </p:cNvSpPr>
          <p:nvPr>
            <p:ph type="sldNum" sz="quarter" idx="10"/>
          </p:nvPr>
        </p:nvSpPr>
        <p:spPr/>
        <p:txBody>
          <a:bodyPr/>
          <a:lstStyle/>
          <a:p>
            <a:fld id="{F73E7B97-6D6E-4FE3-BC1D-C4A7B07FDF29}" type="slidenum">
              <a:rPr lang="fr-FR" smtClean="0"/>
              <a:t>14</a:t>
            </a:fld>
            <a:endParaRPr lang="fr-FR"/>
          </a:p>
        </p:txBody>
      </p:sp>
    </p:spTree>
    <p:extLst>
      <p:ext uri="{BB962C8B-B14F-4D97-AF65-F5344CB8AC3E}">
        <p14:creationId xmlns:p14="http://schemas.microsoft.com/office/powerpoint/2010/main" val="117160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Tous les dossiers du stock sont qualifiés mais pas forcément</a:t>
            </a:r>
            <a:r>
              <a:rPr lang="fr-FR" baseline="0" dirty="0" smtClean="0"/>
              <a:t> encore tous traités. 1/ Continuer à résorber notre </a:t>
            </a:r>
            <a:r>
              <a:rPr lang="fr-FR" baseline="0" dirty="0" err="1" smtClean="0"/>
              <a:t>stocK</a:t>
            </a:r>
            <a:r>
              <a:rPr lang="fr-FR" baseline="0" dirty="0" smtClean="0"/>
              <a:t>. 2/ Grosse action autour des CARDI 3/ Pour être efficace faire en sorte que les demandes arrivent complètes (pédagogie, suivi, appui, …) 3/ Tenir les délais 4/ Actions de fond.</a:t>
            </a:r>
            <a:endParaRPr lang="fr-FR" dirty="0"/>
          </a:p>
        </p:txBody>
      </p:sp>
      <p:sp>
        <p:nvSpPr>
          <p:cNvPr id="4" name="Espace réservé du numéro de diapositive 3"/>
          <p:cNvSpPr>
            <a:spLocks noGrp="1"/>
          </p:cNvSpPr>
          <p:nvPr>
            <p:ph type="sldNum" sz="quarter" idx="10"/>
          </p:nvPr>
        </p:nvSpPr>
        <p:spPr/>
        <p:txBody>
          <a:bodyPr/>
          <a:lstStyle/>
          <a:p>
            <a:fld id="{F73E7B97-6D6E-4FE3-BC1D-C4A7B07FDF29}" type="slidenum">
              <a:rPr lang="fr-FR" smtClean="0"/>
              <a:t>15</a:t>
            </a:fld>
            <a:endParaRPr lang="fr-FR"/>
          </a:p>
        </p:txBody>
      </p:sp>
    </p:spTree>
    <p:extLst>
      <p:ext uri="{BB962C8B-B14F-4D97-AF65-F5344CB8AC3E}">
        <p14:creationId xmlns:p14="http://schemas.microsoft.com/office/powerpoint/2010/main" val="126828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1397204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1">
    <p:bg bwMode="auto">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39750" y="1844824"/>
            <a:ext cx="4057302" cy="1728192"/>
          </a:xfrm>
        </p:spPr>
        <p:txBody>
          <a:bodyPr lIns="36000" tIns="0" rIns="36000" bIns="0" anchor="t" anchorCtr="0">
            <a:noAutofit/>
          </a:bodyPr>
          <a:lstStyle>
            <a:lvl1pPr algn="l">
              <a:spcBef>
                <a:spcPts val="0"/>
              </a:spcBef>
              <a:defRPr sz="3400" cap="all" baseline="0">
                <a:solidFill>
                  <a:schemeClr val="accent6"/>
                </a:solidFill>
              </a:defRPr>
            </a:lvl1pPr>
          </a:lstStyle>
          <a:p>
            <a:r>
              <a:rPr lang="fr-FR" smtClean="0"/>
              <a:t>Modifiez le style du titre</a:t>
            </a:r>
            <a:endParaRPr lang="fr-FR"/>
          </a:p>
        </p:txBody>
      </p:sp>
      <p:sp>
        <p:nvSpPr>
          <p:cNvPr id="3" name="Sous-titre 2"/>
          <p:cNvSpPr>
            <a:spLocks noGrp="1"/>
          </p:cNvSpPr>
          <p:nvPr>
            <p:ph type="subTitle" idx="1"/>
          </p:nvPr>
        </p:nvSpPr>
        <p:spPr>
          <a:xfrm>
            <a:off x="539750" y="4509120"/>
            <a:ext cx="4057302" cy="576064"/>
          </a:xfrm>
        </p:spPr>
        <p:txBody>
          <a:bodyPr lIns="36000" tIns="0" rIns="36000" bIns="0">
            <a:noAutofit/>
          </a:bodyPr>
          <a:lstStyle>
            <a:lvl1pPr marL="0" indent="0" algn="l">
              <a:spcBef>
                <a:spcPts val="0"/>
              </a:spcBef>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9" name="Espace réservé du texte 8"/>
          <p:cNvSpPr>
            <a:spLocks noGrp="1"/>
          </p:cNvSpPr>
          <p:nvPr>
            <p:ph type="body" sz="quarter" idx="13" hasCustomPrompt="1"/>
          </p:nvPr>
        </p:nvSpPr>
        <p:spPr>
          <a:xfrm>
            <a:off x="539750" y="5144666"/>
            <a:ext cx="4057302" cy="288007"/>
          </a:xfrm>
        </p:spPr>
        <p:txBody>
          <a:bodyPr wrap="none" lIns="36000" tIns="0" rIns="36000" bIns="0">
            <a:noAutofit/>
          </a:bodyPr>
          <a:lstStyle>
            <a:lvl1pPr marL="0" indent="0">
              <a:spcBef>
                <a:spcPts val="0"/>
              </a:spcBef>
              <a:buFontTx/>
              <a:buNone/>
              <a:defRPr sz="1200" b="0">
                <a:solidFill>
                  <a:schemeClr val="accent6"/>
                </a:solidFill>
                <a:latin typeface="Arial" pitchFamily="34" charset="0"/>
                <a:cs typeface="Arial" pitchFamily="34" charset="0"/>
              </a:defRPr>
            </a:lvl1pPr>
            <a:lvl2pPr marL="0" indent="0">
              <a:spcBef>
                <a:spcPts val="0"/>
              </a:spcBef>
              <a:buFontTx/>
              <a:buNone/>
              <a:defRPr sz="1200">
                <a:solidFill>
                  <a:schemeClr val="bg1"/>
                </a:solidFill>
                <a:latin typeface="Arial" pitchFamily="34" charset="0"/>
                <a:cs typeface="Arial" pitchFamily="34" charset="0"/>
              </a:defRPr>
            </a:lvl2pPr>
            <a:lvl3pPr marL="0" indent="0">
              <a:spcBef>
                <a:spcPts val="0"/>
              </a:spcBef>
              <a:buFontTx/>
              <a:buNone/>
              <a:defRPr sz="1200">
                <a:solidFill>
                  <a:schemeClr val="bg1"/>
                </a:solidFill>
                <a:latin typeface="Arial" pitchFamily="34" charset="0"/>
                <a:cs typeface="Arial" pitchFamily="34" charset="0"/>
              </a:defRPr>
            </a:lvl3pPr>
            <a:lvl4pPr marL="0" indent="0">
              <a:spcBef>
                <a:spcPts val="0"/>
              </a:spcBef>
              <a:buFontTx/>
              <a:buNone/>
              <a:defRPr sz="1200">
                <a:solidFill>
                  <a:schemeClr val="bg1"/>
                </a:solidFill>
                <a:latin typeface="Arial" pitchFamily="34" charset="0"/>
                <a:cs typeface="Arial" pitchFamily="34" charset="0"/>
              </a:defRPr>
            </a:lvl4pPr>
            <a:lvl5pPr marL="0" indent="0">
              <a:spcBef>
                <a:spcPts val="0"/>
              </a:spcBef>
              <a:buFontTx/>
              <a:buNone/>
              <a:defRPr sz="1200">
                <a:solidFill>
                  <a:schemeClr val="bg1"/>
                </a:solidFill>
                <a:latin typeface="Arial" pitchFamily="34" charset="0"/>
                <a:cs typeface="Arial" pitchFamily="34" charset="0"/>
              </a:defRPr>
            </a:lvl5pPr>
          </a:lstStyle>
          <a:p>
            <a:pPr lvl="0"/>
            <a:r>
              <a:rPr lang="fr-FR" smtClean="0"/>
              <a:t>Date</a:t>
            </a:r>
          </a:p>
        </p:txBody>
      </p:sp>
      <p:pic>
        <p:nvPicPr>
          <p:cNvPr id="5" name="Picture 9"/>
          <p:cNvPicPr>
            <a:picLocks noChangeAspect="1" noChangeArrowheads="1"/>
          </p:cNvPicPr>
          <p:nvPr userDrawn="1"/>
        </p:nvPicPr>
        <p:blipFill>
          <a:blip r:embed="rId2" cstate="print"/>
          <a:srcRect/>
          <a:stretch>
            <a:fillRect/>
          </a:stretch>
        </p:blipFill>
        <p:spPr bwMode="auto">
          <a:xfrm>
            <a:off x="569913" y="482600"/>
            <a:ext cx="1189037" cy="506413"/>
          </a:xfrm>
          <a:prstGeom prst="rect">
            <a:avLst/>
          </a:prstGeom>
          <a:noFill/>
          <a:ln w="9525">
            <a:noFill/>
            <a:miter lim="800000"/>
            <a:headEnd/>
            <a:tailEnd/>
          </a:ln>
          <a:effectLst/>
        </p:spPr>
      </p:pic>
      <p:pic>
        <p:nvPicPr>
          <p:cNvPr id="6" name="Espace réservé pour une image  10" descr="IMG_sommaire.JPG"/>
          <p:cNvPicPr>
            <a:picLocks noChangeAspect="1"/>
          </p:cNvPicPr>
          <p:nvPr userDrawn="1"/>
        </p:nvPicPr>
        <p:blipFill>
          <a:blip r:embed="rId3" cstate="print"/>
          <a:srcRect l="35" r="35"/>
          <a:stretch>
            <a:fillRect/>
          </a:stretch>
        </p:blipFill>
        <p:spPr bwMode="auto">
          <a:xfrm>
            <a:off x="5699125" y="0"/>
            <a:ext cx="3444875"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ôture">
    <p:spTree>
      <p:nvGrpSpPr>
        <p:cNvPr id="1" name=""/>
        <p:cNvGrpSpPr/>
        <p:nvPr/>
      </p:nvGrpSpPr>
      <p:grpSpPr>
        <a:xfrm>
          <a:off x="0" y="0"/>
          <a:ext cx="0" cy="0"/>
          <a:chOff x="0" y="0"/>
          <a:chExt cx="0" cy="0"/>
        </a:xfrm>
      </p:grpSpPr>
      <p:pic>
        <p:nvPicPr>
          <p:cNvPr id="6" name="Picture 8" descr="logo_EDF_sommaire"/>
          <p:cNvPicPr>
            <a:picLocks noChangeAspect="1" noChangeArrowheads="1"/>
          </p:cNvPicPr>
          <p:nvPr userDrawn="1"/>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Espace réservé du texte 7"/>
          <p:cNvSpPr>
            <a:spLocks noGrp="1"/>
          </p:cNvSpPr>
          <p:nvPr>
            <p:ph type="body" sz="quarter" idx="10" hasCustomPrompt="1"/>
          </p:nvPr>
        </p:nvSpPr>
        <p:spPr>
          <a:xfrm>
            <a:off x="971550" y="2060848"/>
            <a:ext cx="7200900" cy="3239740"/>
          </a:xfrm>
        </p:spPr>
        <p:txBody>
          <a:bodyPr>
            <a:noAutofit/>
          </a:bodyPr>
          <a:lstStyle>
            <a:lvl1pPr marL="0" indent="0" algn="ctr">
              <a:spcBef>
                <a:spcPts val="0"/>
              </a:spcBef>
              <a:buFontTx/>
              <a:buNone/>
              <a:defRPr sz="9000" b="1">
                <a:solidFill>
                  <a:schemeClr val="accent6"/>
                </a:solidFill>
                <a:latin typeface="+mj-lt"/>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fr-FR" smtClean="0"/>
              <a:t>Texte de clôture</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uverture">
    <p:spTree>
      <p:nvGrpSpPr>
        <p:cNvPr id="1" name=""/>
        <p:cNvGrpSpPr/>
        <p:nvPr/>
      </p:nvGrpSpPr>
      <p:grpSpPr>
        <a:xfrm>
          <a:off x="0" y="0"/>
          <a:ext cx="0" cy="0"/>
          <a:chOff x="0" y="0"/>
          <a:chExt cx="0" cy="0"/>
        </a:xfrm>
      </p:grpSpPr>
      <p:sp>
        <p:nvSpPr>
          <p:cNvPr id="2" name="Titre 1"/>
          <p:cNvSpPr>
            <a:spLocks noGrp="1"/>
          </p:cNvSpPr>
          <p:nvPr>
            <p:ph type="title"/>
          </p:nvPr>
        </p:nvSpPr>
        <p:spPr>
          <a:xfrm>
            <a:off x="269875" y="909320"/>
            <a:ext cx="5014912" cy="792163"/>
          </a:xfrm>
          <a:prstGeom prst="rect">
            <a:avLst/>
          </a:prstGeom>
        </p:spPr>
        <p:txBody>
          <a:bodyPr/>
          <a:lstStyle>
            <a:lvl1pPr>
              <a:defRPr sz="3400" b="0" baseline="0">
                <a:solidFill>
                  <a:srgbClr val="FE5815"/>
                </a:solidFill>
              </a:defRPr>
            </a:lvl1pPr>
          </a:lstStyle>
          <a:p>
            <a:r>
              <a:rPr lang="fr-FR" dirty="0" smtClean="0"/>
              <a:t>Cliquez pour modifier le style du titre</a:t>
            </a:r>
            <a:endParaRPr lang="fr-FR" dirty="0"/>
          </a:p>
        </p:txBody>
      </p:sp>
      <p:sp>
        <p:nvSpPr>
          <p:cNvPr id="12" name="Espace réservé du texte 2"/>
          <p:cNvSpPr>
            <a:spLocks noGrp="1"/>
          </p:cNvSpPr>
          <p:nvPr>
            <p:ph type="body" idx="1"/>
          </p:nvPr>
        </p:nvSpPr>
        <p:spPr>
          <a:xfrm>
            <a:off x="425451" y="2797395"/>
            <a:ext cx="5014912" cy="1677211"/>
          </a:xfrm>
          <a:prstGeom prst="rect">
            <a:avLst/>
          </a:prstGeom>
        </p:spPr>
        <p:txBody>
          <a:bodyPr/>
          <a:lstStyle>
            <a:lvl1pPr marL="0" indent="0">
              <a:buNone/>
              <a:defRPr sz="12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Rectangle 15"/>
          <p:cNvSpPr>
            <a:spLocks noGrp="1" noChangeArrowheads="1"/>
          </p:cNvSpPr>
          <p:nvPr>
            <p:ph type="ftr" sz="quarter" idx="10"/>
          </p:nvPr>
        </p:nvSpPr>
        <p:spPr>
          <a:xfrm>
            <a:off x="4048596" y="6400800"/>
            <a:ext cx="3218830" cy="169277"/>
          </a:xfrm>
          <a:ln/>
        </p:spPr>
        <p:txBody>
          <a:bodyPr/>
          <a:lstStyle>
            <a:lvl1pPr>
              <a:defRPr sz="1100"/>
            </a:lvl1pPr>
          </a:lstStyle>
          <a:p>
            <a:pPr fontAlgn="base">
              <a:spcBef>
                <a:spcPct val="0"/>
              </a:spcBef>
              <a:spcAft>
                <a:spcPct val="0"/>
              </a:spcAft>
              <a:defRPr/>
            </a:pPr>
            <a:r>
              <a:rPr lang="fr-FR" smtClean="0">
                <a:solidFill>
                  <a:srgbClr val="87888A"/>
                </a:solidFill>
                <a:latin typeface="Arial" charset="0"/>
                <a:cs typeface="Arial" charset="0"/>
              </a:rPr>
              <a:t>EDF SEI - CCP du 26 mars 2020</a:t>
            </a:r>
            <a:endParaRPr lang="fr-FR" dirty="0">
              <a:solidFill>
                <a:srgbClr val="87888A"/>
              </a:solidFill>
              <a:latin typeface="Arial" charset="0"/>
              <a:cs typeface="Arial" charset="0"/>
            </a:endParaRPr>
          </a:p>
        </p:txBody>
      </p:sp>
      <p:sp>
        <p:nvSpPr>
          <p:cNvPr id="5" name="Espace réservé du numéro de diapositive 5"/>
          <p:cNvSpPr>
            <a:spLocks noGrp="1"/>
          </p:cNvSpPr>
          <p:nvPr>
            <p:ph type="sldNum" sz="quarter" idx="11"/>
          </p:nvPr>
        </p:nvSpPr>
        <p:spPr/>
        <p:txBody>
          <a:bodyPr/>
          <a:lstStyle>
            <a:lvl1pPr>
              <a:defRPr sz="1100"/>
            </a:lvl1pPr>
          </a:lstStyle>
          <a:p>
            <a:pPr>
              <a:defRPr/>
            </a:pPr>
            <a:fld id="{7BF633D7-8019-4CB8-908B-0DF7C34B6E7B}" type="slidenum">
              <a:rPr lang="fr-FR" smtClean="0">
                <a:solidFill>
                  <a:srgbClr val="87888A"/>
                </a:solidFill>
              </a:rPr>
              <a:pPr>
                <a:defRPr/>
              </a:pPr>
              <a:t>‹N°›</a:t>
            </a:fld>
            <a:endParaRPr lang="fr-FR" dirty="0">
              <a:solidFill>
                <a:srgbClr val="87888A"/>
              </a:solidFill>
            </a:endParaRPr>
          </a:p>
        </p:txBody>
      </p:sp>
    </p:spTree>
    <p:extLst>
      <p:ext uri="{BB962C8B-B14F-4D97-AF65-F5344CB8AC3E}">
        <p14:creationId xmlns:p14="http://schemas.microsoft.com/office/powerpoint/2010/main" val="2516809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uverture 1">
    <p:bg bwMode="auto">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39750" y="1844824"/>
            <a:ext cx="4057302" cy="1728192"/>
          </a:xfrm>
        </p:spPr>
        <p:txBody>
          <a:bodyPr lIns="36000" tIns="0" rIns="36000" bIns="0" anchor="t" anchorCtr="0">
            <a:noAutofit/>
          </a:bodyPr>
          <a:lstStyle>
            <a:lvl1pPr algn="l">
              <a:spcBef>
                <a:spcPts val="0"/>
              </a:spcBef>
              <a:defRPr sz="3400" cap="all" baseline="0">
                <a:solidFill>
                  <a:schemeClr val="accent3"/>
                </a:solidFill>
              </a:defRPr>
            </a:lvl1pPr>
          </a:lstStyle>
          <a:p>
            <a:r>
              <a:rPr lang="fr-FR" smtClean="0"/>
              <a:t>Cliquez pour modifier le style du titre</a:t>
            </a:r>
            <a:endParaRPr lang="fr-FR"/>
          </a:p>
        </p:txBody>
      </p:sp>
      <p:sp>
        <p:nvSpPr>
          <p:cNvPr id="3" name="Sous-titre 2"/>
          <p:cNvSpPr>
            <a:spLocks noGrp="1"/>
          </p:cNvSpPr>
          <p:nvPr>
            <p:ph type="subTitle" idx="1"/>
          </p:nvPr>
        </p:nvSpPr>
        <p:spPr>
          <a:xfrm>
            <a:off x="539750" y="4509120"/>
            <a:ext cx="4057302" cy="576064"/>
          </a:xfrm>
        </p:spPr>
        <p:txBody>
          <a:bodyPr lIns="36000" tIns="0" rIns="36000" bIns="0">
            <a:noAutofit/>
          </a:bodyPr>
          <a:lstStyle>
            <a:lvl1pPr marL="0" indent="0" algn="l">
              <a:spcBef>
                <a:spcPts val="0"/>
              </a:spcBef>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9" name="Espace réservé du texte 8"/>
          <p:cNvSpPr>
            <a:spLocks noGrp="1"/>
          </p:cNvSpPr>
          <p:nvPr>
            <p:ph type="body" sz="quarter" idx="13" hasCustomPrompt="1"/>
          </p:nvPr>
        </p:nvSpPr>
        <p:spPr>
          <a:xfrm>
            <a:off x="539750" y="5144666"/>
            <a:ext cx="4057302" cy="288007"/>
          </a:xfrm>
        </p:spPr>
        <p:txBody>
          <a:bodyPr wrap="none" lIns="36000" tIns="0" rIns="36000" bIns="0">
            <a:noAutofit/>
          </a:bodyPr>
          <a:lstStyle>
            <a:lvl1pPr marL="0" indent="0">
              <a:spcBef>
                <a:spcPts val="0"/>
              </a:spcBef>
              <a:buFontTx/>
              <a:buNone/>
              <a:defRPr sz="1200" b="0">
                <a:solidFill>
                  <a:schemeClr val="accent3"/>
                </a:solidFill>
                <a:latin typeface="Arial" pitchFamily="34" charset="0"/>
                <a:cs typeface="Arial" pitchFamily="34" charset="0"/>
              </a:defRPr>
            </a:lvl1pPr>
            <a:lvl2pPr marL="0" indent="0">
              <a:spcBef>
                <a:spcPts val="0"/>
              </a:spcBef>
              <a:buFontTx/>
              <a:buNone/>
              <a:defRPr sz="1200">
                <a:solidFill>
                  <a:schemeClr val="bg1"/>
                </a:solidFill>
                <a:latin typeface="Arial" pitchFamily="34" charset="0"/>
                <a:cs typeface="Arial" pitchFamily="34" charset="0"/>
              </a:defRPr>
            </a:lvl2pPr>
            <a:lvl3pPr marL="0" indent="0">
              <a:spcBef>
                <a:spcPts val="0"/>
              </a:spcBef>
              <a:buFontTx/>
              <a:buNone/>
              <a:defRPr sz="1200">
                <a:solidFill>
                  <a:schemeClr val="bg1"/>
                </a:solidFill>
                <a:latin typeface="Arial" pitchFamily="34" charset="0"/>
                <a:cs typeface="Arial" pitchFamily="34" charset="0"/>
              </a:defRPr>
            </a:lvl3pPr>
            <a:lvl4pPr marL="0" indent="0">
              <a:spcBef>
                <a:spcPts val="0"/>
              </a:spcBef>
              <a:buFontTx/>
              <a:buNone/>
              <a:defRPr sz="1200">
                <a:solidFill>
                  <a:schemeClr val="bg1"/>
                </a:solidFill>
                <a:latin typeface="Arial" pitchFamily="34" charset="0"/>
                <a:cs typeface="Arial" pitchFamily="34" charset="0"/>
              </a:defRPr>
            </a:lvl4pPr>
            <a:lvl5pPr marL="0" indent="0">
              <a:spcBef>
                <a:spcPts val="0"/>
              </a:spcBef>
              <a:buFontTx/>
              <a:buNone/>
              <a:defRPr sz="1200">
                <a:solidFill>
                  <a:schemeClr val="bg1"/>
                </a:solidFill>
                <a:latin typeface="Arial" pitchFamily="34" charset="0"/>
                <a:cs typeface="Arial" pitchFamily="34" charset="0"/>
              </a:defRPr>
            </a:lvl5pPr>
          </a:lstStyle>
          <a:p>
            <a:pPr lvl="0"/>
            <a:r>
              <a:rPr lang="fr-FR" smtClean="0"/>
              <a:t>Date</a:t>
            </a:r>
          </a:p>
        </p:txBody>
      </p:sp>
      <p:pic>
        <p:nvPicPr>
          <p:cNvPr id="5"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9913" y="482600"/>
            <a:ext cx="1189037" cy="506413"/>
          </a:xfrm>
          <a:prstGeom prst="rect">
            <a:avLst/>
          </a:prstGeom>
          <a:noFill/>
          <a:ln w="9525">
            <a:noFill/>
            <a:miter lim="800000"/>
            <a:headEnd/>
            <a:tailEnd/>
          </a:ln>
          <a:effectLst/>
        </p:spPr>
      </p:pic>
      <p:pic>
        <p:nvPicPr>
          <p:cNvPr id="6" name="Espace réservé pour une image  8" descr="IMG_ouvertur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699125" y="0"/>
            <a:ext cx="3444875" cy="6858000"/>
          </a:xfrm>
          <a:prstGeom prst="rect">
            <a:avLst/>
          </a:prstGeom>
          <a:noFill/>
          <a:ln w="9525">
            <a:noFill/>
            <a:miter lim="800000"/>
            <a:headEnd/>
            <a:tailEnd/>
          </a:ln>
        </p:spPr>
      </p:pic>
      <p:sp>
        <p:nvSpPr>
          <p:cNvPr id="7" name="ZoneTexte 6"/>
          <p:cNvSpPr txBox="1"/>
          <p:nvPr userDrawn="1"/>
        </p:nvSpPr>
        <p:spPr>
          <a:xfrm>
            <a:off x="500034" y="6215082"/>
            <a:ext cx="4082603" cy="184666"/>
          </a:xfrm>
          <a:prstGeom prst="rect">
            <a:avLst/>
          </a:prstGeom>
          <a:noFill/>
        </p:spPr>
        <p:txBody>
          <a:bodyPr wrap="square" lIns="36000" tIns="0" rIns="36000" bIns="0" rtlCol="0">
            <a:spAutoFit/>
          </a:bodyPr>
          <a:lstStyle/>
          <a:p>
            <a:r>
              <a:rPr lang="fr-FR" sz="1200" dirty="0" smtClean="0">
                <a:solidFill>
                  <a:srgbClr val="000000"/>
                </a:solidFill>
              </a:rPr>
              <a:t>Direction des </a:t>
            </a:r>
            <a:r>
              <a:rPr lang="fr-FR" sz="1200" b="1" dirty="0" smtClean="0">
                <a:solidFill>
                  <a:srgbClr val="B0C700"/>
                </a:solidFill>
              </a:rPr>
              <a:t>S</a:t>
            </a:r>
            <a:r>
              <a:rPr lang="fr-FR" sz="1200" dirty="0" smtClean="0">
                <a:solidFill>
                  <a:srgbClr val="000000"/>
                </a:solidFill>
              </a:rPr>
              <a:t>ystèmes </a:t>
            </a:r>
            <a:r>
              <a:rPr lang="fr-FR" sz="1200" b="1" dirty="0" smtClean="0">
                <a:solidFill>
                  <a:srgbClr val="B0C700"/>
                </a:solidFill>
              </a:rPr>
              <a:t>E</a:t>
            </a:r>
            <a:r>
              <a:rPr lang="fr-FR" sz="1200" dirty="0" smtClean="0">
                <a:solidFill>
                  <a:srgbClr val="000000"/>
                </a:solidFill>
              </a:rPr>
              <a:t>nergétiques </a:t>
            </a:r>
            <a:r>
              <a:rPr lang="fr-FR" sz="1200" b="1" dirty="0" smtClean="0">
                <a:solidFill>
                  <a:srgbClr val="B0C700"/>
                </a:solidFill>
              </a:rPr>
              <a:t>I</a:t>
            </a:r>
            <a:r>
              <a:rPr lang="fr-FR" sz="1200" dirty="0" smtClean="0">
                <a:solidFill>
                  <a:srgbClr val="000000"/>
                </a:solidFill>
              </a:rPr>
              <a:t>nsulaires</a:t>
            </a:r>
          </a:p>
        </p:txBody>
      </p:sp>
    </p:spTree>
    <p:extLst>
      <p:ext uri="{BB962C8B-B14F-4D97-AF65-F5344CB8AC3E}">
        <p14:creationId xmlns:p14="http://schemas.microsoft.com/office/powerpoint/2010/main" val="40508980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Ouverture EDF Conseil">
    <p:spTree>
      <p:nvGrpSpPr>
        <p:cNvPr id="1" name=""/>
        <p:cNvGrpSpPr/>
        <p:nvPr/>
      </p:nvGrpSpPr>
      <p:grpSpPr>
        <a:xfrm>
          <a:off x="0" y="0"/>
          <a:ext cx="0" cy="0"/>
          <a:chOff x="0" y="0"/>
          <a:chExt cx="0" cy="0"/>
        </a:xfrm>
      </p:grpSpPr>
      <p:graphicFrame>
        <p:nvGraphicFramePr>
          <p:cNvPr id="5" name="Objet 6"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9233" name="Diapositive think-cell" r:id="rId4" imgW="360" imgH="360" progId="TCLayout.ActiveDocument.1">
                  <p:embed/>
                </p:oleObj>
              </mc:Choice>
              <mc:Fallback>
                <p:oleObj name="Diapositive think-cell"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55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 y="0"/>
            <a:ext cx="4570413" cy="6897688"/>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dirty="0"/>
          </a:p>
        </p:txBody>
      </p:sp>
      <p:pic>
        <p:nvPicPr>
          <p:cNvPr id="8" name="Imag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2901" y="457200"/>
            <a:ext cx="9286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20"/>
          <p:cNvSpPr>
            <a:spLocks noGrp="1"/>
          </p:cNvSpPr>
          <p:nvPr>
            <p:ph type="body" sz="quarter" idx="13"/>
          </p:nvPr>
        </p:nvSpPr>
        <p:spPr>
          <a:xfrm>
            <a:off x="421200" y="2406685"/>
            <a:ext cx="4045768" cy="1788080"/>
          </a:xfrm>
          <a:prstGeom prst="rect">
            <a:avLst/>
          </a:prstGeom>
          <a:ln>
            <a:noFill/>
          </a:ln>
        </p:spPr>
        <p:txBody>
          <a:bodyPr/>
          <a:lstStyle>
            <a:lvl1pPr marL="0" indent="0">
              <a:buNone/>
              <a:defRPr sz="2700" b="1">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a:p>
            <a:pPr lvl="1"/>
            <a:r>
              <a:rPr lang="fr-FR" smtClean="0"/>
              <a:t>Deuxième niveau</a:t>
            </a:r>
          </a:p>
        </p:txBody>
      </p:sp>
      <p:sp>
        <p:nvSpPr>
          <p:cNvPr id="15" name="Espace réservé du texte 20"/>
          <p:cNvSpPr>
            <a:spLocks noGrp="1"/>
          </p:cNvSpPr>
          <p:nvPr>
            <p:ph type="body" sz="quarter" idx="14"/>
          </p:nvPr>
        </p:nvSpPr>
        <p:spPr>
          <a:xfrm>
            <a:off x="421200" y="4238026"/>
            <a:ext cx="3775786" cy="643246"/>
          </a:xfrm>
          <a:prstGeom prst="rect">
            <a:avLst/>
          </a:prstGeom>
          <a:ln>
            <a:noFill/>
          </a:ln>
        </p:spPr>
        <p:txBody>
          <a:bodyPr/>
          <a:lstStyle>
            <a:lvl1pPr marL="0" indent="0">
              <a:buNone/>
              <a:defRPr sz="1266" b="1">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
        <p:nvSpPr>
          <p:cNvPr id="16" name="Espace réservé du texte 20"/>
          <p:cNvSpPr>
            <a:spLocks noGrp="1"/>
          </p:cNvSpPr>
          <p:nvPr>
            <p:ph type="body" sz="quarter" idx="15"/>
          </p:nvPr>
        </p:nvSpPr>
        <p:spPr>
          <a:xfrm>
            <a:off x="421200" y="4924533"/>
            <a:ext cx="3775786" cy="643246"/>
          </a:xfrm>
          <a:prstGeom prst="rect">
            <a:avLst/>
          </a:prstGeom>
          <a:ln>
            <a:noFill/>
          </a:ln>
        </p:spPr>
        <p:txBody>
          <a:bodyPr/>
          <a:lstStyle>
            <a:lvl1pPr marL="0" indent="0">
              <a:buNone/>
              <a:defRPr sz="844" b="1">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Tree>
    <p:extLst>
      <p:ext uri="{BB962C8B-B14F-4D97-AF65-F5344CB8AC3E}">
        <p14:creationId xmlns:p14="http://schemas.microsoft.com/office/powerpoint/2010/main" val="230014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7267361" y="6400800"/>
            <a:ext cx="65" cy="276999"/>
          </a:xfrm>
        </p:spPr>
        <p:txBody>
          <a:bodyPr/>
          <a:lstStyle/>
          <a:p>
            <a:r>
              <a:rPr lang="fr-FR" smtClean="0"/>
              <a:t>EDF SEI - CCP du 26 mars 2020</a:t>
            </a:r>
            <a:endParaRPr lang="fr-FR"/>
          </a:p>
        </p:txBody>
      </p:sp>
      <p:sp>
        <p:nvSpPr>
          <p:cNvPr id="6" name="Espace réservé du numéro de diapositive 5"/>
          <p:cNvSpPr>
            <a:spLocks noGrp="1"/>
          </p:cNvSpPr>
          <p:nvPr>
            <p:ph type="sldNum" sz="quarter" idx="12"/>
          </p:nvPr>
        </p:nvSpPr>
        <p:spPr/>
        <p:txBody>
          <a:bodyPr/>
          <a:lstStyle/>
          <a:p>
            <a:fld id="{3DD3B7A7-6068-4DA2-827C-26647B0DCAE7}" type="slidenum">
              <a:rPr lang="fr-FR" smtClean="0"/>
              <a:t>‹N°›</a:t>
            </a:fld>
            <a:endParaRPr lang="fr-FR"/>
          </a:p>
        </p:txBody>
      </p:sp>
    </p:spTree>
    <p:extLst>
      <p:ext uri="{BB962C8B-B14F-4D97-AF65-F5344CB8AC3E}">
        <p14:creationId xmlns:p14="http://schemas.microsoft.com/office/powerpoint/2010/main" val="97430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82761" y="922710"/>
            <a:ext cx="8353425" cy="850106"/>
          </a:xfrm>
        </p:spPr>
        <p:txBody>
          <a:bodyPr/>
          <a:lstStyle>
            <a:lvl1pPr>
              <a:defRPr sz="3800"/>
            </a:lvl1p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fr-FR" smtClean="0"/>
              <a:t>EDF SEI - CCP du 26 mars 2020</a:t>
            </a:r>
            <a:endParaRPr lang="fr-FR"/>
          </a:p>
        </p:txBody>
      </p:sp>
      <p:sp>
        <p:nvSpPr>
          <p:cNvPr id="5" name="Espace réservé du texte 4"/>
          <p:cNvSpPr>
            <a:spLocks noGrp="1"/>
          </p:cNvSpPr>
          <p:nvPr>
            <p:ph type="body" sz="quarter" idx="11"/>
          </p:nvPr>
        </p:nvSpPr>
        <p:spPr>
          <a:xfrm>
            <a:off x="395288" y="2060575"/>
            <a:ext cx="8353425" cy="4032250"/>
          </a:xfrm>
        </p:spPr>
        <p:txBody>
          <a:bodyPr/>
          <a:lstStyle>
            <a:lvl1pPr marL="358775" indent="-358775">
              <a:buSzPct val="125000"/>
              <a:buFont typeface="+mj-lt"/>
              <a:buAutoNum type="arabicPeriod"/>
              <a:defRPr sz="1300" cap="all" baseline="0"/>
            </a:lvl1pPr>
            <a:lvl2pPr marL="360000" indent="0">
              <a:spcBef>
                <a:spcPts val="0"/>
              </a:spcBef>
              <a:buClr>
                <a:schemeClr val="bg1"/>
              </a:buClr>
              <a:buSzPct val="25000"/>
              <a:buFontTx/>
              <a:buNone/>
              <a:defRPr sz="1300" cap="all" baseline="0"/>
            </a:lvl2pPr>
            <a:lvl3pPr marL="360000" indent="0">
              <a:spcBef>
                <a:spcPts val="0"/>
              </a:spcBef>
              <a:buFontTx/>
              <a:buNone/>
              <a:defRPr sz="1300" cap="all" baseline="0"/>
            </a:lvl3pPr>
            <a:lvl4pPr marL="360000" indent="0">
              <a:spcBef>
                <a:spcPts val="0"/>
              </a:spcBef>
              <a:buFontTx/>
              <a:buNone/>
              <a:defRPr sz="1300" cap="all" baseline="0"/>
            </a:lvl4pPr>
            <a:lvl5pPr marL="360000" indent="0">
              <a:spcBef>
                <a:spcPts val="0"/>
              </a:spcBef>
              <a:buFontTx/>
              <a:buNone/>
              <a:defRPr sz="1300" cap="all" baseline="0"/>
            </a:lvl5pPr>
          </a:lstStyle>
          <a:p>
            <a:pPr lvl="0"/>
            <a:r>
              <a:rPr lang="fr-FR" smtClean="0"/>
              <a:t>Modifiez les styles du texte du masque</a:t>
            </a:r>
          </a:p>
          <a:p>
            <a:pPr lvl="1"/>
            <a:r>
              <a:rPr lang="fr-FR" smtClean="0"/>
              <a:t>Deuxième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95288" y="1557338"/>
            <a:ext cx="8353424" cy="4568826"/>
          </a:xfrm>
        </p:spPr>
        <p:txBody>
          <a:bodyPr/>
          <a:lstStyle>
            <a:lvl1pPr marL="0" indent="0">
              <a:buClr>
                <a:schemeClr val="bg1"/>
              </a:buClr>
              <a:buSzPct val="25000"/>
              <a:buFontTx/>
              <a:buNone/>
              <a:defRPr sz="2200"/>
            </a:lvl1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r>
              <a:rPr lang="fr-FR" smtClean="0"/>
              <a:t>EDF SEI - CCP du 26 mars 2020</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smtClean="0"/>
              <a:t>EDF SEI - CCP du 26 mars 2020</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95287" y="1268414"/>
            <a:ext cx="3816673" cy="4857750"/>
          </a:xfrm>
        </p:spPr>
        <p:txBody>
          <a:bodyPr/>
          <a:lstStyle>
            <a:lvl1pPr>
              <a:defRPr sz="1400"/>
            </a:lvl1pPr>
            <a:lvl2pPr>
              <a:defRPr sz="1400"/>
            </a:lvl2pPr>
            <a:lvl3pPr>
              <a:defRPr sz="1200"/>
            </a:lvl3pPr>
            <a:lvl4pPr>
              <a:defRPr sz="1100"/>
            </a:lvl4pPr>
            <a:lvl5pPr>
              <a:defRPr sz="1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t>EDF SEI - CCP du 26 mars 2020</a:t>
            </a:r>
            <a:endParaRPr lang="fr-FR"/>
          </a:p>
        </p:txBody>
      </p:sp>
      <p:sp>
        <p:nvSpPr>
          <p:cNvPr id="7" name="Espace réservé du contenu 2"/>
          <p:cNvSpPr>
            <a:spLocks noGrp="1"/>
          </p:cNvSpPr>
          <p:nvPr>
            <p:ph idx="12"/>
          </p:nvPr>
        </p:nvSpPr>
        <p:spPr>
          <a:xfrm>
            <a:off x="4932040" y="1268413"/>
            <a:ext cx="3816673" cy="4536851"/>
          </a:xfrm>
        </p:spPr>
        <p:txBody>
          <a:bodyPr/>
          <a:lstStyle>
            <a:lvl1pPr>
              <a:defRPr sz="1400"/>
            </a:lvl1pPr>
            <a:lvl2pPr>
              <a:defRPr sz="1400"/>
            </a:lvl2pPr>
            <a:lvl3pPr>
              <a:defRPr sz="1200"/>
            </a:lvl3pPr>
            <a:lvl4pPr>
              <a:defRPr sz="1100"/>
            </a:lvl4pPr>
            <a:lvl5pPr>
              <a:defRPr sz="1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texte 7"/>
          <p:cNvSpPr>
            <a:spLocks noGrp="1"/>
          </p:cNvSpPr>
          <p:nvPr>
            <p:ph type="body" sz="quarter" idx="13" hasCustomPrompt="1"/>
          </p:nvPr>
        </p:nvSpPr>
        <p:spPr>
          <a:xfrm>
            <a:off x="4932040" y="5876925"/>
            <a:ext cx="3816673" cy="180425"/>
          </a:xfrm>
        </p:spPr>
        <p:txBody>
          <a:bodyPr tIns="36000" bIns="36000">
            <a:spAutoFit/>
          </a:bodyPr>
          <a:lstStyle>
            <a:lvl1pPr marL="0" indent="0" algn="r">
              <a:spcBef>
                <a:spcPts val="0"/>
              </a:spcBef>
              <a:buFontTx/>
              <a:buNone/>
              <a:defRPr sz="700" b="0" baseline="0"/>
            </a:lvl1pPr>
            <a:lvl2pPr marL="0" indent="0" algn="r">
              <a:spcBef>
                <a:spcPts val="0"/>
              </a:spcBef>
              <a:buFontTx/>
              <a:buNone/>
              <a:defRPr sz="600"/>
            </a:lvl2pPr>
            <a:lvl3pPr marL="0" indent="0" algn="r">
              <a:spcBef>
                <a:spcPts val="0"/>
              </a:spcBef>
              <a:buFontTx/>
              <a:buNone/>
              <a:defRPr sz="600"/>
            </a:lvl3pPr>
            <a:lvl4pPr marL="0" indent="0" algn="r">
              <a:spcBef>
                <a:spcPts val="0"/>
              </a:spcBef>
              <a:buFontTx/>
              <a:buNone/>
              <a:defRPr sz="600"/>
            </a:lvl4pPr>
            <a:lvl5pPr marL="0" indent="0" algn="r">
              <a:spcBef>
                <a:spcPts val="0"/>
              </a:spcBef>
              <a:buFontTx/>
              <a:buNone/>
              <a:defRPr sz="600"/>
            </a:lvl5pPr>
          </a:lstStyle>
          <a:p>
            <a:pPr lvl="0"/>
            <a:r>
              <a:rPr lang="fr-FR" smtClean="0"/>
              <a:t>Copyright ou crédit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95287" y="1268414"/>
            <a:ext cx="4176713" cy="4857750"/>
          </a:xfrm>
        </p:spPr>
        <p:txBody>
          <a:bodyPr/>
          <a:lstStyle>
            <a:lvl1pPr>
              <a:defRPr sz="1400"/>
            </a:lvl1pPr>
            <a:lvl2pPr>
              <a:defRPr sz="1400"/>
            </a:lvl2pPr>
            <a:lvl3pPr>
              <a:defRPr sz="1200"/>
            </a:lvl3pPr>
            <a:lvl4pPr>
              <a:defRPr sz="1100"/>
            </a:lvl4pPr>
            <a:lvl5pPr>
              <a:defRPr sz="1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t>EDF SEI - CCP du 26 mars 2020</a:t>
            </a:r>
            <a:endParaRPr lang="fr-FR"/>
          </a:p>
        </p:txBody>
      </p:sp>
      <p:sp>
        <p:nvSpPr>
          <p:cNvPr id="10" name="Espace réservé du texte 9"/>
          <p:cNvSpPr>
            <a:spLocks noGrp="1"/>
          </p:cNvSpPr>
          <p:nvPr>
            <p:ph type="body" sz="quarter" idx="12"/>
          </p:nvPr>
        </p:nvSpPr>
        <p:spPr>
          <a:xfrm>
            <a:off x="6084888" y="1268413"/>
            <a:ext cx="2663825" cy="4824883"/>
          </a:xfrm>
          <a:solidFill>
            <a:schemeClr val="accent6"/>
          </a:solidFill>
        </p:spPr>
        <p:txBody>
          <a:bodyPr lIns="72000" tIns="72000" rIns="72000" bIns="72000"/>
          <a:lstStyle>
            <a:lvl1pPr marL="0" indent="0" algn="ctr">
              <a:spcBef>
                <a:spcPts val="0"/>
              </a:spcBef>
              <a:spcAft>
                <a:spcPts val="600"/>
              </a:spcAft>
              <a:buClr>
                <a:schemeClr val="bg1"/>
              </a:buClr>
              <a:buFontTx/>
              <a:buNone/>
              <a:defRPr sz="1200" b="0" cap="all" baseline="0">
                <a:solidFill>
                  <a:schemeClr val="bg1"/>
                </a:solidFill>
              </a:defRPr>
            </a:lvl1pPr>
            <a:lvl2pPr marL="108000" indent="-108000">
              <a:buClr>
                <a:schemeClr val="bg1"/>
              </a:buClr>
              <a:buFont typeface="Wingdings" pitchFamily="2" charset="2"/>
              <a:buChar char="n"/>
              <a:defRPr sz="1200">
                <a:solidFill>
                  <a:schemeClr val="bg1"/>
                </a:solidFill>
              </a:defRPr>
            </a:lvl2pPr>
            <a:lvl3pPr marL="216000" indent="-108000">
              <a:buClr>
                <a:schemeClr val="bg1"/>
              </a:buClr>
              <a:defRPr sz="1100">
                <a:solidFill>
                  <a:schemeClr val="bg1"/>
                </a:solidFill>
              </a:defRPr>
            </a:lvl3pPr>
            <a:lvl4pPr marL="538163" indent="-174625">
              <a:defRPr sz="1000">
                <a:solidFill>
                  <a:schemeClr val="bg1"/>
                </a:solidFill>
              </a:defRPr>
            </a:lvl4pPr>
            <a:lvl5pPr marL="714375" indent="-176213">
              <a:defRPr sz="100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fr-FR" smtClean="0"/>
              <a:t>EDF SEI - CCP du 26 mars 2020</a:t>
            </a:r>
            <a:endParaRPr lang="fr-FR"/>
          </a:p>
        </p:txBody>
      </p:sp>
      <p:sp>
        <p:nvSpPr>
          <p:cNvPr id="5" name="Espace réservé du graphique 4"/>
          <p:cNvSpPr>
            <a:spLocks noGrp="1"/>
          </p:cNvSpPr>
          <p:nvPr>
            <p:ph type="chart" sz="quarter" idx="11"/>
          </p:nvPr>
        </p:nvSpPr>
        <p:spPr>
          <a:xfrm>
            <a:off x="971550" y="1557338"/>
            <a:ext cx="7200900" cy="4319587"/>
          </a:xfrm>
        </p:spPr>
        <p:txBody>
          <a:bodyPr/>
          <a:lstStyle/>
          <a:p>
            <a:r>
              <a:rPr lang="fr-FR" smtClean="0"/>
              <a:t>Cliquez sur l'icône pour ajouter un graphique</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fr-FR" smtClean="0"/>
              <a:t>EDF SEI - CCP du 26 mars 2020</a:t>
            </a:r>
            <a:endParaRPr lang="fr-FR"/>
          </a:p>
        </p:txBody>
      </p:sp>
      <p:sp>
        <p:nvSpPr>
          <p:cNvPr id="7" name="Espace réservé du tableau 6"/>
          <p:cNvSpPr>
            <a:spLocks noGrp="1"/>
          </p:cNvSpPr>
          <p:nvPr>
            <p:ph type="tbl" sz="quarter" idx="11"/>
          </p:nvPr>
        </p:nvSpPr>
        <p:spPr>
          <a:xfrm>
            <a:off x="971550" y="1557338"/>
            <a:ext cx="7200900" cy="4319587"/>
          </a:xfrm>
        </p:spPr>
        <p:txBody>
          <a:bodyPr/>
          <a:lstStyle/>
          <a:p>
            <a:r>
              <a:rPr lang="fr-FR" smtClean="0"/>
              <a:t>Cliquez sur l'icône pour ajouter un tableau</a:t>
            </a: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fr-FR" smtClean="0"/>
              <a:t>EDF SEI - CCP du 26 mars 2020</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vmlDrawing" Target="../drawings/vmlDrawing3.vml"/><Relationship Id="rId1" Type="http://schemas.openxmlformats.org/officeDocument/2006/relationships/theme" Target="../theme/theme20.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3.bin"/></Relationships>
</file>

<file path=ppt/slideMasters/_rels/slideMaster2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3.jpeg"/><Relationship Id="rId2" Type="http://schemas.openxmlformats.org/officeDocument/2006/relationships/vmlDrawing" Target="../drawings/vmlDrawing4.vml"/><Relationship Id="rId1" Type="http://schemas.openxmlformats.org/officeDocument/2006/relationships/theme" Target="../theme/theme2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4.bin"/></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7.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mlDrawing" Target="../drawings/vmlDrawing1.vml"/><Relationship Id="rId1" Type="http://schemas.openxmlformats.org/officeDocument/2006/relationships/theme" Target="../theme/theme8.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1.bin"/></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9.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t>EDF SEI - CCP du 26 mars 2020</a:t>
            </a:r>
            <a:endParaRPr lang="fr-FR"/>
          </a:p>
        </p:txBody>
      </p:sp>
      <p:pic>
        <p:nvPicPr>
          <p:cNvPr id="7" name="Picture 8" descr="logo_EDF_sommaire"/>
          <p:cNvPicPr>
            <a:picLocks noChangeAspect="1" noChangeArrowheads="1"/>
          </p:cNvPicPr>
          <p:nvPr userDrawn="1"/>
        </p:nvPicPr>
        <p:blipFill>
          <a:blip r:embed="rId1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71380" cy="153888"/>
          </a:xfrm>
          <a:prstGeom prst="rect">
            <a:avLst/>
          </a:prstGeom>
          <a:noFill/>
        </p:spPr>
        <p:txBody>
          <a:bodyPr wrap="none" lIns="36000" tIns="0" rIns="0" bIns="0" rtlCol="0" anchor="ctr" anchorCtr="0">
            <a:spAutoFit/>
          </a:bodyPr>
          <a:lstStyle/>
          <a:p>
            <a:r>
              <a:rPr lang="fr-FR" sz="1000" smtClean="0"/>
              <a:t>|  </a:t>
            </a:r>
            <a:fld id="{A4A6FBFB-9464-423D-8908-BCA7DB9DC592}" type="slidenum">
              <a:rPr lang="fr-FR" sz="1000" smtClean="0">
                <a:solidFill>
                  <a:schemeClr val="tx1"/>
                </a:solidFill>
                <a:latin typeface="Arial" pitchFamily="34" charset="0"/>
                <a:cs typeface="Arial" pitchFamily="34" charset="0"/>
              </a:rPr>
              <a:pPr/>
              <a:t>‹N°›</a:t>
            </a:fld>
            <a:endParaRPr lang="fr-FR" sz="1000">
              <a:solidFill>
                <a:schemeClr val="tx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7" r:id="rId3"/>
    <p:sldLayoutId id="2147483650" r:id="rId4"/>
    <p:sldLayoutId id="2147483656" r:id="rId5"/>
    <p:sldLayoutId id="2147483659" r:id="rId6"/>
    <p:sldLayoutId id="2147483658" r:id="rId7"/>
    <p:sldLayoutId id="2147483660" r:id="rId8"/>
    <p:sldLayoutId id="2147483655" r:id="rId9"/>
    <p:sldLayoutId id="2147483653" r:id="rId10"/>
  </p:sldLayoutIdLst>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8"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1027" name="Espace réservé du texte 2"/>
          <p:cNvSpPr>
            <a:spLocks noGrp="1"/>
          </p:cNvSpPr>
          <p:nvPr>
            <p:ph type="body" idx="1"/>
          </p:nvPr>
        </p:nvSpPr>
        <p:spPr bwMode="auto">
          <a:xfrm>
            <a:off x="395288" y="1268413"/>
            <a:ext cx="8353425" cy="4857750"/>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4572000" y="6381750"/>
            <a:ext cx="3887788" cy="153988"/>
          </a:xfrm>
          <a:prstGeom prst="rect">
            <a:avLst/>
          </a:prstGeom>
        </p:spPr>
        <p:txBody>
          <a:bodyPr vert="horz" wrap="none" lIns="36000" tIns="0" rIns="36000" bIns="0" rtlCol="0" anchor="ctr" anchorCtr="0">
            <a:noAutofit/>
          </a:bodyPr>
          <a:lstStyle>
            <a:lvl1pPr algn="r" fontAlgn="auto">
              <a:spcBef>
                <a:spcPts val="0"/>
              </a:spcBef>
              <a:spcAft>
                <a:spcPts val="0"/>
              </a:spcAft>
              <a:defRPr sz="1000">
                <a:solidFill>
                  <a:schemeClr val="tx1"/>
                </a:solidFill>
                <a:latin typeface="+mn-lt"/>
                <a:cs typeface="+mn-cs"/>
              </a:defRPr>
            </a:lvl1pPr>
          </a:lstStyle>
          <a:p>
            <a:pPr>
              <a:defRPr/>
            </a:pPr>
            <a:r>
              <a:rPr lang="fr-FR" smtClean="0">
                <a:solidFill>
                  <a:srgbClr val="7F7F7F"/>
                </a:solidFill>
              </a:rPr>
              <a:t>EDF SEI - CCP du 26 mars 2020</a:t>
            </a:r>
            <a:endParaRPr lang="fr-FR">
              <a:solidFill>
                <a:srgbClr val="7F7F7F"/>
              </a:solidFill>
            </a:endParaRPr>
          </a:p>
        </p:txBody>
      </p:sp>
      <p:pic>
        <p:nvPicPr>
          <p:cNvPr id="1029"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59788" y="6381750"/>
            <a:ext cx="371475" cy="153988"/>
          </a:xfrm>
          <a:prstGeom prst="rect">
            <a:avLst/>
          </a:prstGeom>
          <a:noFill/>
        </p:spPr>
        <p:txBody>
          <a:bodyPr wrap="none" lIns="36000" tIns="0" rIns="0" bIns="0" anchor="ctr">
            <a:spAutoFit/>
          </a:bodyPr>
          <a:lstStyle/>
          <a:p>
            <a:pPr>
              <a:defRPr/>
            </a:pPr>
            <a:r>
              <a:rPr lang="fr-FR" sz="1000">
                <a:solidFill>
                  <a:srgbClr val="7F7F7F"/>
                </a:solidFill>
                <a:cs typeface="Arial" charset="0"/>
              </a:rPr>
              <a:t>|  </a:t>
            </a:r>
            <a:fld id="{0AD255F2-680F-4677-A934-034B1369BCEA}" type="slidenum">
              <a:rPr lang="fr-FR" sz="1000">
                <a:solidFill>
                  <a:srgbClr val="7F7F7F"/>
                </a:solidFill>
                <a:cs typeface="Arial" pitchFamily="34" charset="0"/>
              </a:rPr>
              <a:pPr>
                <a:def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815506964"/>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kern="1200" cap="all">
          <a:solidFill>
            <a:srgbClr val="001A70"/>
          </a:solidFill>
          <a:latin typeface="+mj-lt"/>
          <a:ea typeface="+mj-ea"/>
          <a:cs typeface="+mj-cs"/>
        </a:defRPr>
      </a:lvl1pPr>
      <a:lvl2pPr algn="l" rtl="0" eaLnBrk="0" fontAlgn="base" hangingPunct="0">
        <a:spcBef>
          <a:spcPct val="0"/>
        </a:spcBef>
        <a:spcAft>
          <a:spcPct val="0"/>
        </a:spcAft>
        <a:defRPr sz="2800">
          <a:solidFill>
            <a:srgbClr val="001A70"/>
          </a:solidFill>
          <a:latin typeface="Arial" charset="0"/>
        </a:defRPr>
      </a:lvl2pPr>
      <a:lvl3pPr algn="l" rtl="0" eaLnBrk="0" fontAlgn="base" hangingPunct="0">
        <a:spcBef>
          <a:spcPct val="0"/>
        </a:spcBef>
        <a:spcAft>
          <a:spcPct val="0"/>
        </a:spcAft>
        <a:defRPr sz="2800">
          <a:solidFill>
            <a:srgbClr val="001A70"/>
          </a:solidFill>
          <a:latin typeface="Arial" charset="0"/>
        </a:defRPr>
      </a:lvl3pPr>
      <a:lvl4pPr algn="l" rtl="0" eaLnBrk="0" fontAlgn="base" hangingPunct="0">
        <a:spcBef>
          <a:spcPct val="0"/>
        </a:spcBef>
        <a:spcAft>
          <a:spcPct val="0"/>
        </a:spcAft>
        <a:defRPr sz="2800">
          <a:solidFill>
            <a:srgbClr val="001A70"/>
          </a:solidFill>
          <a:latin typeface="Arial" charset="0"/>
        </a:defRPr>
      </a:lvl4pPr>
      <a:lvl5pPr algn="l" rtl="0" eaLnBrk="0" fontAlgn="base" hangingPunct="0">
        <a:spcBef>
          <a:spcPct val="0"/>
        </a:spcBef>
        <a:spcAft>
          <a:spcPct val="0"/>
        </a:spcAft>
        <a:defRPr sz="2800">
          <a:solidFill>
            <a:srgbClr val="001A70"/>
          </a:solidFill>
          <a:latin typeface="Arial" charset="0"/>
        </a:defRPr>
      </a:lvl5pPr>
      <a:lvl6pPr marL="457200" algn="l" rtl="0" fontAlgn="base">
        <a:spcBef>
          <a:spcPct val="0"/>
        </a:spcBef>
        <a:spcAft>
          <a:spcPct val="0"/>
        </a:spcAft>
        <a:defRPr sz="2800">
          <a:solidFill>
            <a:srgbClr val="001A70"/>
          </a:solidFill>
          <a:latin typeface="Arial" charset="0"/>
        </a:defRPr>
      </a:lvl6pPr>
      <a:lvl7pPr marL="914400" algn="l" rtl="0" fontAlgn="base">
        <a:spcBef>
          <a:spcPct val="0"/>
        </a:spcBef>
        <a:spcAft>
          <a:spcPct val="0"/>
        </a:spcAft>
        <a:defRPr sz="2800">
          <a:solidFill>
            <a:srgbClr val="001A70"/>
          </a:solidFill>
          <a:latin typeface="Arial" charset="0"/>
        </a:defRPr>
      </a:lvl7pPr>
      <a:lvl8pPr marL="1371600" algn="l" rtl="0" fontAlgn="base">
        <a:spcBef>
          <a:spcPct val="0"/>
        </a:spcBef>
        <a:spcAft>
          <a:spcPct val="0"/>
        </a:spcAft>
        <a:defRPr sz="2800">
          <a:solidFill>
            <a:srgbClr val="001A70"/>
          </a:solidFill>
          <a:latin typeface="Arial" charset="0"/>
        </a:defRPr>
      </a:lvl8pPr>
      <a:lvl9pPr marL="1828800" algn="l" rtl="0" fontAlgn="base">
        <a:spcBef>
          <a:spcPct val="0"/>
        </a:spcBef>
        <a:spcAft>
          <a:spcPct val="0"/>
        </a:spcAft>
        <a:defRPr sz="2800">
          <a:solidFill>
            <a:srgbClr val="001A70"/>
          </a:solidFill>
          <a:latin typeface="Arial" charset="0"/>
        </a:defRPr>
      </a:lvl9pPr>
    </p:titleStyle>
    <p:bodyStyle>
      <a:lvl1pPr marL="179388" indent="-179388" algn="l" rtl="0" eaLnBrk="0" fontAlgn="base" hangingPunct="0">
        <a:spcBef>
          <a:spcPts val="1800"/>
        </a:spcBef>
        <a:spcAft>
          <a:spcPct val="0"/>
        </a:spcAft>
        <a:buClr>
          <a:srgbClr val="001A70"/>
        </a:buClr>
        <a:buFont typeface="Wingdings" pitchFamily="2" charset="2"/>
        <a:buChar char=""/>
        <a:defRPr sz="1600" b="1" kern="1200">
          <a:solidFill>
            <a:schemeClr val="tx1"/>
          </a:solidFill>
          <a:latin typeface="+mn-lt"/>
          <a:ea typeface="+mn-ea"/>
          <a:cs typeface="+mn-cs"/>
        </a:defRPr>
      </a:lvl1pPr>
      <a:lvl2pPr marL="358775" indent="-179388" algn="l" rtl="0" eaLnBrk="0" fontAlgn="base" hangingPunct="0">
        <a:spcBef>
          <a:spcPts val="600"/>
        </a:spcBef>
        <a:spcAft>
          <a:spcPct val="0"/>
        </a:spcAft>
        <a:buClr>
          <a:srgbClr val="001A70"/>
        </a:buClr>
        <a:buSzPct val="50000"/>
        <a:buFont typeface="Wingdings" pitchFamily="2" charset="2"/>
        <a:buChar char=""/>
        <a:defRPr sz="1600" kern="1200">
          <a:solidFill>
            <a:schemeClr val="tx1"/>
          </a:solidFill>
          <a:latin typeface="+mn-lt"/>
          <a:ea typeface="+mn-ea"/>
          <a:cs typeface="+mn-cs"/>
        </a:defRPr>
      </a:lvl2pPr>
      <a:lvl3pPr marL="539750" indent="-179388" algn="l" rtl="0" eaLnBrk="0" fontAlgn="base" hangingPunct="0">
        <a:spcBef>
          <a:spcPts val="300"/>
        </a:spcBef>
        <a:spcAft>
          <a:spcPct val="0"/>
        </a:spcAft>
        <a:buClr>
          <a:srgbClr val="001A70"/>
        </a:buClr>
        <a:buFont typeface="Arial" charset="0"/>
        <a:buChar char="•"/>
        <a:defRPr sz="1400" kern="1200">
          <a:solidFill>
            <a:schemeClr val="tx1"/>
          </a:solidFill>
          <a:latin typeface="+mn-lt"/>
          <a:ea typeface="+mn-ea"/>
          <a:cs typeface="+mn-cs"/>
        </a:defRPr>
      </a:lvl3pPr>
      <a:lvl4pPr marL="719138" indent="-142875" algn="l" rtl="0" eaLnBrk="0" fontAlgn="base" hangingPunct="0">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0" fontAlgn="base" hangingPunct="0">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724012614"/>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510241114"/>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94769931"/>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674631273"/>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64251688"/>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870881786"/>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52100352"/>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023304381"/>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961354637"/>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717796"/>
      </p:ext>
    </p:extLst>
  </p:cSld>
  <p:clrMap bg1="lt1" tx1="dk1" bg2="lt2" tx2="dk2" accent1="accent1" accent2="accent2" accent3="accent3" accent4="accent4" accent5="accent5" accent6="accent6" hlink="hlink" folHlink="folHlink"/>
  <p:hf hdr="0" dt="0"/>
  <p:txStyles>
    <p:titleStyle>
      <a:lvl1pPr algn="l" rtl="0" eaLnBrk="0" fontAlgn="base" hangingPunct="0">
        <a:lnSpc>
          <a:spcPts val="4000"/>
        </a:lnSpc>
        <a:spcBef>
          <a:spcPct val="0"/>
        </a:spcBef>
        <a:spcAft>
          <a:spcPct val="0"/>
        </a:spcAft>
        <a:defRPr sz="340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p:titleStyle>
    <p:bodyStyle>
      <a:lvl1pPr algn="l" rtl="0" eaLnBrk="0" fontAlgn="base" hangingPunct="0">
        <a:lnSpc>
          <a:spcPts val="2400"/>
        </a:lnSpc>
        <a:spcBef>
          <a:spcPct val="0"/>
        </a:spcBef>
        <a:spcAft>
          <a:spcPct val="0"/>
        </a:spcAft>
        <a:defRPr sz="1600">
          <a:solidFill>
            <a:schemeClr val="bg2"/>
          </a:solidFill>
          <a:latin typeface="+mn-lt"/>
          <a:ea typeface="+mn-ea"/>
          <a:cs typeface="+mn-cs"/>
        </a:defRPr>
      </a:lvl1pPr>
      <a:lvl2pPr marL="825500" indent="-285750" algn="l" rtl="0" eaLnBrk="0" fontAlgn="base" hangingPunct="0">
        <a:spcBef>
          <a:spcPct val="20000"/>
        </a:spcBef>
        <a:spcAft>
          <a:spcPct val="0"/>
        </a:spcAft>
        <a:buChar char="–"/>
        <a:defRPr sz="2800">
          <a:solidFill>
            <a:schemeClr val="tx1"/>
          </a:solidFill>
          <a:latin typeface="+mn-lt"/>
          <a:cs typeface="+mn-cs"/>
        </a:defRPr>
      </a:lvl2pPr>
      <a:lvl3pPr marL="1233488" indent="-228600" algn="l" rtl="0" eaLnBrk="0" fontAlgn="base" hangingPunct="0">
        <a:spcBef>
          <a:spcPct val="20000"/>
        </a:spcBef>
        <a:spcAft>
          <a:spcPct val="0"/>
        </a:spcAft>
        <a:buChar char="•"/>
        <a:defRPr sz="2400">
          <a:solidFill>
            <a:schemeClr val="tx1"/>
          </a:solidFill>
          <a:latin typeface="+mn-lt"/>
          <a:cs typeface="+mn-cs"/>
        </a:defRPr>
      </a:lvl3pPr>
      <a:lvl4pPr marL="1641475"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698509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7"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
        <p:nvSpPr>
          <p:cNvPr id="9" name="ZoneTexte 8"/>
          <p:cNvSpPr txBox="1"/>
          <p:nvPr/>
        </p:nvSpPr>
        <p:spPr>
          <a:xfrm>
            <a:off x="2000232" y="6357958"/>
            <a:ext cx="4082603" cy="184666"/>
          </a:xfrm>
          <a:prstGeom prst="rect">
            <a:avLst/>
          </a:prstGeom>
          <a:noFill/>
        </p:spPr>
        <p:txBody>
          <a:bodyPr wrap="square" lIns="36000" tIns="0" rIns="36000" bIns="0" rtlCol="0">
            <a:spAutoFit/>
          </a:bodyPr>
          <a:lstStyle/>
          <a:p>
            <a:r>
              <a:rPr lang="fr-FR" sz="1200" dirty="0" smtClean="0">
                <a:solidFill>
                  <a:srgbClr val="7F7F7F"/>
                </a:solidFill>
              </a:rPr>
              <a:t>Direction des </a:t>
            </a:r>
            <a:r>
              <a:rPr lang="fr-FR" sz="1200" b="1" dirty="0" smtClean="0">
                <a:solidFill>
                  <a:srgbClr val="509E2F"/>
                </a:solidFill>
              </a:rPr>
              <a:t>S</a:t>
            </a:r>
            <a:r>
              <a:rPr lang="fr-FR" sz="1200" dirty="0" smtClean="0">
                <a:solidFill>
                  <a:srgbClr val="7F7F7F"/>
                </a:solidFill>
              </a:rPr>
              <a:t>ystèmes </a:t>
            </a:r>
            <a:r>
              <a:rPr lang="fr-FR" sz="1200" b="1" dirty="0" smtClean="0">
                <a:solidFill>
                  <a:srgbClr val="509E2F"/>
                </a:solidFill>
              </a:rPr>
              <a:t>E</a:t>
            </a:r>
            <a:r>
              <a:rPr lang="fr-FR" sz="1200" dirty="0" smtClean="0">
                <a:solidFill>
                  <a:srgbClr val="7F7F7F"/>
                </a:solidFill>
              </a:rPr>
              <a:t>nergétiques </a:t>
            </a:r>
            <a:r>
              <a:rPr lang="fr-FR" sz="1200" b="1" dirty="0" smtClean="0">
                <a:solidFill>
                  <a:srgbClr val="509E2F"/>
                </a:solidFill>
              </a:rPr>
              <a:t>I</a:t>
            </a:r>
            <a:r>
              <a:rPr lang="fr-FR" sz="1200" dirty="0" smtClean="0">
                <a:solidFill>
                  <a:srgbClr val="7F7F7F"/>
                </a:solidFill>
              </a:rPr>
              <a:t>nsulaires</a:t>
            </a:r>
          </a:p>
        </p:txBody>
      </p:sp>
    </p:spTree>
    <p:extLst>
      <p:ext uri="{BB962C8B-B14F-4D97-AF65-F5344CB8AC3E}">
        <p14:creationId xmlns:p14="http://schemas.microsoft.com/office/powerpoint/2010/main" val="1080278912"/>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 name="Objet 9" hidden="1"/>
          <p:cNvGraphicFramePr>
            <a:graphicFrameLocks noChangeAspect="1"/>
          </p:cNvGraphicFramePr>
          <p:nvPr>
            <p:custDataLst>
              <p:tags r:id="rId3"/>
            </p:custDataLst>
            <p:ext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4131" name="Diapositive think-cell" r:id="rId4" imgW="360" imgH="360" progId="TCLayout.ActiveDocument.1">
                  <p:embed/>
                </p:oleObj>
              </mc:Choice>
              <mc:Fallback>
                <p:oleObj name="Diapositive think-cell"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a:xfrm>
            <a:off x="229470" y="274638"/>
            <a:ext cx="8691762" cy="850106"/>
          </a:xfrm>
          <a:prstGeom prst="rect">
            <a:avLst/>
          </a:prstGeom>
        </p:spPr>
        <p:txBody>
          <a:bodyPr vert="horz" lIns="36000" tIns="0" rIns="36000" bIns="0" rtlCol="0" anchor="t"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29470" y="1268414"/>
            <a:ext cx="8691763" cy="4857750"/>
          </a:xfrm>
          <a:prstGeom prst="rect">
            <a:avLst/>
          </a:prstGeom>
        </p:spPr>
        <p:txBody>
          <a:bodyPr vert="horz" lIns="36000" tIns="0" rIns="3600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ZoneTexte 12"/>
          <p:cNvSpPr txBox="1"/>
          <p:nvPr/>
        </p:nvSpPr>
        <p:spPr>
          <a:xfrm>
            <a:off x="7236296" y="6458312"/>
            <a:ext cx="328628" cy="138499"/>
          </a:xfrm>
          <a:prstGeom prst="rect">
            <a:avLst/>
          </a:prstGeom>
          <a:noFill/>
        </p:spPr>
        <p:txBody>
          <a:bodyPr wrap="none" lIns="27000" tIns="0" rIns="0" bIns="0" rtlCol="0" anchor="ctr" anchorCtr="0">
            <a:spAutoFit/>
          </a:bodyPr>
          <a:lstStyle/>
          <a:p>
            <a:r>
              <a:rPr lang="fr-FR" sz="900" dirty="0" smtClean="0">
                <a:solidFill>
                  <a:srgbClr val="7F7F7F"/>
                </a:solidFill>
              </a:rPr>
              <a:t>|  </a:t>
            </a:r>
            <a:fld id="{A4A6FBFB-9464-423D-8908-BCA7DB9DC592}" type="slidenum">
              <a:rPr lang="fr-FR" sz="900" b="1" smtClean="0">
                <a:solidFill>
                  <a:srgbClr val="005BBB"/>
                </a:solidFill>
                <a:cs typeface="Arial" pitchFamily="34" charset="0"/>
              </a:rPr>
              <a:pPr/>
              <a:t>‹N°›</a:t>
            </a:fld>
            <a:endParaRPr lang="fr-FR" sz="900" b="1" dirty="0">
              <a:solidFill>
                <a:srgbClr val="005BBB"/>
              </a:solidFill>
              <a:cs typeface="Arial" pitchFamily="34" charset="0"/>
            </a:endParaRP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470" y="6347629"/>
            <a:ext cx="657140" cy="359867"/>
          </a:xfrm>
          <a:prstGeom prst="rect">
            <a:avLst/>
          </a:prstGeom>
        </p:spPr>
      </p:pic>
      <p:sp>
        <p:nvSpPr>
          <p:cNvPr id="16" name="Espace réservé du texte 20"/>
          <p:cNvSpPr txBox="1">
            <a:spLocks/>
          </p:cNvSpPr>
          <p:nvPr/>
        </p:nvSpPr>
        <p:spPr>
          <a:xfrm>
            <a:off x="3632200" y="6385508"/>
            <a:ext cx="3604097" cy="284106"/>
          </a:xfrm>
          <a:prstGeom prst="rect">
            <a:avLst/>
          </a:prstGeom>
          <a:noFill/>
        </p:spPr>
        <p:txBody>
          <a:bodyPr wrap="square" lIns="0" tIns="0" rIns="99900" bIns="0" rtlCol="0" anchor="ctr">
            <a:noAutofit/>
          </a:bodyPr>
          <a:lstStyle>
            <a:lvl1pPr marL="0" indent="0" algn="r" defTabSz="454548" rtl="0" eaLnBrk="1" latinLnBrk="0" hangingPunct="1">
              <a:spcBef>
                <a:spcPts val="300"/>
              </a:spcBef>
              <a:buClr>
                <a:srgbClr val="005BBB"/>
              </a:buClr>
              <a:buFont typeface="Wingdings" pitchFamily="2" charset="2"/>
              <a:buNone/>
              <a:defRPr lang="fr-FR" sz="1094" b="0" i="1" kern="1200" dirty="0" smtClean="0">
                <a:solidFill>
                  <a:srgbClr val="737373"/>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spcBef>
                <a:spcPts val="300"/>
              </a:spcBef>
              <a:buClr>
                <a:srgbClr val="005BBB"/>
              </a:buClr>
              <a:buSzPct val="50000"/>
              <a:buFont typeface="Wingdings" pitchFamily="2" charset="2"/>
              <a:buChar char=""/>
              <a:defRPr sz="1400" kern="1200">
                <a:solidFill>
                  <a:schemeClr val="accent6"/>
                </a:solidFill>
                <a:latin typeface="+mn-lt"/>
                <a:ea typeface="+mn-ea"/>
                <a:cs typeface="+mn-cs"/>
              </a:defRPr>
            </a:lvl2pPr>
            <a:lvl3pPr marL="540000" indent="-180000" algn="l" defTabSz="914400" rtl="0" eaLnBrk="1" latinLnBrk="0" hangingPunct="1">
              <a:spcBef>
                <a:spcPts val="300"/>
              </a:spcBef>
              <a:buClr>
                <a:srgbClr val="005BBB"/>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300"/>
              </a:spcBef>
              <a:buClr>
                <a:srgbClr val="005BBB"/>
              </a:buClr>
              <a:buFont typeface="Arial" pitchFamily="34" charset="0"/>
              <a:buChar char="–"/>
              <a:defRPr sz="1400" kern="1200">
                <a:solidFill>
                  <a:schemeClr val="accent6"/>
                </a:solidFill>
                <a:latin typeface="+mn-lt"/>
                <a:ea typeface="+mn-ea"/>
                <a:cs typeface="+mn-cs"/>
              </a:defRPr>
            </a:lvl4pPr>
            <a:lvl5pPr marL="864000" indent="-108000" algn="l" defTabSz="914400" rtl="0" eaLnBrk="1" latinLnBrk="0" hangingPunct="1">
              <a:spcBef>
                <a:spcPts val="300"/>
              </a:spcBef>
              <a:buClr>
                <a:srgbClr val="005BBB"/>
              </a:buClr>
              <a:buFont typeface="Arial" pitchFamily="34" charset="0"/>
              <a:buChar char="»"/>
              <a:defRPr sz="1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sz="825" i="0">
                <a:solidFill>
                  <a:srgbClr val="7F7F7F"/>
                </a:solidFill>
              </a:rPr>
              <a:t>SEI Raccordement –EDF CONSEIL /  DSIT SOLLAB |  09/2019</a:t>
            </a:r>
          </a:p>
        </p:txBody>
      </p:sp>
      <p:pic>
        <p:nvPicPr>
          <p:cNvPr id="19" name="Picture 5" descr="C:\Sebastien\Alexia\PowerPoint _Identifiants\EDFC LOGO SUITE\COLOUR\Office\EDFC_LOGO_RGB_600.jpg"/>
          <p:cNvPicPr>
            <a:picLocks noChangeAspect="1" noChangeArrowheads="1"/>
          </p:cNvPicPr>
          <p:nvPr/>
        </p:nvPicPr>
        <p:blipFill>
          <a:blip r:embed="rId7" cstate="print"/>
          <a:srcRect/>
          <a:stretch>
            <a:fillRect/>
          </a:stretch>
        </p:blipFill>
        <p:spPr bwMode="auto">
          <a:xfrm>
            <a:off x="8072023" y="6347561"/>
            <a:ext cx="849209" cy="360000"/>
          </a:xfrm>
          <a:prstGeom prst="rect">
            <a:avLst/>
          </a:prstGeom>
          <a:noFill/>
          <a:ln w="9525">
            <a:noFill/>
            <a:miter lim="800000"/>
            <a:headEnd/>
            <a:tailEnd/>
          </a:ln>
        </p:spPr>
      </p:pic>
    </p:spTree>
    <p:extLst>
      <p:ext uri="{BB962C8B-B14F-4D97-AF65-F5344CB8AC3E}">
        <p14:creationId xmlns:p14="http://schemas.microsoft.com/office/powerpoint/2010/main" val="1718787190"/>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685800" rtl="0" eaLnBrk="1" latinLnBrk="0" hangingPunct="1">
        <a:spcBef>
          <a:spcPts val="0"/>
        </a:spcBef>
        <a:buNone/>
        <a:defRPr sz="1500" kern="1200" cap="none" baseline="0">
          <a:solidFill>
            <a:schemeClr val="accent5"/>
          </a:solidFill>
          <a:latin typeface="+mj-lt"/>
          <a:ea typeface="+mj-ea"/>
          <a:cs typeface="+mj-cs"/>
        </a:defRPr>
      </a:lvl1pPr>
    </p:titleStyle>
    <p:bodyStyle>
      <a:lvl1pPr marL="134541" indent="-134541" algn="l" defTabSz="685800" rtl="0" eaLnBrk="1" latinLnBrk="0" hangingPunct="1">
        <a:spcBef>
          <a:spcPts val="225"/>
        </a:spcBef>
        <a:buClr>
          <a:srgbClr val="005BBB"/>
        </a:buClr>
        <a:buFont typeface="Wingdings" pitchFamily="2" charset="2"/>
        <a:buChar char=""/>
        <a:defRPr sz="1050" b="1" kern="1200">
          <a:solidFill>
            <a:schemeClr val="tx2"/>
          </a:solidFill>
          <a:latin typeface="+mn-lt"/>
          <a:ea typeface="+mn-ea"/>
          <a:cs typeface="+mn-cs"/>
        </a:defRPr>
      </a:lvl1pPr>
      <a:lvl2pPr marL="270000" indent="-135000" algn="l" defTabSz="685800" rtl="0" eaLnBrk="1" latinLnBrk="0" hangingPunct="1">
        <a:spcBef>
          <a:spcPts val="225"/>
        </a:spcBef>
        <a:buClr>
          <a:srgbClr val="005BBB"/>
        </a:buClr>
        <a:buSzPct val="50000"/>
        <a:buFont typeface="Wingdings" pitchFamily="2" charset="2"/>
        <a:buChar char=""/>
        <a:defRPr sz="1050" kern="1200">
          <a:solidFill>
            <a:schemeClr val="tx2"/>
          </a:solidFill>
          <a:latin typeface="+mn-lt"/>
          <a:ea typeface="+mn-ea"/>
          <a:cs typeface="+mn-cs"/>
        </a:defRPr>
      </a:lvl2pPr>
      <a:lvl3pPr marL="405000" indent="-135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3pPr>
      <a:lvl4pPr marL="540000" indent="-108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4pPr>
      <a:lvl5pPr marL="648000" indent="-81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09">
          <p15:clr>
            <a:srgbClr val="A4A3A4"/>
          </p15:clr>
        </p15:guide>
        <p15:guide id="2" pos="332">
          <p15:clr>
            <a:srgbClr val="A4A3A4"/>
          </p15:clr>
        </p15:guide>
        <p15:guide id="3" pos="7348">
          <p15:clr>
            <a:srgbClr val="A4A3A4"/>
          </p15:clr>
        </p15:guide>
        <p15:guide id="4" orient="horz" pos="4020">
          <p15:clr>
            <a:srgbClr val="A4A3A4"/>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858978444"/>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430590533"/>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577802431"/>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973863573"/>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078050573"/>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465508727"/>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696931317"/>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804727557"/>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1580076847"/>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755723414"/>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416318090"/>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199921632"/>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749019282"/>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1916356817"/>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2926308950"/>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389461541"/>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3319547644"/>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3998435439"/>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2360256489"/>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1930643505"/>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09871"/>
      </p:ext>
    </p:extLst>
  </p:cSld>
  <p:clrMap bg1="lt1" tx1="dk1" bg2="lt2" tx2="dk2" accent1="accent1" accent2="accent2" accent3="accent3" accent4="accent4" accent5="accent5" accent6="accent6" hlink="hlink" folHlink="folHlink"/>
  <p:hf hdr="0" dt="0"/>
  <p:txStyles>
    <p:titleStyle>
      <a:lvl1pPr algn="l" rtl="0" eaLnBrk="0" fontAlgn="base" hangingPunct="0">
        <a:lnSpc>
          <a:spcPts val="4000"/>
        </a:lnSpc>
        <a:spcBef>
          <a:spcPct val="0"/>
        </a:spcBef>
        <a:spcAft>
          <a:spcPct val="0"/>
        </a:spcAft>
        <a:defRPr sz="340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p:titleStyle>
    <p:bodyStyle>
      <a:lvl1pPr algn="l" rtl="0" eaLnBrk="0" fontAlgn="base" hangingPunct="0">
        <a:lnSpc>
          <a:spcPts val="2400"/>
        </a:lnSpc>
        <a:spcBef>
          <a:spcPct val="0"/>
        </a:spcBef>
        <a:spcAft>
          <a:spcPct val="0"/>
        </a:spcAft>
        <a:defRPr sz="1600">
          <a:solidFill>
            <a:schemeClr val="bg2"/>
          </a:solidFill>
          <a:latin typeface="+mn-lt"/>
          <a:ea typeface="+mn-ea"/>
          <a:cs typeface="+mn-cs"/>
        </a:defRPr>
      </a:lvl1pPr>
      <a:lvl2pPr marL="825500" indent="-285750" algn="l" rtl="0" eaLnBrk="0" fontAlgn="base" hangingPunct="0">
        <a:spcBef>
          <a:spcPct val="20000"/>
        </a:spcBef>
        <a:spcAft>
          <a:spcPct val="0"/>
        </a:spcAft>
        <a:buChar char="–"/>
        <a:defRPr sz="2800">
          <a:solidFill>
            <a:schemeClr val="tx1"/>
          </a:solidFill>
          <a:latin typeface="+mn-lt"/>
          <a:cs typeface="+mn-cs"/>
        </a:defRPr>
      </a:lvl2pPr>
      <a:lvl3pPr marL="1233488" indent="-228600" algn="l" rtl="0" eaLnBrk="0" fontAlgn="base" hangingPunct="0">
        <a:spcBef>
          <a:spcPct val="20000"/>
        </a:spcBef>
        <a:spcAft>
          <a:spcPct val="0"/>
        </a:spcAft>
        <a:buChar char="•"/>
        <a:defRPr sz="2400">
          <a:solidFill>
            <a:schemeClr val="tx1"/>
          </a:solidFill>
          <a:latin typeface="+mn-lt"/>
          <a:cs typeface="+mn-cs"/>
        </a:defRPr>
      </a:lvl3pPr>
      <a:lvl4pPr marL="1641475"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2112484559"/>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fr-FR" sz="1000" smtClean="0">
                <a:solidFill>
                  <a:srgbClr val="808080"/>
                </a:solidFill>
              </a:rPr>
              <a:t>EDF SEI - CCP du 26 mars 2020</a:t>
            </a:r>
            <a:endParaRPr lang="fr-FR" sz="1000">
              <a:solidFill>
                <a:srgbClr val="808080"/>
              </a:solidFill>
            </a:endParaRPr>
          </a:p>
        </p:txBody>
      </p:sp>
    </p:spTree>
    <p:extLst>
      <p:ext uri="{BB962C8B-B14F-4D97-AF65-F5344CB8AC3E}">
        <p14:creationId xmlns:p14="http://schemas.microsoft.com/office/powerpoint/2010/main" val="3592426480"/>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fr-FR" sz="1000" smtClean="0">
                <a:solidFill>
                  <a:srgbClr val="808080"/>
                </a:solidFill>
              </a:rPr>
              <a:t>EDF SEI - CCP du 26 mars 2020</a:t>
            </a:r>
            <a:endParaRPr lang="fr-FR" sz="1000">
              <a:solidFill>
                <a:srgbClr val="808080"/>
              </a:solidFill>
            </a:endParaRPr>
          </a:p>
        </p:txBody>
      </p:sp>
    </p:spTree>
    <p:extLst>
      <p:ext uri="{BB962C8B-B14F-4D97-AF65-F5344CB8AC3E}">
        <p14:creationId xmlns:p14="http://schemas.microsoft.com/office/powerpoint/2010/main" val="422377255"/>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fr-FR" sz="1000" smtClean="0">
                <a:solidFill>
                  <a:srgbClr val="808080"/>
                </a:solidFill>
              </a:rPr>
              <a:t>EDF SEI - CCP du 26 mars 2020</a:t>
            </a:r>
            <a:endParaRPr lang="fr-FR" sz="1000">
              <a:solidFill>
                <a:srgbClr val="808080"/>
              </a:solidFill>
            </a:endParaRPr>
          </a:p>
        </p:txBody>
      </p:sp>
    </p:spTree>
    <p:extLst>
      <p:ext uri="{BB962C8B-B14F-4D97-AF65-F5344CB8AC3E}">
        <p14:creationId xmlns:p14="http://schemas.microsoft.com/office/powerpoint/2010/main" val="2833335555"/>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fr-FR" sz="1000" smtClean="0">
                <a:solidFill>
                  <a:srgbClr val="808080"/>
                </a:solidFill>
              </a:rPr>
              <a:t>EDF SEI - CCP du 26 mars 2020</a:t>
            </a:r>
            <a:endParaRPr lang="fr-FR" sz="1000">
              <a:solidFill>
                <a:srgbClr val="808080"/>
              </a:solidFill>
            </a:endParaRPr>
          </a:p>
        </p:txBody>
      </p:sp>
    </p:spTree>
    <p:extLst>
      <p:ext uri="{BB962C8B-B14F-4D97-AF65-F5344CB8AC3E}">
        <p14:creationId xmlns:p14="http://schemas.microsoft.com/office/powerpoint/2010/main" val="88020543"/>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fr-FR" sz="1000" smtClean="0">
                <a:solidFill>
                  <a:srgbClr val="808080"/>
                </a:solidFill>
              </a:rPr>
              <a:t>EDF SEI - CCP du 26 mars 2020</a:t>
            </a:r>
            <a:endParaRPr lang="fr-FR" sz="1000">
              <a:solidFill>
                <a:srgbClr val="808080"/>
              </a:solidFill>
            </a:endParaRPr>
          </a:p>
        </p:txBody>
      </p:sp>
    </p:spTree>
    <p:extLst>
      <p:ext uri="{BB962C8B-B14F-4D97-AF65-F5344CB8AC3E}">
        <p14:creationId xmlns:p14="http://schemas.microsoft.com/office/powerpoint/2010/main" val="1154796440"/>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fr-FR" sz="1000" smtClean="0">
                <a:solidFill>
                  <a:srgbClr val="808080"/>
                </a:solidFill>
              </a:rPr>
              <a:t>EDF SEI - CCP du 26 mars 2020</a:t>
            </a:r>
            <a:endParaRPr lang="fr-FR" sz="1000">
              <a:solidFill>
                <a:srgbClr val="808080"/>
              </a:solidFill>
            </a:endParaRPr>
          </a:p>
        </p:txBody>
      </p:sp>
    </p:spTree>
    <p:extLst>
      <p:ext uri="{BB962C8B-B14F-4D97-AF65-F5344CB8AC3E}">
        <p14:creationId xmlns:p14="http://schemas.microsoft.com/office/powerpoint/2010/main" val="3941077395"/>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1047305865"/>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3307357893"/>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4278954705"/>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181923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3"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fr-FR" smtClean="0">
                <a:solidFill>
                  <a:srgbClr val="7F7F7F"/>
                </a:solidFill>
              </a:rPr>
              <a:t>EDF SEI - CCP du 26 mars 2020</a:t>
            </a:r>
            <a:endParaRPr lang="fr-FR">
              <a:solidFill>
                <a:srgbClr val="7F7F7F"/>
              </a:solidFill>
            </a:endParaRPr>
          </a:p>
        </p:txBody>
      </p:sp>
      <p:pic>
        <p:nvPicPr>
          <p:cNvPr id="7" name="Picture 8" descr="logo_EDF_sommai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
        <p:nvSpPr>
          <p:cNvPr id="9" name="ZoneTexte 8"/>
          <p:cNvSpPr txBox="1"/>
          <p:nvPr/>
        </p:nvSpPr>
        <p:spPr>
          <a:xfrm>
            <a:off x="2000232" y="6357958"/>
            <a:ext cx="4082603" cy="184666"/>
          </a:xfrm>
          <a:prstGeom prst="rect">
            <a:avLst/>
          </a:prstGeom>
          <a:noFill/>
        </p:spPr>
        <p:txBody>
          <a:bodyPr wrap="square" lIns="36000" tIns="0" rIns="36000" bIns="0" rtlCol="0">
            <a:spAutoFit/>
          </a:bodyPr>
          <a:lstStyle/>
          <a:p>
            <a:r>
              <a:rPr lang="fr-FR" sz="1200" dirty="0" smtClean="0">
                <a:solidFill>
                  <a:srgbClr val="7F7F7F"/>
                </a:solidFill>
              </a:rPr>
              <a:t>Direction des </a:t>
            </a:r>
            <a:r>
              <a:rPr lang="fr-FR" sz="1200" b="1" dirty="0" smtClean="0">
                <a:solidFill>
                  <a:srgbClr val="509E2F"/>
                </a:solidFill>
              </a:rPr>
              <a:t>S</a:t>
            </a:r>
            <a:r>
              <a:rPr lang="fr-FR" sz="1200" dirty="0" smtClean="0">
                <a:solidFill>
                  <a:srgbClr val="7F7F7F"/>
                </a:solidFill>
              </a:rPr>
              <a:t>ystèmes </a:t>
            </a:r>
            <a:r>
              <a:rPr lang="fr-FR" sz="1200" b="1" dirty="0" smtClean="0">
                <a:solidFill>
                  <a:srgbClr val="509E2F"/>
                </a:solidFill>
              </a:rPr>
              <a:t>E</a:t>
            </a:r>
            <a:r>
              <a:rPr lang="fr-FR" sz="1200" dirty="0" smtClean="0">
                <a:solidFill>
                  <a:srgbClr val="7F7F7F"/>
                </a:solidFill>
              </a:rPr>
              <a:t>nergétiques </a:t>
            </a:r>
            <a:r>
              <a:rPr lang="fr-FR" sz="1200" b="1" dirty="0" smtClean="0">
                <a:solidFill>
                  <a:srgbClr val="509E2F"/>
                </a:solidFill>
              </a:rPr>
              <a:t>I</a:t>
            </a:r>
            <a:r>
              <a:rPr lang="fr-FR" sz="1200" dirty="0" smtClean="0">
                <a:solidFill>
                  <a:srgbClr val="7F7F7F"/>
                </a:solidFill>
              </a:rPr>
              <a:t>nsulaires</a:t>
            </a:r>
          </a:p>
        </p:txBody>
      </p:sp>
    </p:spTree>
    <p:extLst>
      <p:ext uri="{BB962C8B-B14F-4D97-AF65-F5344CB8AC3E}">
        <p14:creationId xmlns:p14="http://schemas.microsoft.com/office/powerpoint/2010/main" val="3552161079"/>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8" name="Rectangle 10"/>
          <p:cNvSpPr>
            <a:spLocks noGrp="1" noChangeArrowheads="1"/>
          </p:cNvSpPr>
          <p:nvPr>
            <p:ph type="title"/>
          </p:nvPr>
        </p:nvSpPr>
        <p:spPr bwMode="auto">
          <a:xfrm>
            <a:off x="269875" y="911225"/>
            <a:ext cx="5014913"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smtClean="0"/>
              <a:t>Cliquez</a:t>
            </a:r>
            <a:r>
              <a:rPr lang="en-US" dirty="0" smtClean="0"/>
              <a:t> pour modifier le style du </a:t>
            </a:r>
            <a:r>
              <a:rPr lang="en-US" dirty="0" err="1" smtClean="0"/>
              <a:t>titre</a:t>
            </a:r>
            <a:endParaRPr lang="en-US" dirty="0" smtClean="0"/>
          </a:p>
        </p:txBody>
      </p:sp>
      <p:sp>
        <p:nvSpPr>
          <p:cNvPr id="4099" name="Rectangle 11"/>
          <p:cNvSpPr>
            <a:spLocks noGrp="1" noChangeArrowheads="1"/>
          </p:cNvSpPr>
          <p:nvPr>
            <p:ph type="body" idx="1"/>
          </p:nvPr>
        </p:nvSpPr>
        <p:spPr bwMode="auto">
          <a:xfrm>
            <a:off x="425450" y="2805113"/>
            <a:ext cx="5014913" cy="1493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p:txBody>
      </p:sp>
      <p:sp>
        <p:nvSpPr>
          <p:cNvPr id="7183" name="Rectangle 15"/>
          <p:cNvSpPr>
            <a:spLocks noGrp="1" noChangeArrowheads="1"/>
          </p:cNvSpPr>
          <p:nvPr>
            <p:ph type="ftr" sz="quarter" idx="3"/>
          </p:nvPr>
        </p:nvSpPr>
        <p:spPr bwMode="auto">
          <a:xfrm>
            <a:off x="6156176" y="64008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fontAlgn="base">
              <a:spcBef>
                <a:spcPct val="0"/>
              </a:spcBef>
              <a:spcAft>
                <a:spcPct val="0"/>
              </a:spcAft>
              <a:defRPr/>
            </a:pPr>
            <a:r>
              <a:rPr lang="fr-FR" sz="1000" smtClean="0">
                <a:solidFill>
                  <a:srgbClr val="87888A"/>
                </a:solidFill>
                <a:latin typeface="Arial" charset="0"/>
                <a:cs typeface="Arial" charset="0"/>
              </a:rPr>
              <a:t>EDF SEI - CCP du 26 mars 2020</a:t>
            </a:r>
            <a:endParaRPr lang="fr-FR" sz="1000" dirty="0">
              <a:solidFill>
                <a:srgbClr val="87888A"/>
              </a:solidFill>
              <a:latin typeface="Arial" charset="0"/>
              <a:cs typeface="Arial" charset="0"/>
            </a:endParaRPr>
          </a:p>
        </p:txBody>
      </p:sp>
      <p:pic>
        <p:nvPicPr>
          <p:cNvPr id="4101" name="Picture 8" descr="logo_EDF_sommaire"/>
          <p:cNvPicPr>
            <a:picLocks noChangeAspect="1" noChangeArrowheads="1"/>
          </p:cNvPicPr>
          <p:nvPr/>
        </p:nvPicPr>
        <p:blipFill>
          <a:blip r:embed="rId6" cstate="print"/>
          <a:srcRect/>
          <a:stretch>
            <a:fillRect/>
          </a:stretch>
        </p:blipFill>
        <p:spPr bwMode="auto">
          <a:xfrm>
            <a:off x="395288" y="6291263"/>
            <a:ext cx="622300" cy="261937"/>
          </a:xfrm>
          <a:prstGeom prst="rect">
            <a:avLst/>
          </a:prstGeom>
          <a:noFill/>
          <a:ln w="9525">
            <a:noFill/>
            <a:miter lim="800000"/>
            <a:headEnd/>
            <a:tailEnd/>
          </a:ln>
        </p:spPr>
      </p:pic>
      <p:sp>
        <p:nvSpPr>
          <p:cNvPr id="9" name="Espace réservé du numéro de diapositive 5"/>
          <p:cNvSpPr>
            <a:spLocks noGrp="1"/>
          </p:cNvSpPr>
          <p:nvPr>
            <p:ph type="sldNum" sz="quarter" idx="4"/>
          </p:nvPr>
        </p:nvSpPr>
        <p:spPr>
          <a:xfrm>
            <a:off x="8100392" y="6373018"/>
            <a:ext cx="304800" cy="207963"/>
          </a:xfrm>
          <a:prstGeom prst="rect">
            <a:avLst/>
          </a:prstGeom>
        </p:spPr>
        <p:txBody>
          <a:bodyPr lIns="0" tIns="0" rIns="0" bIns="0"/>
          <a:lstStyle>
            <a:lvl1pPr algn="r">
              <a:defRPr/>
            </a:lvl1pPr>
          </a:lstStyle>
          <a:p>
            <a:pPr fontAlgn="base">
              <a:spcBef>
                <a:spcPct val="0"/>
              </a:spcBef>
              <a:spcAft>
                <a:spcPct val="0"/>
              </a:spcAft>
              <a:defRPr/>
            </a:pPr>
            <a:fld id="{DB3B87BF-8F7D-4823-9764-525E9D7839A3}" type="slidenum">
              <a:rPr lang="fr-FR" sz="1000">
                <a:solidFill>
                  <a:srgbClr val="87888A"/>
                </a:solidFill>
                <a:latin typeface="Arial" charset="0"/>
                <a:cs typeface="Arial" charset="0"/>
              </a:rPr>
              <a:pPr fontAlgn="base">
                <a:spcBef>
                  <a:spcPct val="0"/>
                </a:spcBef>
                <a:spcAft>
                  <a:spcPct val="0"/>
                </a:spcAft>
                <a:defRPr/>
              </a:pPr>
              <a:t>‹N°›</a:t>
            </a:fld>
            <a:endParaRPr lang="fr-FR" sz="1000" dirty="0">
              <a:solidFill>
                <a:srgbClr val="87888A"/>
              </a:solidFill>
              <a:latin typeface="Arial" charset="0"/>
              <a:cs typeface="Arial" charset="0"/>
            </a:endParaRPr>
          </a:p>
        </p:txBody>
      </p:sp>
    </p:spTree>
    <p:extLst>
      <p:ext uri="{BB962C8B-B14F-4D97-AF65-F5344CB8AC3E}">
        <p14:creationId xmlns:p14="http://schemas.microsoft.com/office/powerpoint/2010/main" val="181394743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63" r:id="rId3"/>
    <p:sldLayoutId id="2147483764" r:id="rId4"/>
  </p:sldLayoutIdLst>
  <p:hf hdr="0" dt="0"/>
  <p:txStyles>
    <p:titleStyle>
      <a:lvl1pPr algn="l" rtl="0" eaLnBrk="0" fontAlgn="base" hangingPunct="0">
        <a:spcBef>
          <a:spcPct val="0"/>
        </a:spcBef>
        <a:spcAft>
          <a:spcPct val="0"/>
        </a:spcAft>
        <a:defRPr sz="3400" cap="all">
          <a:solidFill>
            <a:srgbClr val="FE5815"/>
          </a:solidFill>
          <a:latin typeface="Arial" charset="0"/>
          <a:ea typeface="+mj-ea"/>
          <a:cs typeface="+mj-cs"/>
        </a:defRPr>
      </a:lvl1pPr>
      <a:lvl2pPr algn="l" rtl="0" eaLnBrk="0" fontAlgn="base" hangingPunct="0">
        <a:spcBef>
          <a:spcPct val="0"/>
        </a:spcBef>
        <a:spcAft>
          <a:spcPct val="0"/>
        </a:spcAft>
        <a:defRPr sz="3400">
          <a:solidFill>
            <a:srgbClr val="FE5815"/>
          </a:solidFill>
          <a:latin typeface="Arial" charset="0"/>
          <a:cs typeface="Arial" charset="0"/>
        </a:defRPr>
      </a:lvl2pPr>
      <a:lvl3pPr algn="l" rtl="0" eaLnBrk="0" fontAlgn="base" hangingPunct="0">
        <a:spcBef>
          <a:spcPct val="0"/>
        </a:spcBef>
        <a:spcAft>
          <a:spcPct val="0"/>
        </a:spcAft>
        <a:defRPr sz="3400">
          <a:solidFill>
            <a:srgbClr val="FE5815"/>
          </a:solidFill>
          <a:latin typeface="Arial" charset="0"/>
          <a:cs typeface="Arial" charset="0"/>
        </a:defRPr>
      </a:lvl3pPr>
      <a:lvl4pPr algn="l" rtl="0" eaLnBrk="0" fontAlgn="base" hangingPunct="0">
        <a:spcBef>
          <a:spcPct val="0"/>
        </a:spcBef>
        <a:spcAft>
          <a:spcPct val="0"/>
        </a:spcAft>
        <a:defRPr sz="3400">
          <a:solidFill>
            <a:srgbClr val="FE5815"/>
          </a:solidFill>
          <a:latin typeface="Arial" charset="0"/>
          <a:cs typeface="Arial" charset="0"/>
        </a:defRPr>
      </a:lvl4pPr>
      <a:lvl5pPr algn="l" rtl="0" eaLnBrk="0" fontAlgn="base" hangingPunct="0">
        <a:spcBef>
          <a:spcPct val="0"/>
        </a:spcBef>
        <a:spcAft>
          <a:spcPct val="0"/>
        </a:spcAft>
        <a:defRPr sz="3400">
          <a:solidFill>
            <a:srgbClr val="FE5815"/>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404813" indent="-404813" algn="l" rtl="0" eaLnBrk="0" fontAlgn="base" hangingPunct="0">
        <a:spcBef>
          <a:spcPts val="300"/>
        </a:spcBef>
        <a:spcAft>
          <a:spcPct val="0"/>
        </a:spcAft>
        <a:buClr>
          <a:schemeClr val="accent1"/>
        </a:buClr>
        <a:buSzPct val="240000"/>
        <a:defRPr sz="1200">
          <a:solidFill>
            <a:schemeClr val="bg2"/>
          </a:solidFill>
          <a:latin typeface="Arial" charset="0"/>
          <a:ea typeface="+mn-ea"/>
          <a:cs typeface="+mn-cs"/>
        </a:defRPr>
      </a:lvl1pPr>
      <a:lvl2pPr marL="406400" algn="l" rtl="0" eaLnBrk="0" fontAlgn="base" hangingPunct="0">
        <a:spcBef>
          <a:spcPct val="20000"/>
        </a:spcBef>
        <a:spcAft>
          <a:spcPct val="0"/>
        </a:spcAft>
        <a:defRPr sz="1200">
          <a:solidFill>
            <a:schemeClr val="tx1"/>
          </a:solidFill>
          <a:latin typeface="Arial" charset="0"/>
          <a:cs typeface="+mn-cs"/>
        </a:defRPr>
      </a:lvl2pPr>
      <a:lvl3pPr marL="2238375" indent="-1830388" algn="l" rtl="0" eaLnBrk="0" fontAlgn="base" hangingPunct="0">
        <a:spcBef>
          <a:spcPct val="20000"/>
        </a:spcBef>
        <a:spcAft>
          <a:spcPct val="0"/>
        </a:spcAft>
        <a:defRPr sz="1200">
          <a:solidFill>
            <a:schemeClr val="tx1"/>
          </a:solidFill>
          <a:latin typeface="Arial" charset="0"/>
          <a:cs typeface="+mn-cs"/>
        </a:defRPr>
      </a:lvl3pPr>
      <a:lvl4pPr marL="2620963" indent="-381000" algn="l" rtl="0" eaLnBrk="0" fontAlgn="base" hangingPunct="0">
        <a:spcBef>
          <a:spcPct val="20000"/>
        </a:spcBef>
        <a:spcAft>
          <a:spcPct val="0"/>
        </a:spcAft>
        <a:defRPr sz="1200">
          <a:solidFill>
            <a:schemeClr val="tx1"/>
          </a:solidFill>
          <a:latin typeface="Arial" charset="0"/>
          <a:cs typeface="+mn-cs"/>
        </a:defRPr>
      </a:lvl4pPr>
      <a:lvl5pPr marL="3103563" indent="-381000" algn="l" rtl="0" eaLnBrk="0" fontAlgn="base" hangingPunct="0">
        <a:spcBef>
          <a:spcPct val="20000"/>
        </a:spcBef>
        <a:spcAft>
          <a:spcPct val="0"/>
        </a:spcAft>
        <a:defRPr sz="1200">
          <a:solidFill>
            <a:schemeClr val="tx1"/>
          </a:solidFill>
          <a:latin typeface="Arial"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mailto:ard-sei@edf.fr"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Comite de concertation avec les producteurs</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texte 3"/>
          <p:cNvSpPr>
            <a:spLocks noGrp="1"/>
          </p:cNvSpPr>
          <p:nvPr>
            <p:ph type="body" sz="quarter" idx="13"/>
          </p:nvPr>
        </p:nvSpPr>
        <p:spPr/>
        <p:txBody>
          <a:bodyPr/>
          <a:lstStyle/>
          <a:p>
            <a:r>
              <a:rPr lang="fr-FR" dirty="0" smtClean="0"/>
              <a:t>26 </a:t>
            </a:r>
            <a:r>
              <a:rPr lang="fr-FR" dirty="0" smtClean="0"/>
              <a:t>mars 2020</a:t>
            </a:r>
            <a:endParaRPr lang="fr-FR" dirty="0"/>
          </a:p>
        </p:txBody>
      </p:sp>
    </p:spTree>
    <p:extLst>
      <p:ext uri="{BB962C8B-B14F-4D97-AF65-F5344CB8AC3E}">
        <p14:creationId xmlns:p14="http://schemas.microsoft.com/office/powerpoint/2010/main" val="667172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Plan Pandémie – Achats d’Energie</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47662" y="1079659"/>
            <a:ext cx="8431024" cy="5517232"/>
          </a:xfrm>
        </p:spPr>
        <p:txBody>
          <a:bodyPr/>
          <a:lstStyle/>
          <a:p>
            <a:pPr>
              <a:spcBef>
                <a:spcPts val="0"/>
              </a:spcBef>
              <a:spcAft>
                <a:spcPts val="600"/>
              </a:spcAft>
            </a:pPr>
            <a:r>
              <a:rPr lang="fr-FR" sz="2000" b="1" dirty="0" smtClean="0">
                <a:solidFill>
                  <a:srgbClr val="FF0000"/>
                </a:solidFill>
              </a:rPr>
              <a:t>La totalité des interlocuteurs contractuels des producteurs sont en travail à domicile</a:t>
            </a:r>
            <a:r>
              <a:rPr lang="fr-FR" sz="2000" dirty="0" smtClean="0"/>
              <a:t>. Ces équipes restent donc vos points d’entrées pour la gestion de vos contrats (achat et accès au réseau) :</a:t>
            </a:r>
          </a:p>
          <a:p>
            <a:pPr marL="342900" indent="-342900">
              <a:spcBef>
                <a:spcPts val="0"/>
              </a:spcBef>
              <a:spcAft>
                <a:spcPts val="600"/>
              </a:spcAft>
              <a:buSzPct val="100000"/>
              <a:buFont typeface="Arial" panose="020B0604020202020204" pitchFamily="34" charset="0"/>
              <a:buChar char="•"/>
            </a:pPr>
            <a:r>
              <a:rPr lang="fr-FR" sz="2000" b="1" dirty="0" smtClean="0">
                <a:solidFill>
                  <a:srgbClr val="FF0000"/>
                </a:solidFill>
              </a:rPr>
              <a:t>Le contact par mail </a:t>
            </a:r>
            <a:r>
              <a:rPr lang="fr-FR" sz="2000" dirty="0" smtClean="0"/>
              <a:t>(questions, demandes d’informations, échanges contractuels, …) doit être largement favorisé. La permanence téléphonique n’est plus assurée.</a:t>
            </a:r>
          </a:p>
          <a:p>
            <a:pPr marL="342900" indent="-342900">
              <a:spcBef>
                <a:spcPts val="0"/>
              </a:spcBef>
              <a:spcAft>
                <a:spcPts val="600"/>
              </a:spcAft>
              <a:buSzPct val="100000"/>
              <a:buFont typeface="Arial" panose="020B0604020202020204" pitchFamily="34" charset="0"/>
              <a:buChar char="•"/>
            </a:pPr>
            <a:r>
              <a:rPr lang="fr-FR" sz="2000" b="1" dirty="0" smtClean="0">
                <a:solidFill>
                  <a:srgbClr val="FF0000"/>
                </a:solidFill>
              </a:rPr>
              <a:t>L’envoi courrier des factures doit être effectué par mail</a:t>
            </a:r>
            <a:r>
              <a:rPr lang="fr-FR" sz="2000" dirty="0" smtClean="0"/>
              <a:t>. La distribution et la relève du courrier sont très partiellement effectués.</a:t>
            </a:r>
          </a:p>
          <a:p>
            <a:pPr marL="342900" indent="-342900">
              <a:spcBef>
                <a:spcPts val="0"/>
              </a:spcBef>
              <a:spcAft>
                <a:spcPts val="600"/>
              </a:spcAft>
              <a:buSzPct val="100000"/>
              <a:buFont typeface="Arial" panose="020B0604020202020204" pitchFamily="34" charset="0"/>
              <a:buChar char="•"/>
            </a:pPr>
            <a:r>
              <a:rPr lang="fr-FR" sz="2000" dirty="0" smtClean="0"/>
              <a:t>Nos équipes réalisent leurs meilleurs efforts pour procéder aux règlements dans les meilleurs délais, sans toutefois pouvoir garantir ceux-ci</a:t>
            </a:r>
          </a:p>
          <a:p>
            <a:pPr marL="342900" indent="-342900">
              <a:spcBef>
                <a:spcPts val="0"/>
              </a:spcBef>
              <a:spcAft>
                <a:spcPts val="600"/>
              </a:spcAft>
              <a:buSzPct val="100000"/>
              <a:buFont typeface="Arial" panose="020B0604020202020204" pitchFamily="34" charset="0"/>
              <a:buChar char="•"/>
            </a:pPr>
            <a:r>
              <a:rPr lang="fr-FR" sz="2000" dirty="0" smtClean="0"/>
              <a:t>Les contrats d’obligation d’achat dont l’échéance de facturation est proche peuvent faire l’objet d’une signature numérisée ou d’un scan après signature manuscrite et nous être adressés par mails. Le document original sera à nous retourner à l’issue de la crise sanitaire.</a:t>
            </a:r>
          </a:p>
          <a:p>
            <a:pPr marL="342900" indent="-342900">
              <a:spcBef>
                <a:spcPts val="0"/>
              </a:spcBef>
              <a:spcAft>
                <a:spcPts val="600"/>
              </a:spcAft>
              <a:buSzPct val="100000"/>
              <a:buFont typeface="Arial" panose="020B0604020202020204" pitchFamily="34" charset="0"/>
              <a:buChar char="•"/>
            </a:pP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10</a:t>
            </a:fld>
            <a:endParaRPr lang="fr-FR" dirty="0">
              <a:solidFill>
                <a:srgbClr val="87888A"/>
              </a:solidFill>
            </a:endParaRPr>
          </a:p>
        </p:txBody>
      </p:sp>
    </p:spTree>
    <p:extLst>
      <p:ext uri="{BB962C8B-B14F-4D97-AF65-F5344CB8AC3E}">
        <p14:creationId xmlns:p14="http://schemas.microsoft.com/office/powerpoint/2010/main" val="160876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Plan Pandémie – </a:t>
            </a:r>
            <a:r>
              <a:rPr lang="fr-FR" sz="2800" kern="1200" cap="none" dirty="0" smtClean="0">
                <a:solidFill>
                  <a:schemeClr val="accent4"/>
                </a:solidFill>
                <a:latin typeface="+mj-lt"/>
              </a:rPr>
              <a:t>Tour de table</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47662" y="1079659"/>
            <a:ext cx="8431024" cy="5517232"/>
          </a:xfrm>
        </p:spPr>
        <p:txBody>
          <a:bodyPr/>
          <a:lstStyle/>
          <a:p>
            <a:pPr marL="342900" indent="-342900">
              <a:spcBef>
                <a:spcPts val="0"/>
              </a:spcBef>
              <a:spcAft>
                <a:spcPts val="600"/>
              </a:spcAft>
              <a:buSzPct val="100000"/>
              <a:buFont typeface="Arial" panose="020B0604020202020204" pitchFamily="34" charset="0"/>
              <a:buChar char="•"/>
            </a:pP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11</a:t>
            </a:fld>
            <a:endParaRPr lang="fr-FR" dirty="0">
              <a:solidFill>
                <a:srgbClr val="87888A"/>
              </a:solidFill>
            </a:endParaRPr>
          </a:p>
        </p:txBody>
      </p:sp>
    </p:spTree>
    <p:extLst>
      <p:ext uri="{BB962C8B-B14F-4D97-AF65-F5344CB8AC3E}">
        <p14:creationId xmlns:p14="http://schemas.microsoft.com/office/powerpoint/2010/main" val="4147440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1"/>
          <p:cNvSpPr>
            <a:spLocks noGrp="1"/>
          </p:cNvSpPr>
          <p:nvPr>
            <p:ph type="body" sz="quarter" idx="13"/>
          </p:nvPr>
        </p:nvSpPr>
        <p:spPr>
          <a:xfrm>
            <a:off x="61723" y="2216469"/>
            <a:ext cx="4627094" cy="2405824"/>
          </a:xfrm>
        </p:spPr>
        <p:txBody>
          <a:bodyPr>
            <a:normAutofit fontScale="25000" lnSpcReduction="20000"/>
          </a:bodyPr>
          <a:lstStyle/>
          <a:p>
            <a:r>
              <a:rPr lang="fr-FR" altLang="fr-FR" sz="8400" dirty="0"/>
              <a:t>EDF SEI – CCP 26 mars 2020</a:t>
            </a:r>
          </a:p>
          <a:p>
            <a:endParaRPr lang="fr-FR" altLang="fr-FR" sz="8400" dirty="0"/>
          </a:p>
          <a:p>
            <a:r>
              <a:rPr lang="fr-FR" altLang="fr-FR" sz="8400" dirty="0"/>
              <a:t>DRP</a:t>
            </a:r>
          </a:p>
          <a:p>
            <a:endParaRPr lang="fr-FR" altLang="fr-FR" sz="8400" dirty="0"/>
          </a:p>
          <a:p>
            <a:r>
              <a:rPr lang="fr-FR" altLang="fr-FR" sz="8400" dirty="0"/>
              <a:t>Point ARD BERE BT HTA</a:t>
            </a:r>
          </a:p>
          <a:p>
            <a:endParaRPr lang="fr-FR" altLang="fr-FR"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r>
              <a:rPr lang="fr-FR" sz="5400" dirty="0"/>
              <a:t>20 mars </a:t>
            </a:r>
            <a:r>
              <a:rPr lang="fr-FR" sz="5400" dirty="0"/>
              <a:t>2020</a:t>
            </a:r>
          </a:p>
          <a:p>
            <a:endParaRPr lang="fr-FR" altLang="fr-FR" dirty="0" smtClean="0"/>
          </a:p>
          <a:p>
            <a:endParaRPr lang="fr-FR" altLang="fr-FR" dirty="0"/>
          </a:p>
          <a:p>
            <a:endParaRPr lang="fr-FR" altLang="fr-FR" dirty="0" smtClean="0"/>
          </a:p>
          <a:p>
            <a:endParaRPr lang="fr-FR" altLang="fr-FR" dirty="0" smtClean="0"/>
          </a:p>
          <a:p>
            <a:endParaRPr lang="fr-FR" altLang="fr-FR" dirty="0"/>
          </a:p>
        </p:txBody>
      </p:sp>
    </p:spTree>
    <p:extLst>
      <p:ext uri="{BB962C8B-B14F-4D97-AF65-F5344CB8AC3E}">
        <p14:creationId xmlns:p14="http://schemas.microsoft.com/office/powerpoint/2010/main" val="2561076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4696" y="1002394"/>
            <a:ext cx="7591025" cy="5609228"/>
          </a:xfrm>
          <a:prstGeom prst="rect">
            <a:avLst/>
          </a:prstGeom>
          <a:noFill/>
        </p:spPr>
        <p:txBody>
          <a:bodyPr wrap="square" rtlCol="0">
            <a:spAutoFit/>
          </a:bodyPr>
          <a:lstStyle/>
          <a:p>
            <a:endParaRPr lang="fr-FR" sz="1500" dirty="0"/>
          </a:p>
          <a:p>
            <a:endParaRPr lang="fr-FR" sz="1200" dirty="0"/>
          </a:p>
          <a:p>
            <a:r>
              <a:rPr lang="fr-FR" dirty="0"/>
              <a:t>La DRP a enregistré, dans le fichier FA, </a:t>
            </a:r>
            <a:r>
              <a:rPr lang="fr-FR" b="1" dirty="0"/>
              <a:t>1200 </a:t>
            </a:r>
            <a:r>
              <a:rPr lang="fr-FR" dirty="0"/>
              <a:t>demandes de raccordement  &gt; 36 kVa.</a:t>
            </a:r>
          </a:p>
          <a:p>
            <a:r>
              <a:rPr lang="fr-FR" dirty="0"/>
              <a:t>En </a:t>
            </a:r>
            <a:r>
              <a:rPr lang="fr-FR" b="1" dirty="0"/>
              <a:t>2019</a:t>
            </a:r>
            <a:r>
              <a:rPr lang="fr-FR" dirty="0"/>
              <a:t> nous avons enregistré </a:t>
            </a:r>
            <a:r>
              <a:rPr lang="fr-FR" b="1" dirty="0"/>
              <a:t>900</a:t>
            </a:r>
            <a:r>
              <a:rPr lang="fr-FR" dirty="0"/>
              <a:t> demandes.</a:t>
            </a:r>
          </a:p>
          <a:p>
            <a:r>
              <a:rPr lang="fr-FR" dirty="0"/>
              <a:t>En </a:t>
            </a:r>
            <a:r>
              <a:rPr lang="fr-FR" b="1" dirty="0"/>
              <a:t>2020</a:t>
            </a:r>
            <a:r>
              <a:rPr lang="fr-FR" dirty="0"/>
              <a:t> c’est </a:t>
            </a:r>
            <a:r>
              <a:rPr lang="fr-FR" b="1" dirty="0"/>
              <a:t>300</a:t>
            </a:r>
            <a:r>
              <a:rPr lang="fr-FR" dirty="0"/>
              <a:t> demandes qui ont été enregistrées (mi-mars).</a:t>
            </a:r>
          </a:p>
          <a:p>
            <a:endParaRPr lang="fr-FR" b="1" dirty="0"/>
          </a:p>
          <a:p>
            <a:r>
              <a:rPr lang="fr-FR" b="1" dirty="0"/>
              <a:t>Répartition au sein du fichier FA :</a:t>
            </a:r>
          </a:p>
          <a:p>
            <a:endParaRPr lang="fr-FR" dirty="0"/>
          </a:p>
          <a:p>
            <a:endParaRPr lang="fr-FR" dirty="0"/>
          </a:p>
          <a:p>
            <a:endParaRPr lang="fr-FR" dirty="0"/>
          </a:p>
          <a:p>
            <a:endParaRPr lang="fr-FR" dirty="0"/>
          </a:p>
          <a:p>
            <a:endParaRPr lang="fr-FR" dirty="0"/>
          </a:p>
          <a:p>
            <a:endParaRPr lang="fr-FR" dirty="0"/>
          </a:p>
          <a:p>
            <a:endParaRPr lang="fr-FR" dirty="0"/>
          </a:p>
          <a:p>
            <a:r>
              <a:rPr lang="fr-FR" dirty="0"/>
              <a:t>Soit </a:t>
            </a:r>
            <a:r>
              <a:rPr lang="fr-FR" dirty="0"/>
              <a:t>une moyenne de </a:t>
            </a:r>
            <a:r>
              <a:rPr lang="fr-FR" b="1" dirty="0"/>
              <a:t>7</a:t>
            </a:r>
            <a:r>
              <a:rPr lang="fr-FR" b="1" dirty="0"/>
              <a:t>5</a:t>
            </a:r>
            <a:r>
              <a:rPr lang="fr-FR" dirty="0"/>
              <a:t> </a:t>
            </a:r>
            <a:r>
              <a:rPr lang="fr-FR" dirty="0"/>
              <a:t>demandes en </a:t>
            </a:r>
            <a:r>
              <a:rPr lang="fr-FR" b="1" dirty="0"/>
              <a:t>2019 </a:t>
            </a:r>
            <a:endParaRPr lang="fr-FR" b="1" dirty="0"/>
          </a:p>
          <a:p>
            <a:r>
              <a:rPr lang="fr-FR" dirty="0"/>
              <a:t>pour une moyenne de </a:t>
            </a:r>
            <a:r>
              <a:rPr lang="fr-FR" b="1" dirty="0"/>
              <a:t>100</a:t>
            </a:r>
            <a:r>
              <a:rPr lang="fr-FR" dirty="0"/>
              <a:t> </a:t>
            </a:r>
            <a:r>
              <a:rPr lang="fr-FR" dirty="0"/>
              <a:t>demandes entre </a:t>
            </a:r>
          </a:p>
          <a:p>
            <a:r>
              <a:rPr lang="fr-FR" dirty="0"/>
              <a:t>septembre 2019 &amp; mars 2020</a:t>
            </a:r>
            <a:r>
              <a:rPr lang="fr-FR" dirty="0"/>
              <a:t>.</a:t>
            </a:r>
          </a:p>
          <a:p>
            <a:endParaRPr lang="fr-FR" sz="1500" dirty="0"/>
          </a:p>
          <a:p>
            <a:pPr marL="214313" indent="-214313">
              <a:buFontTx/>
              <a:buChar char="-"/>
            </a:pPr>
            <a:endParaRPr lang="fr-FR" sz="1350" i="1" dirty="0"/>
          </a:p>
          <a:p>
            <a:endParaRPr lang="fr-FR" sz="1500" dirty="0"/>
          </a:p>
        </p:txBody>
      </p:sp>
      <p:pic>
        <p:nvPicPr>
          <p:cNvPr id="13" name="Image 12"/>
          <p:cNvPicPr>
            <a:picLocks noChangeAspect="1"/>
          </p:cNvPicPr>
          <p:nvPr/>
        </p:nvPicPr>
        <p:blipFill>
          <a:blip r:embed="rId3"/>
          <a:stretch>
            <a:fillRect/>
          </a:stretch>
        </p:blipFill>
        <p:spPr>
          <a:xfrm>
            <a:off x="4621976" y="2778436"/>
            <a:ext cx="4542857" cy="2057143"/>
          </a:xfrm>
          <a:prstGeom prst="rect">
            <a:avLst/>
          </a:prstGeom>
        </p:spPr>
      </p:pic>
      <p:pic>
        <p:nvPicPr>
          <p:cNvPr id="14" name="Image 13"/>
          <p:cNvPicPr>
            <a:picLocks noChangeAspect="1"/>
          </p:cNvPicPr>
          <p:nvPr/>
        </p:nvPicPr>
        <p:blipFill>
          <a:blip r:embed="rId4"/>
          <a:stretch>
            <a:fillRect/>
          </a:stretch>
        </p:blipFill>
        <p:spPr>
          <a:xfrm>
            <a:off x="279437" y="3485493"/>
            <a:ext cx="4102881" cy="879611"/>
          </a:xfrm>
          <a:prstGeom prst="rect">
            <a:avLst/>
          </a:prstGeom>
        </p:spPr>
      </p:pic>
      <p:sp>
        <p:nvSpPr>
          <p:cNvPr id="5" name="Titre 1"/>
          <p:cNvSpPr txBox="1">
            <a:spLocks/>
          </p:cNvSpPr>
          <p:nvPr/>
        </p:nvSpPr>
        <p:spPr bwMode="auto">
          <a:xfrm>
            <a:off x="279437" y="514878"/>
            <a:ext cx="8353425" cy="85010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rtl="0" eaLnBrk="0" fontAlgn="base" hangingPunct="0">
              <a:spcBef>
                <a:spcPct val="0"/>
              </a:spcBef>
              <a:spcAft>
                <a:spcPct val="0"/>
              </a:spcAft>
              <a:defRPr sz="4500" cap="all">
                <a:solidFill>
                  <a:srgbClr val="FE5815"/>
                </a:solidFill>
                <a:latin typeface="Arial" charset="0"/>
                <a:ea typeface="+mj-ea"/>
                <a:cs typeface="+mj-cs"/>
              </a:defRPr>
            </a:lvl1pPr>
            <a:lvl2pPr algn="l" rtl="0" eaLnBrk="0" fontAlgn="base" hangingPunct="0">
              <a:spcBef>
                <a:spcPct val="0"/>
              </a:spcBef>
              <a:spcAft>
                <a:spcPct val="0"/>
              </a:spcAft>
              <a:defRPr sz="3400">
                <a:solidFill>
                  <a:srgbClr val="FE5815"/>
                </a:solidFill>
                <a:latin typeface="Arial" charset="0"/>
                <a:cs typeface="Arial" charset="0"/>
              </a:defRPr>
            </a:lvl2pPr>
            <a:lvl3pPr algn="l" rtl="0" eaLnBrk="0" fontAlgn="base" hangingPunct="0">
              <a:spcBef>
                <a:spcPct val="0"/>
              </a:spcBef>
              <a:spcAft>
                <a:spcPct val="0"/>
              </a:spcAft>
              <a:defRPr sz="3400">
                <a:solidFill>
                  <a:srgbClr val="FE5815"/>
                </a:solidFill>
                <a:latin typeface="Arial" charset="0"/>
                <a:cs typeface="Arial" charset="0"/>
              </a:defRPr>
            </a:lvl3pPr>
            <a:lvl4pPr algn="l" rtl="0" eaLnBrk="0" fontAlgn="base" hangingPunct="0">
              <a:spcBef>
                <a:spcPct val="0"/>
              </a:spcBef>
              <a:spcAft>
                <a:spcPct val="0"/>
              </a:spcAft>
              <a:defRPr sz="3400">
                <a:solidFill>
                  <a:srgbClr val="FE5815"/>
                </a:solidFill>
                <a:latin typeface="Arial" charset="0"/>
                <a:cs typeface="Arial" charset="0"/>
              </a:defRPr>
            </a:lvl4pPr>
            <a:lvl5pPr algn="l" rtl="0" eaLnBrk="0" fontAlgn="base" hangingPunct="0">
              <a:spcBef>
                <a:spcPct val="0"/>
              </a:spcBef>
              <a:spcAft>
                <a:spcPct val="0"/>
              </a:spcAft>
              <a:defRPr sz="3400">
                <a:solidFill>
                  <a:srgbClr val="FE5815"/>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a:lstStyle>
          <a:p>
            <a:r>
              <a:rPr lang="fr-FR" sz="2400" b="1" kern="0" dirty="0" smtClean="0">
                <a:latin typeface="Arial" panose="020B0604020202020204" pitchFamily="34" charset="0"/>
                <a:cs typeface="Arial" panose="020B0604020202020204" pitchFamily="34" charset="0"/>
              </a:rPr>
              <a:t>Les demandes de raccordement sup 36 kVa - BT HTA - 2019 à mi-mars 2020 :</a:t>
            </a:r>
            <a:br>
              <a:rPr lang="fr-FR" sz="2400" b="1" kern="0" dirty="0" smtClean="0">
                <a:latin typeface="Arial" panose="020B0604020202020204" pitchFamily="34" charset="0"/>
                <a:cs typeface="Arial" panose="020B0604020202020204" pitchFamily="34" charset="0"/>
              </a:rPr>
            </a:br>
            <a:endParaRPr lang="fr-FR" sz="2400" kern="0" dirty="0"/>
          </a:p>
        </p:txBody>
      </p:sp>
      <p:sp>
        <p:nvSpPr>
          <p:cNvPr id="2" name="Espace réservé du pied de page 1"/>
          <p:cNvSpPr>
            <a:spLocks noGrp="1"/>
          </p:cNvSpPr>
          <p:nvPr>
            <p:ph type="ftr" sz="quarter" idx="11"/>
          </p:nvPr>
        </p:nvSpPr>
        <p:spPr/>
        <p:txBody>
          <a:bodyPr/>
          <a:lstStyle/>
          <a:p>
            <a:r>
              <a:rPr lang="fr-FR" smtClean="0"/>
              <a:t>EDF SEI - CCP du 26 mars 2020</a:t>
            </a:r>
            <a:endParaRPr lang="fr-FR"/>
          </a:p>
        </p:txBody>
      </p:sp>
      <p:sp>
        <p:nvSpPr>
          <p:cNvPr id="4" name="Espace réservé du numéro de diapositive 3"/>
          <p:cNvSpPr>
            <a:spLocks noGrp="1"/>
          </p:cNvSpPr>
          <p:nvPr>
            <p:ph type="sldNum" sz="quarter" idx="12"/>
          </p:nvPr>
        </p:nvSpPr>
        <p:spPr/>
        <p:txBody>
          <a:bodyPr/>
          <a:lstStyle/>
          <a:p>
            <a:fld id="{3DD3B7A7-6068-4DA2-827C-26647B0DCAE7}" type="slidenum">
              <a:rPr lang="fr-FR" smtClean="0"/>
              <a:t>13</a:t>
            </a:fld>
            <a:endParaRPr lang="fr-FR"/>
          </a:p>
        </p:txBody>
      </p:sp>
    </p:spTree>
    <p:extLst>
      <p:ext uri="{BB962C8B-B14F-4D97-AF65-F5344CB8AC3E}">
        <p14:creationId xmlns:p14="http://schemas.microsoft.com/office/powerpoint/2010/main" val="871750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0807" y="954192"/>
            <a:ext cx="8892327" cy="4478149"/>
          </a:xfrm>
          <a:prstGeom prst="rect">
            <a:avLst/>
          </a:prstGeom>
          <a:noFill/>
        </p:spPr>
        <p:txBody>
          <a:bodyPr wrap="square" rtlCol="0">
            <a:spAutoFit/>
          </a:bodyPr>
          <a:lstStyle/>
          <a:p>
            <a:endParaRPr lang="fr-FR" sz="1500" dirty="0"/>
          </a:p>
          <a:p>
            <a:endParaRPr lang="fr-FR" sz="1500" b="1" dirty="0"/>
          </a:p>
          <a:p>
            <a:r>
              <a:rPr lang="fr-FR" sz="1500" b="1" dirty="0"/>
              <a:t>Pour </a:t>
            </a:r>
            <a:r>
              <a:rPr lang="fr-FR" sz="1500" b="1" dirty="0"/>
              <a:t>une puissance totale de </a:t>
            </a:r>
            <a:r>
              <a:rPr lang="fr-FR" sz="1500" b="1" dirty="0"/>
              <a:t>500 </a:t>
            </a:r>
            <a:r>
              <a:rPr lang="fr-FR" sz="1500" b="1" dirty="0"/>
              <a:t>MW :</a:t>
            </a:r>
            <a:r>
              <a:rPr lang="fr-FR" sz="1500" dirty="0"/>
              <a:t>			</a:t>
            </a:r>
            <a:endParaRPr lang="fr-FR" sz="1500" dirty="0"/>
          </a:p>
          <a:p>
            <a:r>
              <a:rPr lang="fr-FR" sz="1500" dirty="0"/>
              <a:t>	</a:t>
            </a:r>
            <a:r>
              <a:rPr lang="fr-FR" sz="1500" dirty="0"/>
              <a:t>BT </a:t>
            </a:r>
            <a:r>
              <a:rPr lang="fr-FR" sz="1500" dirty="0"/>
              <a:t>&lt; 100 : 	</a:t>
            </a:r>
            <a:r>
              <a:rPr lang="fr-FR" sz="1500" dirty="0"/>
              <a:t>93 MW</a:t>
            </a:r>
            <a:endParaRPr lang="fr-FR" sz="1500" dirty="0"/>
          </a:p>
          <a:p>
            <a:r>
              <a:rPr lang="fr-FR" sz="1500" dirty="0"/>
              <a:t>	BT &gt; 100 : 	</a:t>
            </a:r>
            <a:r>
              <a:rPr lang="fr-FR" sz="1500" dirty="0"/>
              <a:t>3 MW</a:t>
            </a:r>
            <a:endParaRPr lang="fr-FR" sz="1500" dirty="0"/>
          </a:p>
          <a:p>
            <a:r>
              <a:rPr lang="fr-FR" sz="1500" dirty="0"/>
              <a:t>	HTA : 		</a:t>
            </a:r>
            <a:r>
              <a:rPr lang="fr-FR" sz="1500" dirty="0"/>
              <a:t>380 MW</a:t>
            </a:r>
            <a:endParaRPr lang="fr-FR" sz="1500" dirty="0"/>
          </a:p>
          <a:p>
            <a:endParaRPr lang="fr-FR" sz="1500" dirty="0"/>
          </a:p>
          <a:p>
            <a:r>
              <a:rPr lang="fr-FR" sz="1500" b="1" dirty="0"/>
              <a:t>Répartition par Centre :</a:t>
            </a:r>
          </a:p>
          <a:p>
            <a:endParaRPr lang="fr-FR" sz="1500" dirty="0"/>
          </a:p>
          <a:p>
            <a:endParaRPr lang="fr-FR" sz="1500" dirty="0"/>
          </a:p>
          <a:p>
            <a:endParaRPr lang="fr-FR" sz="1500" dirty="0"/>
          </a:p>
          <a:p>
            <a:endParaRPr lang="fr-FR" sz="1500" dirty="0"/>
          </a:p>
          <a:p>
            <a:endParaRPr lang="fr-FR" sz="1500" dirty="0"/>
          </a:p>
          <a:p>
            <a:endParaRPr lang="fr-FR" sz="1500" dirty="0"/>
          </a:p>
          <a:p>
            <a:endParaRPr lang="fr-FR" sz="1500" b="1" dirty="0"/>
          </a:p>
          <a:p>
            <a:endParaRPr lang="fr-FR" sz="1500" b="1" dirty="0"/>
          </a:p>
          <a:p>
            <a:r>
              <a:rPr lang="fr-FR" sz="1500" b="1" dirty="0"/>
              <a:t>Répartition par type de production :</a:t>
            </a:r>
          </a:p>
          <a:p>
            <a:r>
              <a:rPr lang="fr-FR" sz="1500" dirty="0"/>
              <a:t>	</a:t>
            </a:r>
            <a:endParaRPr lang="fr-FR" sz="1350" i="1" dirty="0"/>
          </a:p>
          <a:p>
            <a:endParaRPr lang="fr-FR" sz="1500" dirty="0"/>
          </a:p>
        </p:txBody>
      </p:sp>
      <p:pic>
        <p:nvPicPr>
          <p:cNvPr id="5" name="Image 4"/>
          <p:cNvPicPr>
            <a:picLocks noChangeAspect="1"/>
          </p:cNvPicPr>
          <p:nvPr/>
        </p:nvPicPr>
        <p:blipFill>
          <a:blip r:embed="rId3"/>
          <a:stretch>
            <a:fillRect/>
          </a:stretch>
        </p:blipFill>
        <p:spPr>
          <a:xfrm>
            <a:off x="259014" y="2924944"/>
            <a:ext cx="4585715" cy="1571429"/>
          </a:xfrm>
          <a:prstGeom prst="rect">
            <a:avLst/>
          </a:prstGeom>
        </p:spPr>
      </p:pic>
      <p:pic>
        <p:nvPicPr>
          <p:cNvPr id="6" name="Image 5"/>
          <p:cNvPicPr>
            <a:picLocks noChangeAspect="1"/>
          </p:cNvPicPr>
          <p:nvPr/>
        </p:nvPicPr>
        <p:blipFill>
          <a:blip r:embed="rId4"/>
          <a:stretch>
            <a:fillRect/>
          </a:stretch>
        </p:blipFill>
        <p:spPr>
          <a:xfrm>
            <a:off x="4973134" y="3173580"/>
            <a:ext cx="4100000" cy="2721428"/>
          </a:xfrm>
          <a:prstGeom prst="rect">
            <a:avLst/>
          </a:prstGeom>
        </p:spPr>
      </p:pic>
      <p:sp>
        <p:nvSpPr>
          <p:cNvPr id="7" name="Titre 1"/>
          <p:cNvSpPr txBox="1">
            <a:spLocks/>
          </p:cNvSpPr>
          <p:nvPr/>
        </p:nvSpPr>
        <p:spPr bwMode="auto">
          <a:xfrm>
            <a:off x="395287" y="274638"/>
            <a:ext cx="8353425" cy="85010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rtl="0" eaLnBrk="0" fontAlgn="base" hangingPunct="0">
              <a:spcBef>
                <a:spcPct val="0"/>
              </a:spcBef>
              <a:spcAft>
                <a:spcPct val="0"/>
              </a:spcAft>
              <a:defRPr sz="4500" cap="all">
                <a:solidFill>
                  <a:srgbClr val="FE5815"/>
                </a:solidFill>
                <a:latin typeface="Arial" charset="0"/>
                <a:ea typeface="+mj-ea"/>
                <a:cs typeface="+mj-cs"/>
              </a:defRPr>
            </a:lvl1pPr>
            <a:lvl2pPr algn="l" rtl="0" eaLnBrk="0" fontAlgn="base" hangingPunct="0">
              <a:spcBef>
                <a:spcPct val="0"/>
              </a:spcBef>
              <a:spcAft>
                <a:spcPct val="0"/>
              </a:spcAft>
              <a:defRPr sz="3400">
                <a:solidFill>
                  <a:srgbClr val="FE5815"/>
                </a:solidFill>
                <a:latin typeface="Arial" charset="0"/>
                <a:cs typeface="Arial" charset="0"/>
              </a:defRPr>
            </a:lvl2pPr>
            <a:lvl3pPr algn="l" rtl="0" eaLnBrk="0" fontAlgn="base" hangingPunct="0">
              <a:spcBef>
                <a:spcPct val="0"/>
              </a:spcBef>
              <a:spcAft>
                <a:spcPct val="0"/>
              </a:spcAft>
              <a:defRPr sz="3400">
                <a:solidFill>
                  <a:srgbClr val="FE5815"/>
                </a:solidFill>
                <a:latin typeface="Arial" charset="0"/>
                <a:cs typeface="Arial" charset="0"/>
              </a:defRPr>
            </a:lvl3pPr>
            <a:lvl4pPr algn="l" rtl="0" eaLnBrk="0" fontAlgn="base" hangingPunct="0">
              <a:spcBef>
                <a:spcPct val="0"/>
              </a:spcBef>
              <a:spcAft>
                <a:spcPct val="0"/>
              </a:spcAft>
              <a:defRPr sz="3400">
                <a:solidFill>
                  <a:srgbClr val="FE5815"/>
                </a:solidFill>
                <a:latin typeface="Arial" charset="0"/>
                <a:cs typeface="Arial" charset="0"/>
              </a:defRPr>
            </a:lvl4pPr>
            <a:lvl5pPr algn="l" rtl="0" eaLnBrk="0" fontAlgn="base" hangingPunct="0">
              <a:spcBef>
                <a:spcPct val="0"/>
              </a:spcBef>
              <a:spcAft>
                <a:spcPct val="0"/>
              </a:spcAft>
              <a:defRPr sz="3400">
                <a:solidFill>
                  <a:srgbClr val="FE5815"/>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a:lstStyle>
          <a:p>
            <a:r>
              <a:rPr lang="fr-FR" sz="2400" b="1" kern="0" dirty="0" smtClean="0">
                <a:latin typeface="Arial" panose="020B0604020202020204" pitchFamily="34" charset="0"/>
                <a:cs typeface="Arial" panose="020B0604020202020204" pitchFamily="34" charset="0"/>
              </a:rPr>
              <a:t>Les demandes de raccordement sup 36 kVa - BT HTA - 2019 à mi-mars 2020 </a:t>
            </a:r>
            <a:endParaRPr lang="fr-FR" sz="2400" kern="0" dirty="0"/>
          </a:p>
        </p:txBody>
      </p:sp>
      <p:sp>
        <p:nvSpPr>
          <p:cNvPr id="2" name="Espace réservé du pied de page 1"/>
          <p:cNvSpPr>
            <a:spLocks noGrp="1"/>
          </p:cNvSpPr>
          <p:nvPr>
            <p:ph type="ftr" sz="quarter" idx="11"/>
          </p:nvPr>
        </p:nvSpPr>
        <p:spPr/>
        <p:txBody>
          <a:bodyPr/>
          <a:lstStyle/>
          <a:p>
            <a:r>
              <a:rPr lang="fr-FR" smtClean="0"/>
              <a:t>EDF SEI - CCP du 26 mars 2020</a:t>
            </a:r>
            <a:endParaRPr lang="fr-FR"/>
          </a:p>
        </p:txBody>
      </p:sp>
      <p:sp>
        <p:nvSpPr>
          <p:cNvPr id="4" name="Espace réservé du numéro de diapositive 3"/>
          <p:cNvSpPr>
            <a:spLocks noGrp="1"/>
          </p:cNvSpPr>
          <p:nvPr>
            <p:ph type="sldNum" sz="quarter" idx="12"/>
          </p:nvPr>
        </p:nvSpPr>
        <p:spPr/>
        <p:txBody>
          <a:bodyPr/>
          <a:lstStyle/>
          <a:p>
            <a:fld id="{3DD3B7A7-6068-4DA2-827C-26647B0DCAE7}" type="slidenum">
              <a:rPr lang="fr-FR" smtClean="0"/>
              <a:t>14</a:t>
            </a:fld>
            <a:endParaRPr lang="fr-FR"/>
          </a:p>
        </p:txBody>
      </p:sp>
    </p:spTree>
    <p:extLst>
      <p:ext uri="{BB962C8B-B14F-4D97-AF65-F5344CB8AC3E}">
        <p14:creationId xmlns:p14="http://schemas.microsoft.com/office/powerpoint/2010/main" val="517010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9190" y="995340"/>
            <a:ext cx="5498068" cy="5978560"/>
          </a:xfrm>
          <a:prstGeom prst="rect">
            <a:avLst/>
          </a:prstGeom>
          <a:noFill/>
        </p:spPr>
        <p:txBody>
          <a:bodyPr wrap="square" rtlCol="0">
            <a:spAutoFit/>
          </a:bodyPr>
          <a:lstStyle/>
          <a:p>
            <a:endParaRPr lang="fr-FR" sz="1500" dirty="0"/>
          </a:p>
          <a:p>
            <a:r>
              <a:rPr lang="fr-FR" sz="1200" b="1" dirty="0">
                <a:solidFill>
                  <a:schemeClr val="accent6"/>
                </a:solidFill>
              </a:rPr>
              <a:t>1/ Quantitativement :</a:t>
            </a:r>
          </a:p>
          <a:p>
            <a:r>
              <a:rPr lang="fr-FR" sz="1200" dirty="0"/>
              <a:t>De 1</a:t>
            </a:r>
            <a:r>
              <a:rPr lang="fr-FR" sz="1200" baseline="30000" dirty="0"/>
              <a:t>er</a:t>
            </a:r>
            <a:r>
              <a:rPr lang="fr-FR" sz="1200" dirty="0"/>
              <a:t> décembre au 6 mars nous avons : </a:t>
            </a:r>
          </a:p>
          <a:p>
            <a:endParaRPr lang="fr-FR" sz="1200" dirty="0"/>
          </a:p>
          <a:p>
            <a:pPr marL="201216" indent="-201216">
              <a:buFontTx/>
              <a:buChar char="-"/>
            </a:pPr>
            <a:r>
              <a:rPr lang="fr-FR" sz="1200" dirty="0"/>
              <a:t>reçu près de </a:t>
            </a:r>
            <a:r>
              <a:rPr lang="fr-FR" sz="1200" b="1" dirty="0"/>
              <a:t>700</a:t>
            </a:r>
            <a:r>
              <a:rPr lang="fr-FR" sz="1200" dirty="0"/>
              <a:t> demandes (demandes </a:t>
            </a:r>
            <a:r>
              <a:rPr lang="fr-FR" sz="1200" dirty="0" err="1"/>
              <a:t>init</a:t>
            </a:r>
            <a:r>
              <a:rPr lang="fr-FR" sz="1200" dirty="0"/>
              <a:t>, reprises d’études, ….)</a:t>
            </a:r>
          </a:p>
          <a:p>
            <a:r>
              <a:rPr lang="fr-FR" sz="1200" dirty="0"/>
              <a:t>	</a:t>
            </a:r>
            <a:r>
              <a:rPr lang="fr-FR" sz="1200" dirty="0"/>
              <a:t>réalisé la complétude de </a:t>
            </a:r>
            <a:r>
              <a:rPr lang="fr-FR" sz="1200" b="1" dirty="0"/>
              <a:t>320</a:t>
            </a:r>
            <a:r>
              <a:rPr lang="fr-FR" sz="1200" dirty="0"/>
              <a:t> demandes de raccordement (ARD + BERE)</a:t>
            </a:r>
          </a:p>
          <a:p>
            <a:r>
              <a:rPr lang="fr-FR" sz="1200" dirty="0"/>
              <a:t>	avec un taux de transformation de 75% </a:t>
            </a:r>
            <a:r>
              <a:rPr lang="fr-FR" sz="1200" u="sng" dirty="0"/>
              <a:t>sur la période </a:t>
            </a:r>
            <a:r>
              <a:rPr lang="fr-FR" sz="1200" dirty="0" err="1"/>
              <a:t>déc</a:t>
            </a:r>
            <a:r>
              <a:rPr lang="fr-FR" sz="1200" dirty="0"/>
              <a:t> 2019-février 2020</a:t>
            </a:r>
          </a:p>
          <a:p>
            <a:pPr marL="214313" indent="-214313">
              <a:buFontTx/>
              <a:buChar char="-"/>
            </a:pPr>
            <a:endParaRPr lang="fr-FR" sz="1200" dirty="0"/>
          </a:p>
          <a:p>
            <a:pPr marL="214313" indent="-214313">
              <a:buFontTx/>
              <a:buChar char="-"/>
            </a:pPr>
            <a:r>
              <a:rPr lang="fr-FR" sz="1200" dirty="0"/>
              <a:t>enregistré </a:t>
            </a:r>
            <a:r>
              <a:rPr lang="fr-FR" sz="1200" b="1" dirty="0"/>
              <a:t>300 </a:t>
            </a:r>
            <a:r>
              <a:rPr lang="fr-FR" sz="1200" dirty="0"/>
              <a:t>dossiers en FA (ARD</a:t>
            </a:r>
            <a:r>
              <a:rPr lang="fr-FR" sz="1200" dirty="0"/>
              <a:t>)</a:t>
            </a:r>
          </a:p>
          <a:p>
            <a:r>
              <a:rPr lang="fr-FR" sz="1200" dirty="0"/>
              <a:t>	avec un taux de transformation de </a:t>
            </a:r>
            <a:r>
              <a:rPr lang="fr-FR" sz="1200" dirty="0"/>
              <a:t>90% </a:t>
            </a:r>
            <a:r>
              <a:rPr lang="fr-FR" sz="1200" dirty="0"/>
              <a:t>sur la </a:t>
            </a:r>
            <a:r>
              <a:rPr lang="fr-FR" sz="1200" dirty="0"/>
              <a:t>même période</a:t>
            </a:r>
            <a:endParaRPr lang="fr-FR" sz="1200" dirty="0"/>
          </a:p>
          <a:p>
            <a:endParaRPr lang="fr-FR" sz="1200" dirty="0"/>
          </a:p>
          <a:p>
            <a:pPr marL="214313" indent="-214313">
              <a:buFontTx/>
              <a:buChar char="-"/>
            </a:pPr>
            <a:r>
              <a:rPr lang="fr-FR" sz="1200" dirty="0"/>
              <a:t>envoyé </a:t>
            </a:r>
            <a:r>
              <a:rPr lang="fr-FR" sz="1200" b="1" dirty="0"/>
              <a:t>400</a:t>
            </a:r>
            <a:r>
              <a:rPr lang="fr-FR" sz="1200" dirty="0"/>
              <a:t> </a:t>
            </a:r>
            <a:r>
              <a:rPr lang="fr-FR" sz="1200" dirty="0"/>
              <a:t>études </a:t>
            </a:r>
            <a:r>
              <a:rPr lang="fr-FR" sz="1200" dirty="0" err="1"/>
              <a:t>élec</a:t>
            </a:r>
            <a:r>
              <a:rPr lang="fr-FR" sz="1200" dirty="0"/>
              <a:t> BT HTA dans les Centres (BERE)</a:t>
            </a:r>
            <a:endParaRPr lang="fr-FR" sz="1200" dirty="0"/>
          </a:p>
          <a:p>
            <a:pPr marL="214313" indent="-214313">
              <a:buFontTx/>
              <a:buChar char="-"/>
            </a:pPr>
            <a:r>
              <a:rPr lang="fr-FR" sz="1200" dirty="0"/>
              <a:t>reçu </a:t>
            </a:r>
            <a:r>
              <a:rPr lang="fr-FR" sz="1200" b="1" dirty="0"/>
              <a:t>200 </a:t>
            </a:r>
            <a:r>
              <a:rPr lang="fr-FR" sz="1200" dirty="0"/>
              <a:t>retours des Centres (BERE)</a:t>
            </a:r>
          </a:p>
          <a:p>
            <a:endParaRPr lang="fr-FR" sz="1200" dirty="0"/>
          </a:p>
          <a:p>
            <a:pPr marL="214313" indent="-214313">
              <a:buFontTx/>
              <a:buChar char="-"/>
            </a:pPr>
            <a:r>
              <a:rPr lang="fr-FR" sz="1200" dirty="0"/>
              <a:t>c</a:t>
            </a:r>
            <a:r>
              <a:rPr lang="fr-FR" sz="1200" dirty="0"/>
              <a:t>omplété </a:t>
            </a:r>
            <a:r>
              <a:rPr lang="fr-FR" sz="1200" dirty="0"/>
              <a:t>&amp;</a:t>
            </a:r>
            <a:r>
              <a:rPr lang="fr-FR" sz="1200" dirty="0"/>
              <a:t> envoyé </a:t>
            </a:r>
            <a:r>
              <a:rPr lang="fr-FR" sz="1200" b="1" dirty="0"/>
              <a:t>530</a:t>
            </a:r>
            <a:r>
              <a:rPr lang="fr-FR" sz="1200" dirty="0"/>
              <a:t> offres de raccordement (ARD)</a:t>
            </a:r>
          </a:p>
          <a:p>
            <a:r>
              <a:rPr lang="fr-FR" sz="1200" dirty="0"/>
              <a:t>	</a:t>
            </a:r>
            <a:r>
              <a:rPr lang="fr-FR" sz="1200" dirty="0"/>
              <a:t>avec un taux de retour d’offres signées de 30%</a:t>
            </a:r>
          </a:p>
          <a:p>
            <a:pPr marL="214313" indent="-214313">
              <a:buFontTx/>
              <a:buChar char="-"/>
            </a:pPr>
            <a:endParaRPr lang="fr-FR" sz="1200" dirty="0"/>
          </a:p>
          <a:p>
            <a:pPr marL="214313" indent="-214313">
              <a:buFontTx/>
              <a:buChar char="-"/>
            </a:pPr>
            <a:r>
              <a:rPr lang="fr-FR" sz="1200" dirty="0"/>
              <a:t>p</a:t>
            </a:r>
            <a:r>
              <a:rPr lang="fr-FR" sz="1200" dirty="0"/>
              <a:t>roduit </a:t>
            </a:r>
            <a:r>
              <a:rPr lang="fr-FR" sz="1200" b="1" dirty="0"/>
              <a:t>250</a:t>
            </a:r>
            <a:r>
              <a:rPr lang="fr-FR" sz="1200" dirty="0"/>
              <a:t> </a:t>
            </a:r>
            <a:r>
              <a:rPr lang="fr-FR" sz="1200" dirty="0" err="1"/>
              <a:t>CARDi</a:t>
            </a:r>
            <a:r>
              <a:rPr lang="fr-FR" sz="1200" dirty="0"/>
              <a:t> (ARD)</a:t>
            </a:r>
          </a:p>
          <a:p>
            <a:pPr marL="214313" indent="-214313">
              <a:buFontTx/>
              <a:buChar char="-"/>
            </a:pPr>
            <a:endParaRPr lang="fr-FR" sz="1200" dirty="0"/>
          </a:p>
          <a:p>
            <a:endParaRPr lang="fr-FR" sz="1200" dirty="0"/>
          </a:p>
          <a:p>
            <a:r>
              <a:rPr lang="fr-FR" sz="1200" b="1" dirty="0">
                <a:solidFill>
                  <a:schemeClr val="accent6"/>
                </a:solidFill>
              </a:rPr>
              <a:t>2/ Qualitativement :</a:t>
            </a:r>
          </a:p>
          <a:p>
            <a:r>
              <a:rPr lang="fr-FR" sz="1200" dirty="0"/>
              <a:t>Le Délai </a:t>
            </a:r>
            <a:r>
              <a:rPr lang="fr-FR" sz="1200" dirty="0"/>
              <a:t>moyen d'envoi des PTF </a:t>
            </a:r>
            <a:r>
              <a:rPr lang="fr-FR" sz="1200" dirty="0"/>
              <a:t>- 2019 : 	5 mois</a:t>
            </a:r>
          </a:p>
          <a:p>
            <a:r>
              <a:rPr lang="fr-FR" sz="1200" dirty="0"/>
              <a:t>			En 2020 </a:t>
            </a:r>
            <a:r>
              <a:rPr lang="fr-FR" sz="1200" dirty="0"/>
              <a:t>: </a:t>
            </a:r>
            <a:r>
              <a:rPr lang="fr-FR" sz="1200" dirty="0"/>
              <a:t>	4 mois</a:t>
            </a:r>
          </a:p>
          <a:p>
            <a:r>
              <a:rPr lang="fr-FR" sz="1200" dirty="0"/>
              <a:t>Le Délai moyen d'envoi des </a:t>
            </a:r>
            <a:r>
              <a:rPr lang="fr-FR" sz="1200" dirty="0"/>
              <a:t>CR - 2019 </a:t>
            </a:r>
            <a:r>
              <a:rPr lang="fr-FR" sz="1200" dirty="0"/>
              <a:t>: </a:t>
            </a:r>
            <a:r>
              <a:rPr lang="fr-FR" sz="1200" dirty="0"/>
              <a:t>	6 </a:t>
            </a:r>
            <a:r>
              <a:rPr lang="fr-FR" sz="1200" dirty="0"/>
              <a:t>mois</a:t>
            </a:r>
          </a:p>
          <a:p>
            <a:r>
              <a:rPr lang="fr-FR" sz="1200" dirty="0"/>
              <a:t>			En 2020 : 	dans les délais</a:t>
            </a:r>
            <a:endParaRPr lang="fr-FR" sz="1200" dirty="0"/>
          </a:p>
          <a:p>
            <a:endParaRPr lang="fr-FR" sz="1200" dirty="0"/>
          </a:p>
          <a:p>
            <a:pPr marL="214313" indent="-214313">
              <a:buFontTx/>
              <a:buChar char="-"/>
            </a:pPr>
            <a:endParaRPr lang="fr-FR" sz="1500" dirty="0"/>
          </a:p>
          <a:p>
            <a:pPr marL="214313" indent="-214313">
              <a:buFontTx/>
              <a:buChar char="-"/>
            </a:pPr>
            <a:endParaRPr lang="fr-FR" sz="1350" i="1" dirty="0"/>
          </a:p>
          <a:p>
            <a:endParaRPr lang="fr-FR" sz="1500" dirty="0"/>
          </a:p>
        </p:txBody>
      </p:sp>
      <p:pic>
        <p:nvPicPr>
          <p:cNvPr id="2" name="Image 1"/>
          <p:cNvPicPr>
            <a:picLocks noChangeAspect="1"/>
          </p:cNvPicPr>
          <p:nvPr/>
        </p:nvPicPr>
        <p:blipFill>
          <a:blip r:embed="rId3"/>
          <a:stretch>
            <a:fillRect/>
          </a:stretch>
        </p:blipFill>
        <p:spPr>
          <a:xfrm>
            <a:off x="5172104" y="4011380"/>
            <a:ext cx="3907626" cy="2123618"/>
          </a:xfrm>
          <a:prstGeom prst="rect">
            <a:avLst/>
          </a:prstGeom>
        </p:spPr>
      </p:pic>
      <p:pic>
        <p:nvPicPr>
          <p:cNvPr id="6" name="Image 5"/>
          <p:cNvPicPr>
            <a:picLocks noChangeAspect="1"/>
          </p:cNvPicPr>
          <p:nvPr/>
        </p:nvPicPr>
        <p:blipFill>
          <a:blip r:embed="rId4"/>
          <a:stretch>
            <a:fillRect/>
          </a:stretch>
        </p:blipFill>
        <p:spPr>
          <a:xfrm>
            <a:off x="5627257" y="1602068"/>
            <a:ext cx="3454179" cy="1561701"/>
          </a:xfrm>
          <a:prstGeom prst="rect">
            <a:avLst/>
          </a:prstGeom>
        </p:spPr>
      </p:pic>
      <p:sp>
        <p:nvSpPr>
          <p:cNvPr id="5" name="Titre 1"/>
          <p:cNvSpPr txBox="1">
            <a:spLocks/>
          </p:cNvSpPr>
          <p:nvPr/>
        </p:nvSpPr>
        <p:spPr bwMode="auto">
          <a:xfrm>
            <a:off x="395287" y="274638"/>
            <a:ext cx="8353425" cy="85010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rtl="0" eaLnBrk="0" fontAlgn="base" hangingPunct="0">
              <a:spcBef>
                <a:spcPct val="0"/>
              </a:spcBef>
              <a:spcAft>
                <a:spcPct val="0"/>
              </a:spcAft>
              <a:defRPr sz="4500" cap="all">
                <a:solidFill>
                  <a:srgbClr val="FE5815"/>
                </a:solidFill>
                <a:latin typeface="Arial" charset="0"/>
                <a:ea typeface="+mj-ea"/>
                <a:cs typeface="+mj-cs"/>
              </a:defRPr>
            </a:lvl1pPr>
            <a:lvl2pPr algn="l" rtl="0" eaLnBrk="0" fontAlgn="base" hangingPunct="0">
              <a:spcBef>
                <a:spcPct val="0"/>
              </a:spcBef>
              <a:spcAft>
                <a:spcPct val="0"/>
              </a:spcAft>
              <a:defRPr sz="3400">
                <a:solidFill>
                  <a:srgbClr val="FE5815"/>
                </a:solidFill>
                <a:latin typeface="Arial" charset="0"/>
                <a:cs typeface="Arial" charset="0"/>
              </a:defRPr>
            </a:lvl2pPr>
            <a:lvl3pPr algn="l" rtl="0" eaLnBrk="0" fontAlgn="base" hangingPunct="0">
              <a:spcBef>
                <a:spcPct val="0"/>
              </a:spcBef>
              <a:spcAft>
                <a:spcPct val="0"/>
              </a:spcAft>
              <a:defRPr sz="3400">
                <a:solidFill>
                  <a:srgbClr val="FE5815"/>
                </a:solidFill>
                <a:latin typeface="Arial" charset="0"/>
                <a:cs typeface="Arial" charset="0"/>
              </a:defRPr>
            </a:lvl3pPr>
            <a:lvl4pPr algn="l" rtl="0" eaLnBrk="0" fontAlgn="base" hangingPunct="0">
              <a:spcBef>
                <a:spcPct val="0"/>
              </a:spcBef>
              <a:spcAft>
                <a:spcPct val="0"/>
              </a:spcAft>
              <a:defRPr sz="3400">
                <a:solidFill>
                  <a:srgbClr val="FE5815"/>
                </a:solidFill>
                <a:latin typeface="Arial" charset="0"/>
                <a:cs typeface="Arial" charset="0"/>
              </a:defRPr>
            </a:lvl4pPr>
            <a:lvl5pPr algn="l" rtl="0" eaLnBrk="0" fontAlgn="base" hangingPunct="0">
              <a:spcBef>
                <a:spcPct val="0"/>
              </a:spcBef>
              <a:spcAft>
                <a:spcPct val="0"/>
              </a:spcAft>
              <a:defRPr sz="3400">
                <a:solidFill>
                  <a:srgbClr val="FE5815"/>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a:lstStyle>
          <a:p>
            <a:r>
              <a:rPr lang="fr-FR" sz="2400" b="1" dirty="0">
                <a:latin typeface="Arial" panose="020B0604020202020204" pitchFamily="34" charset="0"/>
                <a:cs typeface="Arial" panose="020B0604020202020204" pitchFamily="34" charset="0"/>
              </a:rPr>
              <a:t>Point d’étape du plan de redressement - raccordement sup 36 kVa </a:t>
            </a:r>
            <a:r>
              <a:rPr lang="fr-FR" sz="2400" b="1" dirty="0" smtClean="0">
                <a:latin typeface="Arial" panose="020B0604020202020204" pitchFamily="34" charset="0"/>
                <a:cs typeface="Arial" panose="020B0604020202020204" pitchFamily="34" charset="0"/>
              </a:rPr>
              <a:t>(1</a:t>
            </a:r>
            <a:r>
              <a:rPr lang="fr-FR" sz="2400" b="1" baseline="30000" dirty="0" smtClean="0">
                <a:latin typeface="Arial" panose="020B0604020202020204" pitchFamily="34" charset="0"/>
                <a:cs typeface="Arial" panose="020B0604020202020204" pitchFamily="34" charset="0"/>
              </a:rPr>
              <a:t>er</a:t>
            </a:r>
            <a:r>
              <a:rPr lang="fr-FR" sz="2400" b="1" dirty="0" smtClean="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décembre à date)</a:t>
            </a:r>
            <a:endParaRPr lang="fr-FR" sz="2400" kern="0" dirty="0"/>
          </a:p>
        </p:txBody>
      </p:sp>
      <p:sp>
        <p:nvSpPr>
          <p:cNvPr id="4" name="Espace réservé du pied de page 3"/>
          <p:cNvSpPr>
            <a:spLocks noGrp="1"/>
          </p:cNvSpPr>
          <p:nvPr>
            <p:ph type="ftr" sz="quarter" idx="11"/>
          </p:nvPr>
        </p:nvSpPr>
        <p:spPr/>
        <p:txBody>
          <a:bodyPr/>
          <a:lstStyle/>
          <a:p>
            <a:r>
              <a:rPr lang="fr-FR" smtClean="0"/>
              <a:t>EDF SEI - CCP du 26 mars 2020</a:t>
            </a:r>
            <a:endParaRPr lang="fr-FR"/>
          </a:p>
        </p:txBody>
      </p:sp>
      <p:sp>
        <p:nvSpPr>
          <p:cNvPr id="7" name="Espace réservé du numéro de diapositive 6"/>
          <p:cNvSpPr>
            <a:spLocks noGrp="1"/>
          </p:cNvSpPr>
          <p:nvPr>
            <p:ph type="sldNum" sz="quarter" idx="12"/>
          </p:nvPr>
        </p:nvSpPr>
        <p:spPr/>
        <p:txBody>
          <a:bodyPr/>
          <a:lstStyle/>
          <a:p>
            <a:fld id="{3DD3B7A7-6068-4DA2-827C-26647B0DCAE7}" type="slidenum">
              <a:rPr lang="fr-FR" smtClean="0"/>
              <a:t>15</a:t>
            </a:fld>
            <a:endParaRPr lang="fr-FR"/>
          </a:p>
        </p:txBody>
      </p:sp>
    </p:spTree>
    <p:extLst>
      <p:ext uri="{BB962C8B-B14F-4D97-AF65-F5344CB8AC3E}">
        <p14:creationId xmlns:p14="http://schemas.microsoft.com/office/powerpoint/2010/main" val="3998212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p:cNvSpPr>
            <a:spLocks noGrp="1"/>
          </p:cNvSpPr>
          <p:nvPr/>
        </p:nvSpPr>
        <p:spPr>
          <a:xfrm>
            <a:off x="5110103" y="3334908"/>
            <a:ext cx="3924981" cy="607931"/>
          </a:xfrm>
          <a:prstGeom prst="roundRect">
            <a:avLst/>
          </a:prstGeom>
          <a:solidFill>
            <a:schemeClr val="bg1"/>
          </a:solidFill>
          <a:ln w="28575">
            <a:solidFill>
              <a:schemeClr val="accent5"/>
            </a:solidFill>
          </a:ln>
        </p:spPr>
        <p:txBody>
          <a:bodyPr vert="horz" lIns="27000" tIns="0" rIns="27000" bIns="0" rtlCol="0">
            <a:noAutofit/>
          </a:bodyPr>
          <a:lstStyle>
            <a:lvl1pPr marL="134541" indent="-134541" algn="l" defTabSz="685800" rtl="0" eaLnBrk="1" latinLnBrk="0" hangingPunct="1">
              <a:spcBef>
                <a:spcPts val="225"/>
              </a:spcBef>
              <a:buClr>
                <a:srgbClr val="005BBB"/>
              </a:buClr>
              <a:buFont typeface="Wingdings" pitchFamily="2" charset="2"/>
              <a:buChar char=""/>
              <a:defRPr sz="1050" b="1" kern="1200">
                <a:solidFill>
                  <a:schemeClr val="tx2"/>
                </a:solidFill>
                <a:latin typeface="+mn-lt"/>
                <a:ea typeface="+mn-ea"/>
                <a:cs typeface="+mn-cs"/>
              </a:defRPr>
            </a:lvl1pPr>
            <a:lvl2pPr marL="270000" indent="-135000" algn="l" defTabSz="685800" rtl="0" eaLnBrk="1" latinLnBrk="0" hangingPunct="1">
              <a:spcBef>
                <a:spcPts val="225"/>
              </a:spcBef>
              <a:buClr>
                <a:srgbClr val="005BBB"/>
              </a:buClr>
              <a:buSzPct val="50000"/>
              <a:buFont typeface="Wingdings" pitchFamily="2" charset="2"/>
              <a:buChar char=""/>
              <a:defRPr sz="1050" kern="1200">
                <a:solidFill>
                  <a:schemeClr val="tx2"/>
                </a:solidFill>
                <a:latin typeface="+mn-lt"/>
                <a:ea typeface="+mn-ea"/>
                <a:cs typeface="+mn-cs"/>
              </a:defRPr>
            </a:lvl2pPr>
            <a:lvl3pPr marL="405000" indent="-135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3pPr>
            <a:lvl4pPr marL="540000" indent="-108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4pPr>
            <a:lvl5pPr marL="648000" indent="-81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buNone/>
              <a:defRPr/>
            </a:pPr>
            <a:endParaRPr lang="fr-FR" sz="750" b="0" dirty="0">
              <a:solidFill>
                <a:schemeClr val="accent5"/>
              </a:solidFill>
              <a:latin typeface="Arial (Corps)"/>
              <a:cs typeface="Arial" panose="020B0604020202020204" pitchFamily="34" charset="0"/>
            </a:endParaRPr>
          </a:p>
          <a:p>
            <a:pPr marL="0" indent="0">
              <a:spcBef>
                <a:spcPts val="0"/>
              </a:spcBef>
              <a:buNone/>
              <a:defRPr/>
            </a:pPr>
            <a:r>
              <a:rPr lang="fr-FR" sz="750" b="0" dirty="0">
                <a:solidFill>
                  <a:schemeClr val="accent5"/>
                </a:solidFill>
                <a:latin typeface="Arial (Corps)"/>
                <a:cs typeface="Arial" panose="020B0604020202020204" pitchFamily="34" charset="0"/>
              </a:rPr>
              <a:t>Amélioration de la </a:t>
            </a:r>
            <a:r>
              <a:rPr lang="fr-FR" sz="750" b="0" dirty="0">
                <a:solidFill>
                  <a:schemeClr val="accent5"/>
                </a:solidFill>
                <a:latin typeface="Arial (Corps)"/>
                <a:cs typeface="Arial" panose="020B0604020202020204" pitchFamily="34" charset="0"/>
              </a:rPr>
              <a:t>connaissance du process par </a:t>
            </a:r>
            <a:r>
              <a:rPr lang="fr-FR" sz="750" b="0" dirty="0">
                <a:solidFill>
                  <a:schemeClr val="accent5"/>
                </a:solidFill>
                <a:latin typeface="Arial (Corps)"/>
                <a:cs typeface="Arial" panose="020B0604020202020204" pitchFamily="34" charset="0"/>
              </a:rPr>
              <a:t>les demandeurs : RDV</a:t>
            </a:r>
          </a:p>
          <a:p>
            <a:pPr marL="0" indent="0">
              <a:spcBef>
                <a:spcPts val="0"/>
              </a:spcBef>
              <a:buNone/>
              <a:defRPr/>
            </a:pPr>
            <a:r>
              <a:rPr lang="fr-FR" sz="750" b="0" dirty="0">
                <a:solidFill>
                  <a:schemeClr val="accent5"/>
                </a:solidFill>
                <a:latin typeface="Arial (Corps)"/>
                <a:cs typeface="Arial" panose="020B0604020202020204" pitchFamily="34" charset="0"/>
              </a:rPr>
              <a:t>MAJ des </a:t>
            </a:r>
            <a:r>
              <a:rPr lang="fr-FR" sz="750" b="0" dirty="0">
                <a:solidFill>
                  <a:schemeClr val="accent5"/>
                </a:solidFill>
                <a:latin typeface="Arial (Corps)"/>
                <a:cs typeface="Arial" panose="020B0604020202020204" pitchFamily="34" charset="0"/>
              </a:rPr>
              <a:t>fiches de collectes par type de </a:t>
            </a:r>
            <a:r>
              <a:rPr lang="fr-FR" sz="750" b="0" dirty="0">
                <a:solidFill>
                  <a:schemeClr val="accent5"/>
                </a:solidFill>
                <a:latin typeface="Arial (Corps)"/>
                <a:cs typeface="Arial" panose="020B0604020202020204" pitchFamily="34" charset="0"/>
              </a:rPr>
              <a:t>demande : ok s17</a:t>
            </a:r>
            <a:endParaRPr lang="fr-FR" sz="750" b="0" dirty="0">
              <a:solidFill>
                <a:schemeClr val="accent5"/>
              </a:solidFill>
              <a:latin typeface="Arial (Corps)"/>
              <a:cs typeface="Arial" panose="020B0604020202020204" pitchFamily="34" charset="0"/>
            </a:endParaRPr>
          </a:p>
          <a:p>
            <a:pPr marL="0" indent="0">
              <a:spcBef>
                <a:spcPts val="0"/>
              </a:spcBef>
              <a:buNone/>
              <a:defRPr/>
            </a:pPr>
            <a:r>
              <a:rPr lang="fr-FR" sz="750" b="0" dirty="0">
                <a:solidFill>
                  <a:schemeClr val="accent5"/>
                </a:solidFill>
                <a:latin typeface="Arial (Corps)"/>
                <a:cs typeface="Arial" panose="020B0604020202020204" pitchFamily="34" charset="0"/>
              </a:rPr>
              <a:t>Fournir une information générale sur le raccordement producteurs</a:t>
            </a:r>
          </a:p>
          <a:p>
            <a:pPr marL="0" indent="0">
              <a:spcBef>
                <a:spcPts val="0"/>
              </a:spcBef>
              <a:buNone/>
              <a:defRPr/>
            </a:pPr>
            <a:r>
              <a:rPr lang="fr-FR" sz="750" b="0" dirty="0">
                <a:solidFill>
                  <a:schemeClr val="accent5"/>
                </a:solidFill>
                <a:latin typeface="Arial (Corps)"/>
                <a:cs typeface="Arial" panose="020B0604020202020204" pitchFamily="34" charset="0"/>
              </a:rPr>
              <a:t>FAQ</a:t>
            </a:r>
          </a:p>
          <a:p>
            <a:pPr marL="0" indent="0">
              <a:spcBef>
                <a:spcPts val="0"/>
              </a:spcBef>
              <a:buNone/>
              <a:defRPr/>
            </a:pPr>
            <a:endParaRPr lang="fr-FR" sz="750" b="0" dirty="0">
              <a:solidFill>
                <a:schemeClr val="accent5"/>
              </a:solidFill>
              <a:latin typeface="Arial (Corps)"/>
              <a:cs typeface="Arial" panose="020B0604020202020204" pitchFamily="34" charset="0"/>
            </a:endParaRPr>
          </a:p>
          <a:p>
            <a:pPr lvl="1">
              <a:buFont typeface="Wingdings 2"/>
              <a:buChar char="¾"/>
              <a:defRPr/>
            </a:pPr>
            <a:endParaRPr lang="fr-FR" sz="750" dirty="0">
              <a:solidFill>
                <a:srgbClr val="000000"/>
              </a:solidFill>
              <a:latin typeface="Arial (Corps)"/>
              <a:cs typeface="Arial" panose="020B0604020202020204" pitchFamily="34" charset="0"/>
            </a:endParaRPr>
          </a:p>
          <a:p>
            <a:pPr lvl="1">
              <a:buFont typeface="Wingdings 2"/>
              <a:buChar char="¾"/>
              <a:defRPr/>
            </a:pPr>
            <a:endParaRPr lang="fr-FR" sz="750" dirty="0">
              <a:solidFill>
                <a:srgbClr val="000000"/>
              </a:solidFill>
              <a:latin typeface="Arial (Corps)"/>
              <a:cs typeface="Arial" panose="020B0604020202020204" pitchFamily="34" charset="0"/>
            </a:endParaRPr>
          </a:p>
        </p:txBody>
      </p:sp>
      <p:sp>
        <p:nvSpPr>
          <p:cNvPr id="23" name="Rectangle à coins arrondis 22"/>
          <p:cNvSpPr/>
          <p:nvPr/>
        </p:nvSpPr>
        <p:spPr>
          <a:xfrm>
            <a:off x="1114619" y="3956360"/>
            <a:ext cx="3543759" cy="403866"/>
          </a:xfrm>
          <a:prstGeom prst="roundRect">
            <a:avLst/>
          </a:prstGeom>
          <a:solidFill>
            <a:schemeClr val="accent6">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050" b="1" dirty="0">
                <a:solidFill>
                  <a:srgbClr val="FFFFFF"/>
                </a:solidFill>
                <a:latin typeface="Arial (Corps)"/>
                <a:cs typeface="Arial" panose="020B0604020202020204" pitchFamily="34" charset="0"/>
              </a:rPr>
              <a:t>Mener une réflexion </a:t>
            </a:r>
            <a:r>
              <a:rPr lang="fr-FR" sz="1050" b="1" dirty="0">
                <a:solidFill>
                  <a:srgbClr val="FFFFFF"/>
                </a:solidFill>
                <a:latin typeface="Arial (Corps)"/>
                <a:cs typeface="Arial" panose="020B0604020202020204" pitchFamily="34" charset="0"/>
              </a:rPr>
              <a:t>sur la rationalisation des outils</a:t>
            </a:r>
            <a:endParaRPr lang="fr-FR" sz="1050" b="1" dirty="0">
              <a:solidFill>
                <a:srgbClr val="FFFFFF"/>
              </a:solidFill>
              <a:latin typeface="Arial (Corps)"/>
              <a:cs typeface="Arial" panose="020B0604020202020204" pitchFamily="34" charset="0"/>
            </a:endParaRPr>
          </a:p>
        </p:txBody>
      </p:sp>
      <p:sp>
        <p:nvSpPr>
          <p:cNvPr id="24" name="Rectangle à coins arrondis 23"/>
          <p:cNvSpPr/>
          <p:nvPr/>
        </p:nvSpPr>
        <p:spPr>
          <a:xfrm>
            <a:off x="1145287" y="1447938"/>
            <a:ext cx="3543759" cy="607984"/>
          </a:xfrm>
          <a:prstGeom prst="roundRect">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Revoir les modes de fonctionnement</a:t>
            </a:r>
          </a:p>
        </p:txBody>
      </p:sp>
      <p:sp>
        <p:nvSpPr>
          <p:cNvPr id="25" name="Rectangle à coins arrondis 24"/>
          <p:cNvSpPr/>
          <p:nvPr/>
        </p:nvSpPr>
        <p:spPr>
          <a:xfrm>
            <a:off x="1114619" y="3311212"/>
            <a:ext cx="3543759" cy="588686"/>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Améliorer la communication sur le site internet SEI</a:t>
            </a:r>
          </a:p>
        </p:txBody>
      </p:sp>
      <p:sp>
        <p:nvSpPr>
          <p:cNvPr id="26" name="Rectangle à coins arrondis 25"/>
          <p:cNvSpPr/>
          <p:nvPr/>
        </p:nvSpPr>
        <p:spPr>
          <a:xfrm>
            <a:off x="1114619" y="2918031"/>
            <a:ext cx="3543759" cy="329549"/>
          </a:xfrm>
          <a:prstGeom prst="roundRect">
            <a:avLst/>
          </a:prstGeom>
          <a:solidFill>
            <a:srgbClr val="00B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050" b="1" dirty="0">
                <a:solidFill>
                  <a:srgbClr val="FFFFFF"/>
                </a:solidFill>
                <a:latin typeface="Arial (Corps)"/>
                <a:cs typeface="Arial" panose="020B0604020202020204" pitchFamily="34" charset="0"/>
              </a:rPr>
              <a:t>Dématérialisation interne</a:t>
            </a:r>
          </a:p>
        </p:txBody>
      </p:sp>
      <p:sp>
        <p:nvSpPr>
          <p:cNvPr id="27" name="Rectangle à coins arrondis 26"/>
          <p:cNvSpPr/>
          <p:nvPr/>
        </p:nvSpPr>
        <p:spPr>
          <a:xfrm>
            <a:off x="1114619" y="2534226"/>
            <a:ext cx="3543759" cy="267379"/>
          </a:xfrm>
          <a:prstGeom prst="roundRect">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050" b="1" dirty="0">
                <a:solidFill>
                  <a:srgbClr val="FFFFFF"/>
                </a:solidFill>
                <a:latin typeface="Arial (Corps)"/>
                <a:cs typeface="Arial" panose="020B0604020202020204" pitchFamily="34" charset="0"/>
              </a:rPr>
              <a:t>Signature électronique</a:t>
            </a:r>
          </a:p>
        </p:txBody>
      </p:sp>
      <p:sp>
        <p:nvSpPr>
          <p:cNvPr id="28" name="Text Placeholder 2"/>
          <p:cNvSpPr txBox="1">
            <a:spLocks/>
          </p:cNvSpPr>
          <p:nvPr/>
        </p:nvSpPr>
        <p:spPr>
          <a:xfrm>
            <a:off x="5089414" y="1441979"/>
            <a:ext cx="3915140" cy="607984"/>
          </a:xfrm>
          <a:prstGeom prst="roundRect">
            <a:avLst/>
          </a:prstGeom>
          <a:solidFill>
            <a:schemeClr val="bg1"/>
          </a:solidFill>
          <a:ln w="28575">
            <a:solidFill>
              <a:srgbClr val="7030A0"/>
            </a:solidFill>
          </a:ln>
        </p:spPr>
        <p:txBody>
          <a:bodyPr vert="horz" lIns="20250" tIns="0" rIns="20250" bIns="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750" dirty="0">
                <a:solidFill>
                  <a:srgbClr val="7030A0"/>
                </a:solidFill>
                <a:latin typeface="Arial (Corps)"/>
                <a:cs typeface="Arial" panose="020B0604020202020204" pitchFamily="34" charset="0"/>
              </a:rPr>
              <a:t>Accueil </a:t>
            </a:r>
            <a:r>
              <a:rPr lang="fr-FR" sz="750" dirty="0">
                <a:solidFill>
                  <a:srgbClr val="7030A0"/>
                </a:solidFill>
                <a:latin typeface="Arial (Corps)"/>
                <a:cs typeface="Arial" panose="020B0604020202020204" pitchFamily="34" charset="0"/>
              </a:rPr>
              <a:t>téléphonique : mettre en place une </a:t>
            </a:r>
            <a:r>
              <a:rPr lang="fr-FR" sz="750" dirty="0">
                <a:solidFill>
                  <a:srgbClr val="7030A0"/>
                </a:solidFill>
                <a:latin typeface="Arial (Corps)"/>
                <a:cs typeface="Arial" panose="020B0604020202020204" pitchFamily="34" charset="0"/>
              </a:rPr>
              <a:t>rotation : </a:t>
            </a:r>
            <a:r>
              <a:rPr lang="fr-FR" sz="750" dirty="0">
                <a:solidFill>
                  <a:srgbClr val="7030A0"/>
                </a:solidFill>
                <a:latin typeface="Arial (Corps)"/>
                <a:cs typeface="Arial" panose="020B0604020202020204" pitchFamily="34" charset="0"/>
              </a:rPr>
              <a:t>ok</a:t>
            </a:r>
          </a:p>
          <a:p>
            <a:pPr>
              <a:defRPr/>
            </a:pPr>
            <a:r>
              <a:rPr lang="fr-FR" sz="750" dirty="0">
                <a:solidFill>
                  <a:srgbClr val="7030A0"/>
                </a:solidFill>
                <a:latin typeface="Arial (Corps)"/>
                <a:cs typeface="Arial" panose="020B0604020202020204" pitchFamily="34" charset="0"/>
              </a:rPr>
              <a:t>Mettre en place un tableau de bord à fréquence hebdomadaire : </a:t>
            </a:r>
            <a:r>
              <a:rPr lang="fr-FR" sz="750" dirty="0">
                <a:solidFill>
                  <a:srgbClr val="7030A0"/>
                </a:solidFill>
                <a:latin typeface="Arial (Corps)"/>
                <a:cs typeface="Arial" panose="020B0604020202020204" pitchFamily="34" charset="0"/>
              </a:rPr>
              <a:t>ok</a:t>
            </a:r>
          </a:p>
          <a:p>
            <a:pPr>
              <a:defRPr/>
            </a:pPr>
            <a:r>
              <a:rPr lang="fr-FR" sz="750" dirty="0">
                <a:solidFill>
                  <a:srgbClr val="7030A0"/>
                </a:solidFill>
                <a:latin typeface="Arial (Corps)"/>
                <a:cs typeface="Arial" panose="020B0604020202020204" pitchFamily="34" charset="0"/>
              </a:rPr>
              <a:t>Recentrer les effectifs sur les actions à valeur ajoutée : ok</a:t>
            </a:r>
          </a:p>
          <a:p>
            <a:pPr>
              <a:defRPr/>
            </a:pPr>
            <a:r>
              <a:rPr lang="fr-FR" sz="750" dirty="0">
                <a:solidFill>
                  <a:srgbClr val="7030A0"/>
                </a:solidFill>
                <a:latin typeface="Arial (Corps)"/>
                <a:cs typeface="Arial" panose="020B0604020202020204" pitchFamily="34" charset="0"/>
              </a:rPr>
              <a:t>Instruire une gestion dématérialisé de nos contacts avec l’externe : ok</a:t>
            </a:r>
            <a:endParaRPr lang="fr-FR" sz="750" dirty="0">
              <a:solidFill>
                <a:srgbClr val="7030A0"/>
              </a:solidFill>
              <a:latin typeface="Arial (Corps)"/>
              <a:cs typeface="Arial" panose="020B0604020202020204" pitchFamily="34" charset="0"/>
            </a:endParaRPr>
          </a:p>
        </p:txBody>
      </p:sp>
      <p:sp>
        <p:nvSpPr>
          <p:cNvPr id="29" name="Rectangle à coins arrondis 28"/>
          <p:cNvSpPr/>
          <p:nvPr/>
        </p:nvSpPr>
        <p:spPr>
          <a:xfrm>
            <a:off x="1145287" y="2147253"/>
            <a:ext cx="3543759" cy="290359"/>
          </a:xfrm>
          <a:prstGeom prst="roundRect">
            <a:avLst/>
          </a:prstGeom>
          <a:solidFill>
            <a:srgbClr val="FF66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Diminuer les impressions</a:t>
            </a:r>
          </a:p>
        </p:txBody>
      </p:sp>
      <p:sp>
        <p:nvSpPr>
          <p:cNvPr id="30" name="Text Placeholder 2"/>
          <p:cNvSpPr txBox="1">
            <a:spLocks/>
          </p:cNvSpPr>
          <p:nvPr/>
        </p:nvSpPr>
        <p:spPr>
          <a:xfrm>
            <a:off x="5089414" y="2147253"/>
            <a:ext cx="3915140" cy="290360"/>
          </a:xfrm>
          <a:prstGeom prst="roundRect">
            <a:avLst/>
          </a:prstGeom>
          <a:solidFill>
            <a:schemeClr val="bg1"/>
          </a:solidFill>
          <a:ln w="28575">
            <a:solidFill>
              <a:srgbClr val="FF0000"/>
            </a:solidFill>
          </a:ln>
        </p:spPr>
        <p:txBody>
          <a:bodyPr vert="horz" lIns="20250" tIns="0" rIns="20250" bIns="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750" dirty="0">
                <a:solidFill>
                  <a:srgbClr val="FF6600"/>
                </a:solidFill>
                <a:latin typeface="Arial (Corps)"/>
                <a:cs typeface="Arial" panose="020B0604020202020204" pitchFamily="34" charset="0"/>
              </a:rPr>
              <a:t>Gestion électronique du dossier et des documents entrants &amp; sortants : ok</a:t>
            </a:r>
            <a:endParaRPr lang="fr-FR" sz="750" dirty="0">
              <a:solidFill>
                <a:srgbClr val="FF6600"/>
              </a:solidFill>
              <a:latin typeface="Arial (Corps)"/>
              <a:cs typeface="Arial" panose="020B0604020202020204" pitchFamily="34" charset="0"/>
            </a:endParaRPr>
          </a:p>
        </p:txBody>
      </p:sp>
      <p:sp>
        <p:nvSpPr>
          <p:cNvPr id="31" name="Text Placeholder 2"/>
          <p:cNvSpPr txBox="1">
            <a:spLocks/>
          </p:cNvSpPr>
          <p:nvPr/>
        </p:nvSpPr>
        <p:spPr>
          <a:xfrm>
            <a:off x="5096272" y="2932363"/>
            <a:ext cx="3915140" cy="329549"/>
          </a:xfrm>
          <a:prstGeom prst="roundRect">
            <a:avLst/>
          </a:prstGeom>
          <a:solidFill>
            <a:schemeClr val="bg1"/>
          </a:solidFill>
          <a:ln w="28575">
            <a:solidFill>
              <a:srgbClr val="00B050"/>
            </a:solidFill>
          </a:ln>
        </p:spPr>
        <p:txBody>
          <a:bodyPr vert="horz" lIns="20250" tIns="0" rIns="20250" bIns="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750" dirty="0">
                <a:solidFill>
                  <a:srgbClr val="00B050"/>
                </a:solidFill>
                <a:latin typeface="Arial (Corps)"/>
                <a:cs typeface="Arial" panose="020B0604020202020204" pitchFamily="34" charset="0"/>
              </a:rPr>
              <a:t>Outils </a:t>
            </a:r>
            <a:r>
              <a:rPr lang="fr-FR" sz="750" dirty="0">
                <a:solidFill>
                  <a:srgbClr val="00B050"/>
                </a:solidFill>
                <a:latin typeface="Arial (Corps)"/>
                <a:cs typeface="Arial" panose="020B0604020202020204" pitchFamily="34" charset="0"/>
              </a:rPr>
              <a:t>collaboratifs au sein d’EDF SEI (ARD / Centres)</a:t>
            </a:r>
            <a:endParaRPr lang="fr-FR" sz="750" dirty="0">
              <a:solidFill>
                <a:srgbClr val="00B050"/>
              </a:solidFill>
              <a:latin typeface="Arial (Corps)"/>
              <a:cs typeface="Arial" panose="020B0604020202020204" pitchFamily="34" charset="0"/>
            </a:endParaRPr>
          </a:p>
        </p:txBody>
      </p:sp>
      <p:sp>
        <p:nvSpPr>
          <p:cNvPr id="32" name="Text Placeholder 2"/>
          <p:cNvSpPr txBox="1">
            <a:spLocks/>
          </p:cNvSpPr>
          <p:nvPr/>
        </p:nvSpPr>
        <p:spPr>
          <a:xfrm>
            <a:off x="5079573" y="2544713"/>
            <a:ext cx="3924981" cy="256893"/>
          </a:xfrm>
          <a:prstGeom prst="roundRect">
            <a:avLst/>
          </a:prstGeom>
          <a:solidFill>
            <a:schemeClr val="bg1"/>
          </a:solidFill>
          <a:ln w="28575">
            <a:solidFill>
              <a:srgbClr val="FFC000"/>
            </a:solidFill>
          </a:ln>
        </p:spPr>
        <p:txBody>
          <a:bodyPr vert="horz" lIns="20250" tIns="0" rIns="20250" bIns="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750" dirty="0">
                <a:solidFill>
                  <a:srgbClr val="FFC000"/>
                </a:solidFill>
                <a:latin typeface="Arial (Corps)"/>
                <a:cs typeface="Arial" panose="020B0604020202020204" pitchFamily="34" charset="0"/>
              </a:rPr>
              <a:t>Signature </a:t>
            </a:r>
            <a:r>
              <a:rPr lang="fr-FR" sz="750" dirty="0">
                <a:solidFill>
                  <a:srgbClr val="FFC000"/>
                </a:solidFill>
                <a:latin typeface="Arial (Corps)"/>
                <a:cs typeface="Arial" panose="020B0604020202020204" pitchFamily="34" charset="0"/>
              </a:rPr>
              <a:t>électronique des documents sortants en test à Rennes</a:t>
            </a:r>
            <a:endParaRPr lang="fr-FR" sz="750" dirty="0">
              <a:solidFill>
                <a:srgbClr val="FFC000"/>
              </a:solidFill>
              <a:latin typeface="Arial (Corps)"/>
              <a:cs typeface="Arial" panose="020B0604020202020204" pitchFamily="34" charset="0"/>
            </a:endParaRPr>
          </a:p>
        </p:txBody>
      </p:sp>
      <p:sp>
        <p:nvSpPr>
          <p:cNvPr id="33" name="Text Placeholder 2"/>
          <p:cNvSpPr txBox="1">
            <a:spLocks/>
          </p:cNvSpPr>
          <p:nvPr/>
        </p:nvSpPr>
        <p:spPr>
          <a:xfrm>
            <a:off x="5138350" y="4448199"/>
            <a:ext cx="3873062" cy="512878"/>
          </a:xfrm>
          <a:prstGeom prst="roundRect">
            <a:avLst/>
          </a:prstGeom>
          <a:solidFill>
            <a:schemeClr val="bg1"/>
          </a:solidFill>
          <a:ln w="28575">
            <a:solidFill>
              <a:srgbClr val="FFFF00"/>
            </a:solidFill>
            <a:prstDash val="solid"/>
          </a:ln>
        </p:spPr>
        <p:txBody>
          <a:bodyPr vert="horz" lIns="27000" tIns="0" rIns="27000" bIns="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750" dirty="0">
                <a:solidFill>
                  <a:schemeClr val="bg1">
                    <a:lumMod val="50000"/>
                  </a:schemeClr>
                </a:solidFill>
                <a:latin typeface="Arial (Corps)"/>
                <a:cs typeface="Arial" panose="020B0604020202020204" pitchFamily="34" charset="0"/>
              </a:rPr>
              <a:t>Arbitrage entre PTF et CRD en BT et en HTA</a:t>
            </a:r>
          </a:p>
          <a:p>
            <a:pPr>
              <a:defRPr/>
            </a:pPr>
            <a:r>
              <a:rPr lang="fr-FR" sz="750" dirty="0">
                <a:solidFill>
                  <a:schemeClr val="bg1">
                    <a:lumMod val="50000"/>
                  </a:schemeClr>
                </a:solidFill>
                <a:latin typeface="Arial (Corps)"/>
                <a:cs typeface="Arial" panose="020B0604020202020204" pitchFamily="34" charset="0"/>
              </a:rPr>
              <a:t>Optimiser les études sur site / du bureau</a:t>
            </a:r>
          </a:p>
          <a:p>
            <a:pPr>
              <a:defRPr/>
            </a:pPr>
            <a:r>
              <a:rPr lang="fr-FR" sz="750" dirty="0">
                <a:solidFill>
                  <a:schemeClr val="bg1">
                    <a:lumMod val="50000"/>
                  </a:schemeClr>
                </a:solidFill>
                <a:latin typeface="Arial (Corps)"/>
                <a:cs typeface="Arial" panose="020B0604020202020204" pitchFamily="34" charset="0"/>
              </a:rPr>
              <a:t>Limiter les allers-retours Centre / Rennes : point régulier des affaires </a:t>
            </a:r>
          </a:p>
        </p:txBody>
      </p:sp>
      <p:sp>
        <p:nvSpPr>
          <p:cNvPr id="34" name="Rectangle à coins arrondis 33"/>
          <p:cNvSpPr/>
          <p:nvPr/>
        </p:nvSpPr>
        <p:spPr>
          <a:xfrm>
            <a:off x="1114619" y="4448199"/>
            <a:ext cx="3543759" cy="512878"/>
          </a:xfrm>
          <a:prstGeom prst="roundRect">
            <a:avLst/>
          </a:prstGeom>
          <a:solidFill>
            <a:srgbClr val="FFFF00"/>
          </a:solidFill>
          <a:ln>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050" b="1" dirty="0">
                <a:solidFill>
                  <a:schemeClr val="bg1">
                    <a:lumMod val="50000"/>
                  </a:schemeClr>
                </a:solidFill>
                <a:latin typeface="Arial (Corps)"/>
                <a:cs typeface="Arial" panose="020B0604020202020204" pitchFamily="34" charset="0"/>
              </a:rPr>
              <a:t>Réduire le temps d’instruction dans les Centres</a:t>
            </a:r>
            <a:endParaRPr lang="fr-FR" sz="1050" b="1" dirty="0">
              <a:solidFill>
                <a:schemeClr val="bg1">
                  <a:lumMod val="50000"/>
                </a:schemeClr>
              </a:solidFill>
              <a:latin typeface="Arial (Corps)"/>
              <a:cs typeface="Arial" panose="020B0604020202020204" pitchFamily="34" charset="0"/>
            </a:endParaRPr>
          </a:p>
        </p:txBody>
      </p:sp>
      <p:sp>
        <p:nvSpPr>
          <p:cNvPr id="35" name="Rectangle à coins arrondis 34"/>
          <p:cNvSpPr/>
          <p:nvPr/>
        </p:nvSpPr>
        <p:spPr>
          <a:xfrm>
            <a:off x="1114619" y="5035909"/>
            <a:ext cx="3543759" cy="36928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050" b="1" dirty="0">
                <a:solidFill>
                  <a:srgbClr val="FFFFFF"/>
                </a:solidFill>
                <a:latin typeface="Arial (Corps)"/>
                <a:cs typeface="Arial" panose="020B0604020202020204" pitchFamily="34" charset="0"/>
              </a:rPr>
              <a:t>Refondre le portail raccordement</a:t>
            </a:r>
            <a:endParaRPr lang="fr-FR" sz="1050" b="1" dirty="0">
              <a:solidFill>
                <a:srgbClr val="FFFFFF"/>
              </a:solidFill>
              <a:latin typeface="Arial (Corps)"/>
              <a:cs typeface="Arial" panose="020B0604020202020204" pitchFamily="34" charset="0"/>
            </a:endParaRPr>
          </a:p>
        </p:txBody>
      </p:sp>
      <p:sp>
        <p:nvSpPr>
          <p:cNvPr id="36" name="Rectangle à coins arrondis 35"/>
          <p:cNvSpPr/>
          <p:nvPr/>
        </p:nvSpPr>
        <p:spPr>
          <a:xfrm>
            <a:off x="1114619" y="5480029"/>
            <a:ext cx="3543759" cy="433871"/>
          </a:xfrm>
          <a:prstGeom prst="roundRect">
            <a:avLst/>
          </a:prstGeom>
          <a:solidFill>
            <a:srgbClr val="FF33C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tlCol="0" anchor="ctr"/>
          <a:lstStyle/>
          <a:p>
            <a:pPr algn="ctr"/>
            <a:r>
              <a:rPr lang="fr-FR" sz="1050" b="1" dirty="0"/>
              <a:t>Mettre en ligne un simulateur de raccordement</a:t>
            </a:r>
          </a:p>
        </p:txBody>
      </p:sp>
      <p:sp>
        <p:nvSpPr>
          <p:cNvPr id="42" name="Text Placeholder 2"/>
          <p:cNvSpPr txBox="1">
            <a:spLocks/>
          </p:cNvSpPr>
          <p:nvPr/>
        </p:nvSpPr>
        <p:spPr>
          <a:xfrm>
            <a:off x="5136064" y="5063133"/>
            <a:ext cx="3873062" cy="342064"/>
          </a:xfrm>
          <a:prstGeom prst="roundRect">
            <a:avLst/>
          </a:prstGeom>
          <a:solidFill>
            <a:schemeClr val="bg1"/>
          </a:solidFill>
          <a:ln w="28575">
            <a:solidFill>
              <a:schemeClr val="bg1">
                <a:lumMod val="50000"/>
              </a:schemeClr>
            </a:solidFill>
            <a:prstDash val="solid"/>
          </a:ln>
        </p:spPr>
        <p:txBody>
          <a:bodyPr vert="horz" lIns="27000" tIns="0" rIns="27000" bIns="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750" dirty="0">
                <a:solidFill>
                  <a:schemeClr val="bg1">
                    <a:lumMod val="50000"/>
                  </a:schemeClr>
                </a:solidFill>
                <a:latin typeface="Arial (Corps)"/>
                <a:cs typeface="Arial" panose="020B0604020202020204" pitchFamily="34" charset="0"/>
              </a:rPr>
              <a:t>Démarche initiée</a:t>
            </a:r>
          </a:p>
        </p:txBody>
      </p:sp>
      <p:grpSp>
        <p:nvGrpSpPr>
          <p:cNvPr id="90" name="Groupe 89"/>
          <p:cNvGrpSpPr/>
          <p:nvPr/>
        </p:nvGrpSpPr>
        <p:grpSpPr>
          <a:xfrm>
            <a:off x="246232" y="1124744"/>
            <a:ext cx="1085408" cy="5040562"/>
            <a:chOff x="246013" y="851640"/>
            <a:chExt cx="747211" cy="7019699"/>
          </a:xfrm>
        </p:grpSpPr>
        <p:sp>
          <p:nvSpPr>
            <p:cNvPr id="44" name="Organigramme : Décision 43"/>
            <p:cNvSpPr/>
            <p:nvPr/>
          </p:nvSpPr>
          <p:spPr>
            <a:xfrm rot="5400000">
              <a:off x="856137" y="3895020"/>
              <a:ext cx="126738" cy="136116"/>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anchor="ctr"/>
            <a:lstStyle/>
            <a:p>
              <a:pPr algn="ctr">
                <a:defRPr/>
              </a:pPr>
              <a:endParaRPr lang="fr-FR" sz="1050" dirty="0" err="1"/>
            </a:p>
          </p:txBody>
        </p:sp>
        <p:sp>
          <p:nvSpPr>
            <p:cNvPr id="45" name="Chevron 44"/>
            <p:cNvSpPr/>
            <p:nvPr/>
          </p:nvSpPr>
          <p:spPr>
            <a:xfrm rot="5400000">
              <a:off x="-196971" y="1348466"/>
              <a:ext cx="1395710" cy="402057"/>
            </a:xfrm>
            <a:prstGeom prst="chevron">
              <a:avLst/>
            </a:pr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000" tIns="12002" rIns="27000" bIns="12002" spcCol="1270" anchor="ctr"/>
            <a:lstStyle/>
            <a:p>
              <a:pPr algn="ctr" defTabSz="800100">
                <a:lnSpc>
                  <a:spcPct val="90000"/>
                </a:lnSpc>
                <a:spcAft>
                  <a:spcPct val="35000"/>
                </a:spcAft>
              </a:pPr>
              <a:r>
                <a:rPr lang="fr-FR" sz="800" b="1" dirty="0"/>
                <a:t>Demande</a:t>
              </a:r>
            </a:p>
            <a:p>
              <a:pPr algn="ctr" defTabSz="800100">
                <a:lnSpc>
                  <a:spcPct val="90000"/>
                </a:lnSpc>
                <a:spcAft>
                  <a:spcPct val="35000"/>
                </a:spcAft>
              </a:pPr>
              <a:r>
                <a:rPr lang="fr-FR" sz="800" b="1" dirty="0"/>
                <a:t>Client</a:t>
              </a:r>
              <a:endParaRPr lang="fr-FR" sz="800" b="1" dirty="0"/>
            </a:p>
          </p:txBody>
        </p:sp>
        <p:sp>
          <p:nvSpPr>
            <p:cNvPr id="46" name="Chevron 45"/>
            <p:cNvSpPr/>
            <p:nvPr/>
          </p:nvSpPr>
          <p:spPr>
            <a:xfrm rot="5400000">
              <a:off x="-303723" y="6919545"/>
              <a:ext cx="1501530" cy="402057"/>
            </a:xfrm>
            <a:prstGeom prst="chevron">
              <a:avLst/>
            </a:pr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000" tIns="12002" rIns="27000" bIns="12002" spcCol="1270" anchor="ctr"/>
            <a:lstStyle/>
            <a:p>
              <a:pPr algn="ctr" defTabSz="800100">
                <a:lnSpc>
                  <a:spcPct val="90000"/>
                </a:lnSpc>
                <a:spcAft>
                  <a:spcPct val="35000"/>
                </a:spcAft>
              </a:pPr>
              <a:r>
                <a:rPr lang="fr-FR" sz="800" b="1" dirty="0"/>
                <a:t>Analyse Recevabilité</a:t>
              </a:r>
              <a:endParaRPr lang="fr-FR" sz="800" b="1" dirty="0"/>
            </a:p>
          </p:txBody>
        </p:sp>
        <p:sp>
          <p:nvSpPr>
            <p:cNvPr id="47" name="Chevron 46"/>
            <p:cNvSpPr/>
            <p:nvPr/>
          </p:nvSpPr>
          <p:spPr>
            <a:xfrm rot="5400000">
              <a:off x="-298607" y="3469104"/>
              <a:ext cx="1566752" cy="402057"/>
            </a:xfrm>
            <a:prstGeom prst="chevron">
              <a:avLst/>
            </a:pr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000" tIns="12002" rIns="27000" bIns="12002" spcCol="1270" anchor="ctr"/>
            <a:lstStyle/>
            <a:p>
              <a:pPr algn="ctr" defTabSz="800100">
                <a:lnSpc>
                  <a:spcPct val="90000"/>
                </a:lnSpc>
                <a:spcAft>
                  <a:spcPct val="35000"/>
                </a:spcAft>
              </a:pPr>
              <a:r>
                <a:rPr lang="fr-FR" sz="800" b="1" dirty="0">
                  <a:solidFill>
                    <a:schemeClr val="bg1"/>
                  </a:solidFill>
                </a:rPr>
                <a:t>Etude de faisabilité</a:t>
              </a:r>
              <a:endParaRPr lang="fr-FR" sz="800" b="1" dirty="0">
                <a:solidFill>
                  <a:schemeClr val="bg1"/>
                </a:solidFill>
              </a:endParaRPr>
            </a:p>
          </p:txBody>
        </p:sp>
        <p:sp>
          <p:nvSpPr>
            <p:cNvPr id="48" name="Chevron 47"/>
            <p:cNvSpPr/>
            <p:nvPr/>
          </p:nvSpPr>
          <p:spPr>
            <a:xfrm rot="5400000">
              <a:off x="-371293" y="4641467"/>
              <a:ext cx="1712128" cy="402057"/>
            </a:xfrm>
            <a:prstGeom prst="chevron">
              <a:avLst/>
            </a:pr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000" tIns="12002" rIns="27000" bIns="12002" spcCol="1270" anchor="ctr"/>
            <a:lstStyle/>
            <a:p>
              <a:pPr algn="ctr" defTabSz="800100">
                <a:lnSpc>
                  <a:spcPct val="90000"/>
                </a:lnSpc>
                <a:spcAft>
                  <a:spcPct val="35000"/>
                </a:spcAft>
              </a:pPr>
              <a:r>
                <a:rPr lang="fr-FR" sz="800" b="1" dirty="0"/>
                <a:t>Etude technique avec chiffrage</a:t>
              </a:r>
              <a:endParaRPr lang="fr-FR" sz="800" b="1" dirty="0"/>
            </a:p>
          </p:txBody>
        </p:sp>
        <p:sp>
          <p:nvSpPr>
            <p:cNvPr id="50" name="Chevron 49"/>
            <p:cNvSpPr/>
            <p:nvPr/>
          </p:nvSpPr>
          <p:spPr>
            <a:xfrm rot="5400000">
              <a:off x="-256468" y="5800681"/>
              <a:ext cx="1445703" cy="402057"/>
            </a:xfrm>
            <a:prstGeom prst="chevron">
              <a:avLst/>
            </a:pr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000" tIns="12002" rIns="27000" bIns="12002" spcCol="1270" anchor="ctr"/>
            <a:lstStyle/>
            <a:p>
              <a:pPr algn="ctr" defTabSz="800100">
                <a:lnSpc>
                  <a:spcPct val="90000"/>
                </a:lnSpc>
                <a:spcAft>
                  <a:spcPct val="35000"/>
                </a:spcAft>
              </a:pPr>
              <a:r>
                <a:rPr lang="fr-FR" sz="800" b="1" dirty="0"/>
                <a:t>Proposition</a:t>
              </a:r>
              <a:endParaRPr lang="fr-FR" sz="800" b="1" dirty="0"/>
            </a:p>
          </p:txBody>
        </p:sp>
        <p:sp>
          <p:nvSpPr>
            <p:cNvPr id="51" name="Organigramme : Décision 50"/>
            <p:cNvSpPr/>
            <p:nvPr/>
          </p:nvSpPr>
          <p:spPr>
            <a:xfrm rot="5400000">
              <a:off x="852275" y="2722491"/>
              <a:ext cx="126738" cy="136116"/>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anchor="ctr"/>
            <a:lstStyle/>
            <a:p>
              <a:pPr algn="ctr">
                <a:defRPr/>
              </a:pPr>
              <a:endParaRPr lang="fr-FR" sz="1050" dirty="0" err="1"/>
            </a:p>
          </p:txBody>
        </p:sp>
        <p:sp>
          <p:nvSpPr>
            <p:cNvPr id="53" name="Organigramme : Décision 52"/>
            <p:cNvSpPr/>
            <p:nvPr/>
          </p:nvSpPr>
          <p:spPr>
            <a:xfrm rot="5400000">
              <a:off x="856137" y="5204750"/>
              <a:ext cx="126738" cy="136116"/>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anchor="ctr"/>
            <a:lstStyle/>
            <a:p>
              <a:pPr algn="ctr">
                <a:defRPr/>
              </a:pPr>
              <a:endParaRPr lang="fr-FR" sz="1050" dirty="0" err="1"/>
            </a:p>
          </p:txBody>
        </p:sp>
        <p:sp>
          <p:nvSpPr>
            <p:cNvPr id="56" name="Organigramme : Décision 55"/>
            <p:cNvSpPr/>
            <p:nvPr/>
          </p:nvSpPr>
          <p:spPr>
            <a:xfrm rot="5400000">
              <a:off x="861797" y="6371193"/>
              <a:ext cx="126738" cy="136116"/>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anchor="ctr"/>
            <a:lstStyle/>
            <a:p>
              <a:pPr algn="ctr">
                <a:defRPr/>
              </a:pPr>
              <a:endParaRPr lang="fr-FR" sz="1050" dirty="0" err="1"/>
            </a:p>
          </p:txBody>
        </p:sp>
        <p:sp>
          <p:nvSpPr>
            <p:cNvPr id="89" name="Chevron 88"/>
            <p:cNvSpPr/>
            <p:nvPr/>
          </p:nvSpPr>
          <p:spPr>
            <a:xfrm rot="5400000">
              <a:off x="-233090" y="2280984"/>
              <a:ext cx="1435712" cy="402057"/>
            </a:xfrm>
            <a:prstGeom prst="chevron">
              <a:avLst/>
            </a:pr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000" tIns="12002" rIns="27000" bIns="12002" spcCol="1270" anchor="ctr"/>
            <a:lstStyle/>
            <a:p>
              <a:pPr algn="ctr" defTabSz="800100">
                <a:lnSpc>
                  <a:spcPct val="90000"/>
                </a:lnSpc>
                <a:spcAft>
                  <a:spcPct val="35000"/>
                </a:spcAft>
              </a:pPr>
              <a:r>
                <a:rPr lang="fr-FR" sz="800" b="1" dirty="0"/>
                <a:t>Analyse Recevabilité</a:t>
              </a:r>
              <a:endParaRPr lang="fr-FR" sz="800" b="1" dirty="0"/>
            </a:p>
          </p:txBody>
        </p:sp>
      </p:grpSp>
      <p:sp>
        <p:nvSpPr>
          <p:cNvPr id="37" name="Titre 1"/>
          <p:cNvSpPr txBox="1">
            <a:spLocks/>
          </p:cNvSpPr>
          <p:nvPr/>
        </p:nvSpPr>
        <p:spPr bwMode="auto">
          <a:xfrm>
            <a:off x="395287" y="274638"/>
            <a:ext cx="8353425" cy="8501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4500" cap="all">
                <a:solidFill>
                  <a:srgbClr val="FE5815"/>
                </a:solidFill>
                <a:latin typeface="Arial" charset="0"/>
                <a:ea typeface="+mj-ea"/>
                <a:cs typeface="+mj-cs"/>
              </a:defRPr>
            </a:lvl1pPr>
            <a:lvl2pPr algn="l" rtl="0" eaLnBrk="0" fontAlgn="base" hangingPunct="0">
              <a:spcBef>
                <a:spcPct val="0"/>
              </a:spcBef>
              <a:spcAft>
                <a:spcPct val="0"/>
              </a:spcAft>
              <a:defRPr sz="3400">
                <a:solidFill>
                  <a:srgbClr val="FE5815"/>
                </a:solidFill>
                <a:latin typeface="Arial" charset="0"/>
                <a:cs typeface="Arial" charset="0"/>
              </a:defRPr>
            </a:lvl2pPr>
            <a:lvl3pPr algn="l" rtl="0" eaLnBrk="0" fontAlgn="base" hangingPunct="0">
              <a:spcBef>
                <a:spcPct val="0"/>
              </a:spcBef>
              <a:spcAft>
                <a:spcPct val="0"/>
              </a:spcAft>
              <a:defRPr sz="3400">
                <a:solidFill>
                  <a:srgbClr val="FE5815"/>
                </a:solidFill>
                <a:latin typeface="Arial" charset="0"/>
                <a:cs typeface="Arial" charset="0"/>
              </a:defRPr>
            </a:lvl3pPr>
            <a:lvl4pPr algn="l" rtl="0" eaLnBrk="0" fontAlgn="base" hangingPunct="0">
              <a:spcBef>
                <a:spcPct val="0"/>
              </a:spcBef>
              <a:spcAft>
                <a:spcPct val="0"/>
              </a:spcAft>
              <a:defRPr sz="3400">
                <a:solidFill>
                  <a:srgbClr val="FE5815"/>
                </a:solidFill>
                <a:latin typeface="Arial" charset="0"/>
                <a:cs typeface="Arial" charset="0"/>
              </a:defRPr>
            </a:lvl4pPr>
            <a:lvl5pPr algn="l" rtl="0" eaLnBrk="0" fontAlgn="base" hangingPunct="0">
              <a:spcBef>
                <a:spcPct val="0"/>
              </a:spcBef>
              <a:spcAft>
                <a:spcPct val="0"/>
              </a:spcAft>
              <a:defRPr sz="3400">
                <a:solidFill>
                  <a:srgbClr val="FE5815"/>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a:lstStyle>
          <a:p>
            <a:r>
              <a:rPr lang="fr-FR" sz="2400" b="1" dirty="0">
                <a:latin typeface="Arial" panose="020B0604020202020204" pitchFamily="34" charset="0"/>
                <a:cs typeface="Arial" panose="020B0604020202020204" pitchFamily="34" charset="0"/>
              </a:rPr>
              <a:t>Plan </a:t>
            </a:r>
            <a:r>
              <a:rPr lang="fr-FR" sz="2400" b="1" dirty="0" smtClean="0">
                <a:latin typeface="Arial" panose="020B0604020202020204" pitchFamily="34" charset="0"/>
                <a:cs typeface="Arial" panose="020B0604020202020204" pitchFamily="34" charset="0"/>
              </a:rPr>
              <a:t>d’actions</a:t>
            </a:r>
            <a:endParaRPr lang="fr-FR" sz="2400" b="1" dirty="0">
              <a:latin typeface="Arial" panose="020B0604020202020204" pitchFamily="34" charset="0"/>
              <a:cs typeface="Arial" panose="020B0604020202020204" pitchFamily="34" charset="0"/>
            </a:endParaRPr>
          </a:p>
        </p:txBody>
      </p:sp>
      <p:sp>
        <p:nvSpPr>
          <p:cNvPr id="2" name="Espace réservé du pied de page 1"/>
          <p:cNvSpPr>
            <a:spLocks noGrp="1"/>
          </p:cNvSpPr>
          <p:nvPr>
            <p:ph type="ftr" sz="quarter" idx="11"/>
          </p:nvPr>
        </p:nvSpPr>
        <p:spPr/>
        <p:txBody>
          <a:bodyPr/>
          <a:lstStyle/>
          <a:p>
            <a:r>
              <a:rPr lang="fr-FR" smtClean="0"/>
              <a:t>EDF SEI - CCP du 26 mars 2020</a:t>
            </a:r>
            <a:endParaRPr lang="fr-FR"/>
          </a:p>
        </p:txBody>
      </p:sp>
      <p:sp>
        <p:nvSpPr>
          <p:cNvPr id="4" name="Espace réservé du numéro de diapositive 3"/>
          <p:cNvSpPr>
            <a:spLocks noGrp="1"/>
          </p:cNvSpPr>
          <p:nvPr>
            <p:ph type="sldNum" sz="quarter" idx="12"/>
          </p:nvPr>
        </p:nvSpPr>
        <p:spPr/>
        <p:txBody>
          <a:bodyPr/>
          <a:lstStyle/>
          <a:p>
            <a:fld id="{3DD3B7A7-6068-4DA2-827C-26647B0DCAE7}" type="slidenum">
              <a:rPr lang="fr-FR" smtClean="0"/>
              <a:t>16</a:t>
            </a:fld>
            <a:endParaRPr lang="fr-FR"/>
          </a:p>
        </p:txBody>
      </p:sp>
    </p:spTree>
    <p:extLst>
      <p:ext uri="{BB962C8B-B14F-4D97-AF65-F5344CB8AC3E}">
        <p14:creationId xmlns:p14="http://schemas.microsoft.com/office/powerpoint/2010/main" val="2221890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496" y="2312876"/>
            <a:ext cx="5616624" cy="1728192"/>
          </a:xfrm>
        </p:spPr>
        <p:txBody>
          <a:bodyPr/>
          <a:lstStyle/>
          <a:p>
            <a:pPr algn="ctr"/>
            <a:r>
              <a:rPr lang="fr-FR" sz="2400" dirty="0">
                <a:solidFill>
                  <a:schemeClr val="accent4"/>
                </a:solidFill>
              </a:rPr>
              <a:t>CCP du </a:t>
            </a:r>
            <a:r>
              <a:rPr lang="fr-FR" sz="2400" dirty="0" smtClean="0">
                <a:solidFill>
                  <a:schemeClr val="accent4"/>
                </a:solidFill>
              </a:rPr>
              <a:t>23 03 2020</a:t>
            </a:r>
            <a:r>
              <a:rPr lang="fr-FR" sz="2400" dirty="0">
                <a:solidFill>
                  <a:schemeClr val="accent4"/>
                </a:solidFill>
              </a:rPr>
              <a:t/>
            </a:r>
            <a:br>
              <a:rPr lang="fr-FR" sz="2400" dirty="0">
                <a:solidFill>
                  <a:schemeClr val="accent4"/>
                </a:solidFill>
              </a:rPr>
            </a:br>
            <a:r>
              <a:rPr lang="fr-FR" sz="2400" dirty="0">
                <a:solidFill>
                  <a:schemeClr val="accent4"/>
                </a:solidFill>
              </a:rPr>
              <a:t/>
            </a:r>
            <a:br>
              <a:rPr lang="fr-FR" sz="2400" dirty="0">
                <a:solidFill>
                  <a:schemeClr val="accent4"/>
                </a:solidFill>
              </a:rPr>
            </a:br>
            <a:r>
              <a:rPr lang="fr-FR" sz="2000" dirty="0" smtClean="0">
                <a:solidFill>
                  <a:schemeClr val="accent4"/>
                </a:solidFill>
              </a:rPr>
              <a:t>POINT DTR</a:t>
            </a:r>
            <a:endParaRPr lang="fr-FR" sz="2000" dirty="0">
              <a:solidFill>
                <a:schemeClr val="accent4"/>
              </a:solidFill>
            </a:endParaRPr>
          </a:p>
        </p:txBody>
      </p:sp>
      <p:sp>
        <p:nvSpPr>
          <p:cNvPr id="3" name="Rectangle 3"/>
          <p:cNvSpPr txBox="1">
            <a:spLocks noChangeArrowheads="1"/>
          </p:cNvSpPr>
          <p:nvPr/>
        </p:nvSpPr>
        <p:spPr bwMode="auto">
          <a:xfrm>
            <a:off x="601663" y="3836988"/>
            <a:ext cx="4227512"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ts val="0"/>
              </a:spcBef>
              <a:spcAft>
                <a:spcPct val="0"/>
              </a:spcAft>
              <a:buClr>
                <a:schemeClr val="accent1"/>
              </a:buClr>
              <a:buSzPct val="240000"/>
              <a:buNone/>
              <a:defRPr sz="1600" b="0">
                <a:solidFill>
                  <a:schemeClr val="tx1"/>
                </a:solidFill>
                <a:latin typeface="Arial" charset="0"/>
                <a:ea typeface="+mn-ea"/>
                <a:cs typeface="+mn-cs"/>
              </a:defRPr>
            </a:lvl1pPr>
            <a:lvl2pPr marL="457200" indent="0" algn="ctr" rtl="0" eaLnBrk="0" fontAlgn="base" hangingPunct="0">
              <a:spcBef>
                <a:spcPct val="20000"/>
              </a:spcBef>
              <a:spcAft>
                <a:spcPct val="0"/>
              </a:spcAft>
              <a:buNone/>
              <a:defRPr sz="1200">
                <a:solidFill>
                  <a:schemeClr val="tx1">
                    <a:tint val="75000"/>
                  </a:schemeClr>
                </a:solidFill>
                <a:latin typeface="Arial" charset="0"/>
                <a:cs typeface="+mn-cs"/>
              </a:defRPr>
            </a:lvl2pPr>
            <a:lvl3pPr marL="914400" indent="0" algn="ctr" rtl="0" eaLnBrk="0" fontAlgn="base" hangingPunct="0">
              <a:spcBef>
                <a:spcPct val="20000"/>
              </a:spcBef>
              <a:spcAft>
                <a:spcPct val="0"/>
              </a:spcAft>
              <a:buNone/>
              <a:defRPr sz="1200">
                <a:solidFill>
                  <a:schemeClr val="tx1">
                    <a:tint val="75000"/>
                  </a:schemeClr>
                </a:solidFill>
                <a:latin typeface="Arial" charset="0"/>
                <a:cs typeface="+mn-cs"/>
              </a:defRPr>
            </a:lvl3pPr>
            <a:lvl4pPr marL="1371600" indent="0" algn="ctr" rtl="0" eaLnBrk="0" fontAlgn="base" hangingPunct="0">
              <a:spcBef>
                <a:spcPct val="20000"/>
              </a:spcBef>
              <a:spcAft>
                <a:spcPct val="0"/>
              </a:spcAft>
              <a:buNone/>
              <a:defRPr sz="1200">
                <a:solidFill>
                  <a:schemeClr val="tx1">
                    <a:tint val="75000"/>
                  </a:schemeClr>
                </a:solidFill>
                <a:latin typeface="Arial" charset="0"/>
                <a:cs typeface="+mn-cs"/>
              </a:defRPr>
            </a:lvl4pPr>
            <a:lvl5pPr marL="1828800" indent="0" algn="ctr" rtl="0" eaLnBrk="0" fontAlgn="base" hangingPunct="0">
              <a:spcBef>
                <a:spcPct val="20000"/>
              </a:spcBef>
              <a:spcAft>
                <a:spcPct val="0"/>
              </a:spcAft>
              <a:buNone/>
              <a:defRPr sz="1200">
                <a:solidFill>
                  <a:schemeClr val="tx1">
                    <a:tint val="75000"/>
                  </a:schemeClr>
                </a:solidFill>
                <a:latin typeface="Arial" charset="0"/>
                <a:cs typeface="+mn-cs"/>
              </a:defRPr>
            </a:lvl5pPr>
            <a:lvl6pPr marL="2286000" indent="0" algn="ctr" rtl="0" fontAlgn="base">
              <a:spcBef>
                <a:spcPct val="20000"/>
              </a:spcBef>
              <a:spcAft>
                <a:spcPct val="0"/>
              </a:spcAft>
              <a:buNone/>
              <a:defRPr sz="1300">
                <a:solidFill>
                  <a:schemeClr val="tx1">
                    <a:tint val="75000"/>
                  </a:schemeClr>
                </a:solidFill>
                <a:latin typeface="+mn-lt"/>
                <a:cs typeface="+mn-cs"/>
              </a:defRPr>
            </a:lvl6pPr>
            <a:lvl7pPr marL="2743200" indent="0" algn="ctr" rtl="0" fontAlgn="base">
              <a:spcBef>
                <a:spcPct val="20000"/>
              </a:spcBef>
              <a:spcAft>
                <a:spcPct val="0"/>
              </a:spcAft>
              <a:buNone/>
              <a:defRPr sz="1300">
                <a:solidFill>
                  <a:schemeClr val="tx1">
                    <a:tint val="75000"/>
                  </a:schemeClr>
                </a:solidFill>
                <a:latin typeface="+mn-lt"/>
                <a:cs typeface="+mn-cs"/>
              </a:defRPr>
            </a:lvl7pPr>
            <a:lvl8pPr marL="3200400" indent="0" algn="ctr" rtl="0" fontAlgn="base">
              <a:spcBef>
                <a:spcPct val="20000"/>
              </a:spcBef>
              <a:spcAft>
                <a:spcPct val="0"/>
              </a:spcAft>
              <a:buNone/>
              <a:defRPr sz="1300">
                <a:solidFill>
                  <a:schemeClr val="tx1">
                    <a:tint val="75000"/>
                  </a:schemeClr>
                </a:solidFill>
                <a:latin typeface="+mn-lt"/>
                <a:cs typeface="+mn-cs"/>
              </a:defRPr>
            </a:lvl8pPr>
            <a:lvl9pPr marL="3657600" indent="0" algn="ctr" rtl="0" fontAlgn="base">
              <a:spcBef>
                <a:spcPct val="20000"/>
              </a:spcBef>
              <a:spcAft>
                <a:spcPct val="0"/>
              </a:spcAft>
              <a:buNone/>
              <a:defRPr sz="1300">
                <a:solidFill>
                  <a:schemeClr val="tx1">
                    <a:tint val="75000"/>
                  </a:schemeClr>
                </a:solidFill>
                <a:latin typeface="+mn-lt"/>
                <a:cs typeface="+mn-cs"/>
              </a:defRPr>
            </a:lvl9pPr>
          </a:lstStyle>
          <a:p>
            <a:pPr eaLnBrk="1" hangingPunct="1"/>
            <a:endParaRPr lang="en-US" altLang="fr-FR" kern="0" dirty="0" smtClean="0"/>
          </a:p>
        </p:txBody>
      </p:sp>
    </p:spTree>
    <p:extLst>
      <p:ext uri="{BB962C8B-B14F-4D97-AF65-F5344CB8AC3E}">
        <p14:creationId xmlns:p14="http://schemas.microsoft.com/office/powerpoint/2010/main" val="119847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496" y="2312876"/>
            <a:ext cx="5616624" cy="1728192"/>
          </a:xfrm>
        </p:spPr>
        <p:txBody>
          <a:bodyPr/>
          <a:lstStyle/>
          <a:p>
            <a:pPr algn="ctr"/>
            <a:r>
              <a:rPr lang="fr-FR" sz="2400" dirty="0">
                <a:solidFill>
                  <a:schemeClr val="accent4"/>
                </a:solidFill>
              </a:rPr>
              <a:t>CCP du </a:t>
            </a:r>
            <a:r>
              <a:rPr lang="fr-FR" sz="2400" dirty="0" smtClean="0">
                <a:solidFill>
                  <a:schemeClr val="accent4"/>
                </a:solidFill>
              </a:rPr>
              <a:t>23 03 2020</a:t>
            </a:r>
            <a:r>
              <a:rPr lang="fr-FR" sz="2400" dirty="0">
                <a:solidFill>
                  <a:schemeClr val="accent4"/>
                </a:solidFill>
              </a:rPr>
              <a:t/>
            </a:r>
            <a:br>
              <a:rPr lang="fr-FR" sz="2400" dirty="0">
                <a:solidFill>
                  <a:schemeClr val="accent4"/>
                </a:solidFill>
              </a:rPr>
            </a:br>
            <a:r>
              <a:rPr lang="fr-FR" sz="2400" dirty="0">
                <a:solidFill>
                  <a:schemeClr val="accent4"/>
                </a:solidFill>
              </a:rPr>
              <a:t/>
            </a:r>
            <a:br>
              <a:rPr lang="fr-FR" sz="2400" dirty="0">
                <a:solidFill>
                  <a:schemeClr val="accent4"/>
                </a:solidFill>
              </a:rPr>
            </a:br>
            <a:r>
              <a:rPr lang="fr-FR" sz="2000" dirty="0" smtClean="0">
                <a:solidFill>
                  <a:schemeClr val="accent4"/>
                </a:solidFill>
              </a:rPr>
              <a:t>Bilan des concertations réalisées</a:t>
            </a:r>
            <a:endParaRPr lang="fr-FR" sz="2000" dirty="0">
              <a:solidFill>
                <a:schemeClr val="accent4"/>
              </a:solidFill>
            </a:endParaRPr>
          </a:p>
        </p:txBody>
      </p:sp>
      <p:sp>
        <p:nvSpPr>
          <p:cNvPr id="3" name="Rectangle 3"/>
          <p:cNvSpPr txBox="1">
            <a:spLocks noChangeArrowheads="1"/>
          </p:cNvSpPr>
          <p:nvPr/>
        </p:nvSpPr>
        <p:spPr bwMode="auto">
          <a:xfrm>
            <a:off x="601663" y="3836988"/>
            <a:ext cx="4227512"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ts val="0"/>
              </a:spcBef>
              <a:spcAft>
                <a:spcPct val="0"/>
              </a:spcAft>
              <a:buClr>
                <a:schemeClr val="accent1"/>
              </a:buClr>
              <a:buSzPct val="240000"/>
              <a:buNone/>
              <a:defRPr sz="1600" b="0">
                <a:solidFill>
                  <a:schemeClr val="tx1"/>
                </a:solidFill>
                <a:latin typeface="Arial" charset="0"/>
                <a:ea typeface="+mn-ea"/>
                <a:cs typeface="+mn-cs"/>
              </a:defRPr>
            </a:lvl1pPr>
            <a:lvl2pPr marL="457200" indent="0" algn="ctr" rtl="0" eaLnBrk="0" fontAlgn="base" hangingPunct="0">
              <a:spcBef>
                <a:spcPct val="20000"/>
              </a:spcBef>
              <a:spcAft>
                <a:spcPct val="0"/>
              </a:spcAft>
              <a:buNone/>
              <a:defRPr sz="1200">
                <a:solidFill>
                  <a:schemeClr val="tx1">
                    <a:tint val="75000"/>
                  </a:schemeClr>
                </a:solidFill>
                <a:latin typeface="Arial" charset="0"/>
                <a:cs typeface="+mn-cs"/>
              </a:defRPr>
            </a:lvl2pPr>
            <a:lvl3pPr marL="914400" indent="0" algn="ctr" rtl="0" eaLnBrk="0" fontAlgn="base" hangingPunct="0">
              <a:spcBef>
                <a:spcPct val="20000"/>
              </a:spcBef>
              <a:spcAft>
                <a:spcPct val="0"/>
              </a:spcAft>
              <a:buNone/>
              <a:defRPr sz="1200">
                <a:solidFill>
                  <a:schemeClr val="tx1">
                    <a:tint val="75000"/>
                  </a:schemeClr>
                </a:solidFill>
                <a:latin typeface="Arial" charset="0"/>
                <a:cs typeface="+mn-cs"/>
              </a:defRPr>
            </a:lvl3pPr>
            <a:lvl4pPr marL="1371600" indent="0" algn="ctr" rtl="0" eaLnBrk="0" fontAlgn="base" hangingPunct="0">
              <a:spcBef>
                <a:spcPct val="20000"/>
              </a:spcBef>
              <a:spcAft>
                <a:spcPct val="0"/>
              </a:spcAft>
              <a:buNone/>
              <a:defRPr sz="1200">
                <a:solidFill>
                  <a:schemeClr val="tx1">
                    <a:tint val="75000"/>
                  </a:schemeClr>
                </a:solidFill>
                <a:latin typeface="Arial" charset="0"/>
                <a:cs typeface="+mn-cs"/>
              </a:defRPr>
            </a:lvl4pPr>
            <a:lvl5pPr marL="1828800" indent="0" algn="ctr" rtl="0" eaLnBrk="0" fontAlgn="base" hangingPunct="0">
              <a:spcBef>
                <a:spcPct val="20000"/>
              </a:spcBef>
              <a:spcAft>
                <a:spcPct val="0"/>
              </a:spcAft>
              <a:buNone/>
              <a:defRPr sz="1200">
                <a:solidFill>
                  <a:schemeClr val="tx1">
                    <a:tint val="75000"/>
                  </a:schemeClr>
                </a:solidFill>
                <a:latin typeface="Arial" charset="0"/>
                <a:cs typeface="+mn-cs"/>
              </a:defRPr>
            </a:lvl5pPr>
            <a:lvl6pPr marL="2286000" indent="0" algn="ctr" rtl="0" fontAlgn="base">
              <a:spcBef>
                <a:spcPct val="20000"/>
              </a:spcBef>
              <a:spcAft>
                <a:spcPct val="0"/>
              </a:spcAft>
              <a:buNone/>
              <a:defRPr sz="1300">
                <a:solidFill>
                  <a:schemeClr val="tx1">
                    <a:tint val="75000"/>
                  </a:schemeClr>
                </a:solidFill>
                <a:latin typeface="+mn-lt"/>
                <a:cs typeface="+mn-cs"/>
              </a:defRPr>
            </a:lvl6pPr>
            <a:lvl7pPr marL="2743200" indent="0" algn="ctr" rtl="0" fontAlgn="base">
              <a:spcBef>
                <a:spcPct val="20000"/>
              </a:spcBef>
              <a:spcAft>
                <a:spcPct val="0"/>
              </a:spcAft>
              <a:buNone/>
              <a:defRPr sz="1300">
                <a:solidFill>
                  <a:schemeClr val="tx1">
                    <a:tint val="75000"/>
                  </a:schemeClr>
                </a:solidFill>
                <a:latin typeface="+mn-lt"/>
                <a:cs typeface="+mn-cs"/>
              </a:defRPr>
            </a:lvl7pPr>
            <a:lvl8pPr marL="3200400" indent="0" algn="ctr" rtl="0" fontAlgn="base">
              <a:spcBef>
                <a:spcPct val="20000"/>
              </a:spcBef>
              <a:spcAft>
                <a:spcPct val="0"/>
              </a:spcAft>
              <a:buNone/>
              <a:defRPr sz="1300">
                <a:solidFill>
                  <a:schemeClr val="tx1">
                    <a:tint val="75000"/>
                  </a:schemeClr>
                </a:solidFill>
                <a:latin typeface="+mn-lt"/>
                <a:cs typeface="+mn-cs"/>
              </a:defRPr>
            </a:lvl8pPr>
            <a:lvl9pPr marL="3657600" indent="0" algn="ctr" rtl="0" fontAlgn="base">
              <a:spcBef>
                <a:spcPct val="20000"/>
              </a:spcBef>
              <a:spcAft>
                <a:spcPct val="0"/>
              </a:spcAft>
              <a:buNone/>
              <a:defRPr sz="1300">
                <a:solidFill>
                  <a:schemeClr val="tx1">
                    <a:tint val="75000"/>
                  </a:schemeClr>
                </a:solidFill>
                <a:latin typeface="+mn-lt"/>
                <a:cs typeface="+mn-cs"/>
              </a:defRPr>
            </a:lvl9pPr>
          </a:lstStyle>
          <a:p>
            <a:pPr eaLnBrk="1" hangingPunct="1"/>
            <a:endParaRPr lang="en-US" altLang="fr-FR" kern="0" dirty="0" smtClean="0"/>
          </a:p>
        </p:txBody>
      </p:sp>
    </p:spTree>
    <p:extLst>
      <p:ext uri="{BB962C8B-B14F-4D97-AF65-F5344CB8AC3E}">
        <p14:creationId xmlns:p14="http://schemas.microsoft.com/office/powerpoint/2010/main" val="1793719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err="1" smtClean="0">
                <a:solidFill>
                  <a:schemeClr val="accent4"/>
                </a:solidFill>
                <a:latin typeface="+mj-lt"/>
              </a:rPr>
              <a:t>Essoc</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47662" y="980728"/>
            <a:ext cx="8431024" cy="2605015"/>
          </a:xfrm>
        </p:spPr>
        <p:txBody>
          <a:bodyPr/>
          <a:lstStyle/>
          <a:p>
            <a:pPr>
              <a:spcBef>
                <a:spcPts val="0"/>
              </a:spcBef>
              <a:spcAft>
                <a:spcPts val="600"/>
              </a:spcAft>
            </a:pPr>
            <a:r>
              <a:rPr lang="fr-FR" sz="2000" dirty="0" smtClean="0"/>
              <a:t>Six </a:t>
            </a:r>
            <a:r>
              <a:rPr lang="fr-FR" sz="2000" dirty="0"/>
              <a:t>cahiers des charges </a:t>
            </a:r>
            <a:r>
              <a:rPr lang="fr-FR" sz="2000" dirty="0" smtClean="0"/>
              <a:t>ont fait l’objet d’une concertation entre le 10 février et le 1</a:t>
            </a:r>
            <a:r>
              <a:rPr lang="fr-FR" sz="2000" baseline="30000" dirty="0" smtClean="0"/>
              <a:t>er</a:t>
            </a:r>
            <a:r>
              <a:rPr lang="fr-FR" sz="2000" dirty="0" smtClean="0"/>
              <a:t> mars, respectivement pour les </a:t>
            </a:r>
            <a:r>
              <a:rPr lang="fr-FR" sz="2000" dirty="0"/>
              <a:t>prestations :</a:t>
            </a:r>
          </a:p>
          <a:p>
            <a:pPr>
              <a:spcBef>
                <a:spcPts val="0"/>
              </a:spcBef>
              <a:spcAft>
                <a:spcPts val="600"/>
              </a:spcAft>
            </a:pPr>
            <a:r>
              <a:rPr lang="fr-FR" sz="2000" dirty="0"/>
              <a:t>     - d’études de réalisation,</a:t>
            </a:r>
          </a:p>
          <a:p>
            <a:pPr>
              <a:spcBef>
                <a:spcPts val="0"/>
              </a:spcBef>
              <a:spcAft>
                <a:spcPts val="600"/>
              </a:spcAft>
            </a:pPr>
            <a:r>
              <a:rPr lang="fr-FR" sz="2000" dirty="0"/>
              <a:t>     - de travaux ,</a:t>
            </a:r>
          </a:p>
          <a:p>
            <a:pPr>
              <a:spcBef>
                <a:spcPts val="0"/>
              </a:spcBef>
              <a:spcAft>
                <a:spcPts val="600"/>
              </a:spcAft>
            </a:pPr>
            <a:r>
              <a:rPr lang="fr-FR" sz="2000" dirty="0"/>
              <a:t>     - d’investigations complémentaires et d’opérations de localisation non intrusives,</a:t>
            </a:r>
          </a:p>
          <a:p>
            <a:pPr>
              <a:spcBef>
                <a:spcPts val="0"/>
              </a:spcBef>
              <a:spcAft>
                <a:spcPts val="600"/>
              </a:spcAft>
            </a:pPr>
            <a:r>
              <a:rPr lang="fr-FR" sz="2000" dirty="0"/>
              <a:t>     - d’études de sol ,</a:t>
            </a:r>
          </a:p>
          <a:p>
            <a:pPr>
              <a:spcBef>
                <a:spcPts val="0"/>
              </a:spcBef>
              <a:spcAft>
                <a:spcPts val="600"/>
              </a:spcAft>
            </a:pPr>
            <a:r>
              <a:rPr lang="fr-FR" sz="2000" dirty="0"/>
              <a:t>     - de travaux de forage dirigé,</a:t>
            </a:r>
          </a:p>
          <a:p>
            <a:pPr>
              <a:spcBef>
                <a:spcPts val="0"/>
              </a:spcBef>
              <a:spcAft>
                <a:spcPts val="600"/>
              </a:spcAft>
            </a:pPr>
            <a:r>
              <a:rPr lang="fr-FR" sz="2000" dirty="0"/>
              <a:t>     - de repérage avant travaux amiante et HAP dans les enrobés</a:t>
            </a:r>
          </a:p>
          <a:p>
            <a:pPr>
              <a:spcBef>
                <a:spcPts val="0"/>
              </a:spcBef>
              <a:spcAft>
                <a:spcPts val="600"/>
              </a:spcAft>
            </a:pPr>
            <a:r>
              <a:rPr lang="fr-FR" sz="2000" dirty="0"/>
              <a:t>pour la construction des Ouvrages dédiés réalisée sous la responsabilité du Mandataire en application de l’article L.342-2 du code de l’énergie.</a:t>
            </a:r>
          </a:p>
          <a:p>
            <a:pPr>
              <a:spcBef>
                <a:spcPts val="0"/>
              </a:spcBef>
              <a:spcAft>
                <a:spcPts val="600"/>
              </a:spcAft>
            </a:pPr>
            <a:endParaRPr lang="fr-FR" sz="2000" b="1" dirty="0" smtClean="0">
              <a:solidFill>
                <a:schemeClr val="accent1">
                  <a:lumMod val="60000"/>
                  <a:lumOff val="40000"/>
                </a:schemeClr>
              </a:solidFill>
            </a:endParaRPr>
          </a:p>
          <a:p>
            <a:pPr>
              <a:spcBef>
                <a:spcPts val="0"/>
              </a:spcBef>
              <a:spcAft>
                <a:spcPts val="600"/>
              </a:spcAft>
            </a:pPr>
            <a:r>
              <a:rPr lang="fr-FR" sz="2000" b="1" dirty="0" smtClean="0">
                <a:solidFill>
                  <a:schemeClr val="accent1">
                    <a:lumMod val="60000"/>
                    <a:lumOff val="40000"/>
                  </a:schemeClr>
                </a:solidFill>
              </a:rPr>
              <a:t>=&gt; </a:t>
            </a:r>
            <a:r>
              <a:rPr lang="fr-FR" sz="2000" b="1" dirty="0" smtClean="0">
                <a:solidFill>
                  <a:schemeClr val="accent1">
                    <a:lumMod val="60000"/>
                    <a:lumOff val="40000"/>
                  </a:schemeClr>
                </a:solidFill>
              </a:rPr>
              <a:t>Aucun retour n’a été </a:t>
            </a:r>
            <a:r>
              <a:rPr lang="fr-FR" sz="2000" b="1" dirty="0" smtClean="0">
                <a:solidFill>
                  <a:schemeClr val="accent1">
                    <a:lumMod val="60000"/>
                    <a:lumOff val="40000"/>
                  </a:schemeClr>
                </a:solidFill>
              </a:rPr>
              <a:t>formulée, </a:t>
            </a:r>
            <a:r>
              <a:rPr lang="fr-FR" sz="2000" b="1" dirty="0">
                <a:solidFill>
                  <a:schemeClr val="accent1">
                    <a:lumMod val="60000"/>
                    <a:lumOff val="40000"/>
                  </a:schemeClr>
                </a:solidFill>
              </a:rPr>
              <a:t>c</a:t>
            </a:r>
            <a:r>
              <a:rPr lang="fr-FR" sz="2000" b="1" dirty="0" smtClean="0">
                <a:solidFill>
                  <a:schemeClr val="accent1">
                    <a:lumMod val="60000"/>
                    <a:lumOff val="40000"/>
                  </a:schemeClr>
                </a:solidFill>
              </a:rPr>
              <a:t>es </a:t>
            </a:r>
            <a:r>
              <a:rPr lang="fr-FR" sz="2000" b="1" dirty="0" smtClean="0">
                <a:solidFill>
                  <a:schemeClr val="accent1">
                    <a:lumMod val="60000"/>
                    <a:lumOff val="40000"/>
                  </a:schemeClr>
                </a:solidFill>
              </a:rPr>
              <a:t>projets </a:t>
            </a:r>
            <a:r>
              <a:rPr lang="fr-FR" sz="2000" b="1" dirty="0" smtClean="0">
                <a:solidFill>
                  <a:schemeClr val="accent1">
                    <a:lumMod val="60000"/>
                    <a:lumOff val="40000"/>
                  </a:schemeClr>
                </a:solidFill>
              </a:rPr>
              <a:t>vont donc désormais être transmis à la CRE pour approbation avant publication dans notre DTR.</a:t>
            </a:r>
            <a:endParaRPr lang="fr-FR" sz="2000" b="1" dirty="0" smtClean="0">
              <a:solidFill>
                <a:schemeClr val="accent1">
                  <a:lumMod val="60000"/>
                  <a:lumOff val="40000"/>
                </a:schemeClr>
              </a:solidFill>
            </a:endParaRPr>
          </a:p>
          <a:p>
            <a:pPr>
              <a:spcBef>
                <a:spcPts val="0"/>
              </a:spcBef>
              <a:spcAft>
                <a:spcPts val="600"/>
              </a:spcAft>
            </a:pP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19</a:t>
            </a:fld>
            <a:endParaRPr lang="fr-FR" dirty="0">
              <a:solidFill>
                <a:srgbClr val="87888A"/>
              </a:solidFill>
            </a:endParaRPr>
          </a:p>
        </p:txBody>
      </p:sp>
    </p:spTree>
    <p:extLst>
      <p:ext uri="{BB962C8B-B14F-4D97-AF65-F5344CB8AC3E}">
        <p14:creationId xmlns:p14="http://schemas.microsoft.com/office/powerpoint/2010/main" val="3350053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8711" y="404664"/>
            <a:ext cx="8353425" cy="850106"/>
          </a:xfrm>
        </p:spPr>
        <p:txBody>
          <a:bodyPr/>
          <a:lstStyle/>
          <a:p>
            <a:r>
              <a:rPr lang="fr-FR" dirty="0" smtClean="0"/>
              <a:t>Ordre du jour</a:t>
            </a:r>
            <a:endParaRPr lang="fr-FR" dirty="0"/>
          </a:p>
        </p:txBody>
      </p:sp>
      <p:sp>
        <p:nvSpPr>
          <p:cNvPr id="4" name="Espace réservé du texte 3"/>
          <p:cNvSpPr>
            <a:spLocks noGrp="1"/>
          </p:cNvSpPr>
          <p:nvPr>
            <p:ph type="body" sz="quarter" idx="11"/>
          </p:nvPr>
        </p:nvSpPr>
        <p:spPr>
          <a:xfrm>
            <a:off x="388711" y="1222248"/>
            <a:ext cx="8353425" cy="4032250"/>
          </a:xfrm>
        </p:spPr>
        <p:txBody>
          <a:bodyPr/>
          <a:lstStyle/>
          <a:p>
            <a:r>
              <a:rPr lang="fr-FR" dirty="0"/>
              <a:t>Organisation et impacts de la crise </a:t>
            </a:r>
            <a:r>
              <a:rPr lang="fr-FR" dirty="0" smtClean="0"/>
              <a:t>sanitaire</a:t>
            </a:r>
            <a:endParaRPr lang="fr-FR" dirty="0"/>
          </a:p>
          <a:p>
            <a:r>
              <a:rPr lang="fr-FR" dirty="0"/>
              <a:t>Point d’étape sur le plan de redressement de l’activité de traitement des demandes de </a:t>
            </a:r>
            <a:r>
              <a:rPr lang="fr-FR" dirty="0" smtClean="0"/>
              <a:t>raccordement</a:t>
            </a:r>
          </a:p>
          <a:p>
            <a:r>
              <a:rPr lang="fr-FR" dirty="0" smtClean="0"/>
              <a:t>Documentation </a:t>
            </a:r>
            <a:r>
              <a:rPr lang="fr-FR" dirty="0"/>
              <a:t>technique de référence </a:t>
            </a:r>
          </a:p>
          <a:p>
            <a:pPr lvl="1"/>
            <a:endParaRPr lang="fr-FR" dirty="0" smtClean="0"/>
          </a:p>
          <a:p>
            <a:pPr lvl="1"/>
            <a:r>
              <a:rPr lang="fr-FR" dirty="0" smtClean="0"/>
              <a:t>Retour sur les concertations fiche de collecte, ESSOC et </a:t>
            </a:r>
            <a:r>
              <a:rPr lang="fr-FR" dirty="0" err="1" smtClean="0"/>
              <a:t>bareme</a:t>
            </a:r>
            <a:r>
              <a:rPr lang="fr-FR" dirty="0" smtClean="0"/>
              <a:t> de raccordement</a:t>
            </a:r>
          </a:p>
          <a:p>
            <a:pPr lvl="1"/>
            <a:r>
              <a:rPr lang="fr-FR" dirty="0" smtClean="0"/>
              <a:t>Présentation et priorisation des gt à venir</a:t>
            </a:r>
          </a:p>
          <a:p>
            <a:r>
              <a:rPr lang="fr-FR" dirty="0" smtClean="0"/>
              <a:t>Points divers</a:t>
            </a:r>
          </a:p>
          <a:p>
            <a:pPr lvl="1"/>
            <a:endParaRPr lang="fr-FR" dirty="0"/>
          </a:p>
          <a:p>
            <a:pPr lvl="1"/>
            <a:r>
              <a:rPr lang="fr-FR" dirty="0"/>
              <a:t>	</a:t>
            </a:r>
            <a:endParaRPr lang="fr-FR" dirty="0" smtClean="0"/>
          </a:p>
        </p:txBody>
      </p:sp>
      <p:sp>
        <p:nvSpPr>
          <p:cNvPr id="3" name="Espace réservé du pied de page 2"/>
          <p:cNvSpPr>
            <a:spLocks noGrp="1"/>
          </p:cNvSpPr>
          <p:nvPr>
            <p:ph type="ftr" sz="quarter" idx="10"/>
          </p:nvPr>
        </p:nvSpPr>
        <p:spPr/>
        <p:txBody>
          <a:bodyPr/>
          <a:lstStyle/>
          <a:p>
            <a:r>
              <a:rPr lang="fr-FR" smtClean="0"/>
              <a:t>EDF SEI - CCP du 26 mars 2020</a:t>
            </a:r>
            <a:endParaRPr lang="fr-FR"/>
          </a:p>
        </p:txBody>
      </p:sp>
    </p:spTree>
    <p:extLst>
      <p:ext uri="{BB962C8B-B14F-4D97-AF65-F5344CB8AC3E}">
        <p14:creationId xmlns:p14="http://schemas.microsoft.com/office/powerpoint/2010/main" val="3060978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Barème de raccordement</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47662" y="1340768"/>
            <a:ext cx="8431024" cy="2605015"/>
          </a:xfrm>
        </p:spPr>
        <p:txBody>
          <a:bodyPr/>
          <a:lstStyle/>
          <a:p>
            <a:pPr>
              <a:spcBef>
                <a:spcPts val="0"/>
              </a:spcBef>
              <a:spcAft>
                <a:spcPts val="600"/>
              </a:spcAft>
            </a:pPr>
            <a:r>
              <a:rPr lang="fr-FR" sz="2000" dirty="0" smtClean="0"/>
              <a:t>Le 4 mars 2020 nous vous avons transmis les projets de barème de raccordement suite à une demande formelle de la CRE de concertation.</a:t>
            </a:r>
          </a:p>
          <a:p>
            <a:pPr>
              <a:spcBef>
                <a:spcPts val="0"/>
              </a:spcBef>
              <a:spcAft>
                <a:spcPts val="600"/>
              </a:spcAft>
            </a:pPr>
            <a:r>
              <a:rPr lang="fr-FR" sz="2000" dirty="0" smtClean="0"/>
              <a:t>Pour rappel cette mise à jour porte sur trois points :</a:t>
            </a:r>
          </a:p>
          <a:p>
            <a:pPr marL="342900" lvl="0" indent="-342900">
              <a:buSzPct val="100000"/>
              <a:buFont typeface="Wingdings" panose="05000000000000000000" pitchFamily="2" charset="2"/>
              <a:buChar char="§"/>
            </a:pPr>
            <a:r>
              <a:rPr lang="fr-FR" sz="2000" dirty="0"/>
              <a:t>des bénéfices directs et indirects des compteurs </a:t>
            </a:r>
            <a:r>
              <a:rPr lang="fr-FR" sz="2000" dirty="0" smtClean="0"/>
              <a:t>numériques,</a:t>
            </a:r>
            <a:endParaRPr lang="fr-FR" sz="2000" dirty="0"/>
          </a:p>
          <a:p>
            <a:pPr marL="342900" lvl="0" indent="-342900">
              <a:buSzPct val="100000"/>
              <a:buFont typeface="Wingdings" panose="05000000000000000000" pitchFamily="2" charset="2"/>
              <a:buChar char="§"/>
            </a:pPr>
            <a:r>
              <a:rPr lang="fr-FR" sz="2000" dirty="0"/>
              <a:t>des évolutions réglementaires liées au droit à la réfaction, </a:t>
            </a:r>
            <a:endParaRPr lang="fr-FR" sz="2000" dirty="0" smtClean="0"/>
          </a:p>
          <a:p>
            <a:pPr marL="342900" lvl="0" indent="-342900">
              <a:buSzPct val="100000"/>
              <a:buFont typeface="Wingdings" panose="05000000000000000000" pitchFamily="2" charset="2"/>
              <a:buChar char="§"/>
            </a:pPr>
            <a:r>
              <a:rPr lang="fr-FR" sz="2000" dirty="0" smtClean="0"/>
              <a:t>et </a:t>
            </a:r>
            <a:r>
              <a:rPr lang="fr-FR" sz="2000" dirty="0"/>
              <a:t>de la décision à titre transitoire (voir note SEI-REF_06) de ne plus installer de dispositif de limitation de production pour les nouvelles installations de 3 à 36 kVA.</a:t>
            </a:r>
          </a:p>
          <a:p>
            <a:pPr>
              <a:spcBef>
                <a:spcPts val="0"/>
              </a:spcBef>
              <a:spcAft>
                <a:spcPts val="600"/>
              </a:spcAft>
            </a:pPr>
            <a:r>
              <a:rPr lang="fr-FR" sz="2000" dirty="0" smtClean="0"/>
              <a:t>Les deux derniers points sont d’ores-et-déjà appliqués.</a:t>
            </a:r>
          </a:p>
          <a:p>
            <a:pPr>
              <a:spcBef>
                <a:spcPts val="0"/>
              </a:spcBef>
              <a:spcAft>
                <a:spcPts val="600"/>
              </a:spcAft>
            </a:pPr>
            <a:r>
              <a:rPr lang="fr-FR" sz="2000" dirty="0" smtClean="0"/>
              <a:t>Les retours devaient être  transmis pour le 20 mars.</a:t>
            </a:r>
          </a:p>
          <a:p>
            <a:pPr>
              <a:spcBef>
                <a:spcPts val="0"/>
              </a:spcBef>
              <a:spcAft>
                <a:spcPts val="600"/>
              </a:spcAft>
            </a:pPr>
            <a:r>
              <a:rPr lang="fr-FR" sz="2000" b="1" dirty="0" smtClean="0">
                <a:solidFill>
                  <a:schemeClr val="accent1">
                    <a:lumMod val="60000"/>
                    <a:lumOff val="40000"/>
                  </a:schemeClr>
                </a:solidFill>
              </a:rPr>
              <a:t>=&gt; Aucun retour n’a été formulé, les projets tels que mis en concertation seront transmis à la CRE dans le cadre de la saisine.</a:t>
            </a:r>
          </a:p>
          <a:p>
            <a:pPr>
              <a:spcBef>
                <a:spcPts val="0"/>
              </a:spcBef>
              <a:spcAft>
                <a:spcPts val="600"/>
              </a:spcAft>
            </a:pP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20</a:t>
            </a:fld>
            <a:endParaRPr lang="fr-FR" dirty="0">
              <a:solidFill>
                <a:srgbClr val="87888A"/>
              </a:solidFill>
            </a:endParaRPr>
          </a:p>
        </p:txBody>
      </p:sp>
    </p:spTree>
    <p:extLst>
      <p:ext uri="{BB962C8B-B14F-4D97-AF65-F5344CB8AC3E}">
        <p14:creationId xmlns:p14="http://schemas.microsoft.com/office/powerpoint/2010/main" val="3267974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496" y="2312876"/>
            <a:ext cx="5616624" cy="1728192"/>
          </a:xfrm>
        </p:spPr>
        <p:txBody>
          <a:bodyPr/>
          <a:lstStyle/>
          <a:p>
            <a:pPr algn="ctr"/>
            <a:r>
              <a:rPr lang="fr-FR" sz="2400" dirty="0">
                <a:solidFill>
                  <a:schemeClr val="accent4"/>
                </a:solidFill>
              </a:rPr>
              <a:t>CCP du </a:t>
            </a:r>
            <a:r>
              <a:rPr lang="fr-FR" sz="2400" dirty="0" smtClean="0">
                <a:solidFill>
                  <a:schemeClr val="accent4"/>
                </a:solidFill>
              </a:rPr>
              <a:t>23 03 2020</a:t>
            </a:r>
            <a:r>
              <a:rPr lang="fr-FR" sz="2400" dirty="0">
                <a:solidFill>
                  <a:schemeClr val="accent4"/>
                </a:solidFill>
              </a:rPr>
              <a:t/>
            </a:r>
            <a:br>
              <a:rPr lang="fr-FR" sz="2400" dirty="0">
                <a:solidFill>
                  <a:schemeClr val="accent4"/>
                </a:solidFill>
              </a:rPr>
            </a:br>
            <a:r>
              <a:rPr lang="fr-FR" sz="2400" dirty="0">
                <a:solidFill>
                  <a:schemeClr val="accent4"/>
                </a:solidFill>
              </a:rPr>
              <a:t/>
            </a:r>
            <a:br>
              <a:rPr lang="fr-FR" sz="2400" dirty="0">
                <a:solidFill>
                  <a:schemeClr val="accent4"/>
                </a:solidFill>
              </a:rPr>
            </a:br>
            <a:r>
              <a:rPr lang="fr-FR" sz="2000" dirty="0" smtClean="0">
                <a:solidFill>
                  <a:schemeClr val="accent4"/>
                </a:solidFill>
              </a:rPr>
              <a:t>GT et concertation à venir</a:t>
            </a:r>
            <a:endParaRPr lang="fr-FR" sz="2000" dirty="0">
              <a:solidFill>
                <a:schemeClr val="accent4"/>
              </a:solidFill>
            </a:endParaRPr>
          </a:p>
        </p:txBody>
      </p:sp>
      <p:sp>
        <p:nvSpPr>
          <p:cNvPr id="3" name="Rectangle 3"/>
          <p:cNvSpPr txBox="1">
            <a:spLocks noChangeArrowheads="1"/>
          </p:cNvSpPr>
          <p:nvPr/>
        </p:nvSpPr>
        <p:spPr bwMode="auto">
          <a:xfrm>
            <a:off x="601663" y="3836988"/>
            <a:ext cx="4227512"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ts val="0"/>
              </a:spcBef>
              <a:spcAft>
                <a:spcPct val="0"/>
              </a:spcAft>
              <a:buClr>
                <a:schemeClr val="accent1"/>
              </a:buClr>
              <a:buSzPct val="240000"/>
              <a:buNone/>
              <a:defRPr sz="1600" b="0">
                <a:solidFill>
                  <a:schemeClr val="tx1"/>
                </a:solidFill>
                <a:latin typeface="Arial" charset="0"/>
                <a:ea typeface="+mn-ea"/>
                <a:cs typeface="+mn-cs"/>
              </a:defRPr>
            </a:lvl1pPr>
            <a:lvl2pPr marL="457200" indent="0" algn="ctr" rtl="0" eaLnBrk="0" fontAlgn="base" hangingPunct="0">
              <a:spcBef>
                <a:spcPct val="20000"/>
              </a:spcBef>
              <a:spcAft>
                <a:spcPct val="0"/>
              </a:spcAft>
              <a:buNone/>
              <a:defRPr sz="1200">
                <a:solidFill>
                  <a:schemeClr val="tx1">
                    <a:tint val="75000"/>
                  </a:schemeClr>
                </a:solidFill>
                <a:latin typeface="Arial" charset="0"/>
                <a:cs typeface="+mn-cs"/>
              </a:defRPr>
            </a:lvl2pPr>
            <a:lvl3pPr marL="914400" indent="0" algn="ctr" rtl="0" eaLnBrk="0" fontAlgn="base" hangingPunct="0">
              <a:spcBef>
                <a:spcPct val="20000"/>
              </a:spcBef>
              <a:spcAft>
                <a:spcPct val="0"/>
              </a:spcAft>
              <a:buNone/>
              <a:defRPr sz="1200">
                <a:solidFill>
                  <a:schemeClr val="tx1">
                    <a:tint val="75000"/>
                  </a:schemeClr>
                </a:solidFill>
                <a:latin typeface="Arial" charset="0"/>
                <a:cs typeface="+mn-cs"/>
              </a:defRPr>
            </a:lvl3pPr>
            <a:lvl4pPr marL="1371600" indent="0" algn="ctr" rtl="0" eaLnBrk="0" fontAlgn="base" hangingPunct="0">
              <a:spcBef>
                <a:spcPct val="20000"/>
              </a:spcBef>
              <a:spcAft>
                <a:spcPct val="0"/>
              </a:spcAft>
              <a:buNone/>
              <a:defRPr sz="1200">
                <a:solidFill>
                  <a:schemeClr val="tx1">
                    <a:tint val="75000"/>
                  </a:schemeClr>
                </a:solidFill>
                <a:latin typeface="Arial" charset="0"/>
                <a:cs typeface="+mn-cs"/>
              </a:defRPr>
            </a:lvl4pPr>
            <a:lvl5pPr marL="1828800" indent="0" algn="ctr" rtl="0" eaLnBrk="0" fontAlgn="base" hangingPunct="0">
              <a:spcBef>
                <a:spcPct val="20000"/>
              </a:spcBef>
              <a:spcAft>
                <a:spcPct val="0"/>
              </a:spcAft>
              <a:buNone/>
              <a:defRPr sz="1200">
                <a:solidFill>
                  <a:schemeClr val="tx1">
                    <a:tint val="75000"/>
                  </a:schemeClr>
                </a:solidFill>
                <a:latin typeface="Arial" charset="0"/>
                <a:cs typeface="+mn-cs"/>
              </a:defRPr>
            </a:lvl5pPr>
            <a:lvl6pPr marL="2286000" indent="0" algn="ctr" rtl="0" fontAlgn="base">
              <a:spcBef>
                <a:spcPct val="20000"/>
              </a:spcBef>
              <a:spcAft>
                <a:spcPct val="0"/>
              </a:spcAft>
              <a:buNone/>
              <a:defRPr sz="1300">
                <a:solidFill>
                  <a:schemeClr val="tx1">
                    <a:tint val="75000"/>
                  </a:schemeClr>
                </a:solidFill>
                <a:latin typeface="+mn-lt"/>
                <a:cs typeface="+mn-cs"/>
              </a:defRPr>
            </a:lvl6pPr>
            <a:lvl7pPr marL="2743200" indent="0" algn="ctr" rtl="0" fontAlgn="base">
              <a:spcBef>
                <a:spcPct val="20000"/>
              </a:spcBef>
              <a:spcAft>
                <a:spcPct val="0"/>
              </a:spcAft>
              <a:buNone/>
              <a:defRPr sz="1300">
                <a:solidFill>
                  <a:schemeClr val="tx1">
                    <a:tint val="75000"/>
                  </a:schemeClr>
                </a:solidFill>
                <a:latin typeface="+mn-lt"/>
                <a:cs typeface="+mn-cs"/>
              </a:defRPr>
            </a:lvl7pPr>
            <a:lvl8pPr marL="3200400" indent="0" algn="ctr" rtl="0" fontAlgn="base">
              <a:spcBef>
                <a:spcPct val="20000"/>
              </a:spcBef>
              <a:spcAft>
                <a:spcPct val="0"/>
              </a:spcAft>
              <a:buNone/>
              <a:defRPr sz="1300">
                <a:solidFill>
                  <a:schemeClr val="tx1">
                    <a:tint val="75000"/>
                  </a:schemeClr>
                </a:solidFill>
                <a:latin typeface="+mn-lt"/>
                <a:cs typeface="+mn-cs"/>
              </a:defRPr>
            </a:lvl8pPr>
            <a:lvl9pPr marL="3657600" indent="0" algn="ctr" rtl="0" fontAlgn="base">
              <a:spcBef>
                <a:spcPct val="20000"/>
              </a:spcBef>
              <a:spcAft>
                <a:spcPct val="0"/>
              </a:spcAft>
              <a:buNone/>
              <a:defRPr sz="1300">
                <a:solidFill>
                  <a:schemeClr val="tx1">
                    <a:tint val="75000"/>
                  </a:schemeClr>
                </a:solidFill>
                <a:latin typeface="+mn-lt"/>
                <a:cs typeface="+mn-cs"/>
              </a:defRPr>
            </a:lvl9pPr>
          </a:lstStyle>
          <a:p>
            <a:pPr eaLnBrk="1" hangingPunct="1"/>
            <a:endParaRPr lang="en-US" altLang="fr-FR" kern="0" dirty="0" smtClean="0"/>
          </a:p>
        </p:txBody>
      </p:sp>
    </p:spTree>
    <p:extLst>
      <p:ext uri="{BB962C8B-B14F-4D97-AF65-F5344CB8AC3E}">
        <p14:creationId xmlns:p14="http://schemas.microsoft.com/office/powerpoint/2010/main" val="1920869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rPr>
              <a:t>Fiches de collecte</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425451" y="836712"/>
            <a:ext cx="8431024" cy="2605015"/>
          </a:xfrm>
        </p:spPr>
        <p:txBody>
          <a:bodyPr/>
          <a:lstStyle/>
          <a:p>
            <a:pPr>
              <a:spcBef>
                <a:spcPts val="0"/>
              </a:spcBef>
              <a:spcAft>
                <a:spcPts val="600"/>
              </a:spcAft>
            </a:pPr>
            <a:r>
              <a:rPr lang="fr-FR" sz="2000" dirty="0" smtClean="0"/>
              <a:t>La refonte des fiches pour les projets S17 réalisée fin 2019 porte ses fruits. Le taux de </a:t>
            </a:r>
            <a:r>
              <a:rPr lang="fr-FR" sz="2000" dirty="0" smtClean="0"/>
              <a:t>complétude </a:t>
            </a:r>
            <a:r>
              <a:rPr lang="fr-FR" sz="2000" dirty="0" smtClean="0"/>
              <a:t>à la première soumission a augmenté.</a:t>
            </a:r>
          </a:p>
          <a:p>
            <a:pPr>
              <a:spcBef>
                <a:spcPts val="0"/>
              </a:spcBef>
              <a:spcAft>
                <a:spcPts val="600"/>
              </a:spcAft>
            </a:pPr>
            <a:r>
              <a:rPr lang="fr-FR" sz="2000" dirty="0" smtClean="0"/>
              <a:t>Face à ce constat positif, une refonte globale des autres fiches de collecte est lancé avec des fiches de collecte plus nombreuses et plus ciblées :</a:t>
            </a:r>
          </a:p>
          <a:p>
            <a:pPr>
              <a:spcBef>
                <a:spcPts val="0"/>
              </a:spcBef>
              <a:spcAft>
                <a:spcPts val="600"/>
              </a:spcAft>
            </a:pPr>
            <a:endParaRPr lang="fr-FR" sz="2000" dirty="0" smtClean="0"/>
          </a:p>
          <a:p>
            <a:pPr>
              <a:spcBef>
                <a:spcPts val="0"/>
              </a:spcBef>
              <a:spcAft>
                <a:spcPts val="600"/>
              </a:spcAft>
            </a:pPr>
            <a:endParaRPr lang="fr-FR" sz="1400" dirty="0" smtClean="0"/>
          </a:p>
          <a:p>
            <a:pPr>
              <a:spcBef>
                <a:spcPts val="0"/>
              </a:spcBef>
              <a:spcAft>
                <a:spcPts val="600"/>
              </a:spcAft>
            </a:pPr>
            <a:endParaRPr lang="fr-FR" sz="2000" dirty="0"/>
          </a:p>
          <a:p>
            <a:pPr>
              <a:spcBef>
                <a:spcPts val="0"/>
              </a:spcBef>
              <a:spcAft>
                <a:spcPts val="600"/>
              </a:spcAft>
            </a:pPr>
            <a:endParaRPr lang="fr-FR" sz="2000" dirty="0" smtClean="0"/>
          </a:p>
          <a:p>
            <a:pPr>
              <a:spcBef>
                <a:spcPts val="0"/>
              </a:spcBef>
              <a:spcAft>
                <a:spcPts val="600"/>
              </a:spcAft>
            </a:pPr>
            <a:endParaRPr lang="fr-FR" sz="2000" dirty="0"/>
          </a:p>
          <a:p>
            <a:pPr>
              <a:spcBef>
                <a:spcPts val="0"/>
              </a:spcBef>
              <a:spcAft>
                <a:spcPts val="600"/>
              </a:spcAft>
            </a:pPr>
            <a:endParaRPr lang="fr-FR" sz="2000" dirty="0" smtClean="0"/>
          </a:p>
          <a:p>
            <a:pPr>
              <a:spcBef>
                <a:spcPts val="0"/>
              </a:spcBef>
              <a:spcAft>
                <a:spcPts val="600"/>
              </a:spcAft>
            </a:pPr>
            <a:endParaRPr lang="fr-FR" sz="2000" dirty="0"/>
          </a:p>
          <a:p>
            <a:pPr>
              <a:spcBef>
                <a:spcPts val="0"/>
              </a:spcBef>
              <a:spcAft>
                <a:spcPts val="600"/>
              </a:spcAft>
            </a:pPr>
            <a:endParaRPr lang="fr-FR" sz="2000" dirty="0" smtClean="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graphicFrame>
        <p:nvGraphicFramePr>
          <p:cNvPr id="7" name="Tableau 6"/>
          <p:cNvGraphicFramePr>
            <a:graphicFrameLocks noGrp="1"/>
          </p:cNvGraphicFramePr>
          <p:nvPr>
            <p:extLst/>
          </p:nvPr>
        </p:nvGraphicFramePr>
        <p:xfrm>
          <a:off x="716527" y="2348880"/>
          <a:ext cx="7848872" cy="3041491"/>
        </p:xfrm>
        <a:graphic>
          <a:graphicData uri="http://schemas.openxmlformats.org/drawingml/2006/table">
            <a:tbl>
              <a:tblPr>
                <a:tableStyleId>{00A15C55-8517-42AA-B614-E9B94910E393}</a:tableStyleId>
              </a:tblPr>
              <a:tblGrid>
                <a:gridCol w="743426"/>
                <a:gridCol w="5775855"/>
                <a:gridCol w="1329591"/>
              </a:tblGrid>
              <a:tr h="206479">
                <a:tc>
                  <a:txBody>
                    <a:bodyPr/>
                    <a:lstStyle/>
                    <a:p>
                      <a:pPr algn="l" fontAlgn="b"/>
                      <a:endParaRPr lang="fr-FR" sz="1600" b="0" i="0" u="none" strike="noStrike" dirty="0">
                        <a:solidFill>
                          <a:srgbClr val="000000"/>
                        </a:solidFill>
                        <a:effectLst/>
                        <a:latin typeface="Calibri" panose="020F0502020204030204" pitchFamily="34" charset="0"/>
                      </a:endParaRPr>
                    </a:p>
                  </a:txBody>
                  <a:tcPr marL="2576" marR="2576" marT="2576"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dirty="0">
                          <a:effectLst/>
                        </a:rPr>
                        <a:t>Priorité</a:t>
                      </a:r>
                      <a:endParaRPr lang="fr-FR" sz="1600" b="1" i="0" u="none" strike="noStrike" dirty="0">
                        <a:solidFill>
                          <a:srgbClr val="000000"/>
                        </a:solidFill>
                        <a:effectLst/>
                        <a:latin typeface="Calibri" panose="020F0502020204030204" pitchFamily="34" charset="0"/>
                      </a:endParaRPr>
                    </a:p>
                  </a:txBody>
                  <a:tcPr marL="2576" marR="2576" marT="2576" marB="0" anchor="b"/>
                </a:tc>
              </a:tr>
              <a:tr h="103782">
                <a:tc rowSpan="10">
                  <a:txBody>
                    <a:bodyPr/>
                    <a:lstStyle/>
                    <a:p>
                      <a:pPr algn="ctr" fontAlgn="ctr"/>
                      <a:r>
                        <a:rPr lang="fr-FR" sz="1600" u="none" strike="noStrike" dirty="0">
                          <a:effectLst/>
                        </a:rPr>
                        <a:t>vente de totalité ou partielle</a:t>
                      </a:r>
                      <a:endParaRPr lang="fr-FR" sz="1600" b="0" i="0" u="none" strike="noStrike" dirty="0">
                        <a:solidFill>
                          <a:srgbClr val="000000"/>
                        </a:solidFill>
                        <a:effectLst/>
                        <a:latin typeface="Calibri" panose="020F0502020204030204" pitchFamily="34" charset="0"/>
                      </a:endParaRPr>
                    </a:p>
                  </a:txBody>
                  <a:tcPr marL="2576" marR="2576" marT="2576" marB="0" anchor="ctr"/>
                </a:tc>
                <a:tc>
                  <a:txBody>
                    <a:bodyPr/>
                    <a:lstStyle/>
                    <a:p>
                      <a:pPr algn="l" fontAlgn="b"/>
                      <a:r>
                        <a:rPr lang="fr-FR" sz="1600" u="none" strike="noStrike">
                          <a:effectLst/>
                        </a:rPr>
                        <a:t>S17 BT</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dirty="0">
                          <a:effectLst/>
                        </a:rPr>
                        <a:t>ok</a:t>
                      </a:r>
                      <a:endParaRPr lang="fr-FR" sz="1600" b="0" i="0" u="none" strike="noStrike" dirty="0">
                        <a:solidFill>
                          <a:srgbClr val="00B050"/>
                        </a:solidFill>
                        <a:effectLst/>
                        <a:latin typeface="Calibri" panose="020F0502020204030204" pitchFamily="34" charset="0"/>
                      </a:endParaRPr>
                    </a:p>
                  </a:txBody>
                  <a:tcPr marL="2576" marR="2576" marT="2576" marB="0" anchor="b"/>
                </a:tc>
              </a:tr>
              <a:tr h="206479">
                <a:tc vMerge="1">
                  <a:txBody>
                    <a:bodyPr/>
                    <a:lstStyle/>
                    <a:p>
                      <a:endParaRPr lang="fr-FR"/>
                    </a:p>
                  </a:txBody>
                  <a:tcPr/>
                </a:tc>
                <a:tc>
                  <a:txBody>
                    <a:bodyPr/>
                    <a:lstStyle/>
                    <a:p>
                      <a:pPr algn="l" fontAlgn="b"/>
                      <a:r>
                        <a:rPr lang="fr-FR" sz="1600" u="none" strike="noStrike">
                          <a:effectLst/>
                        </a:rPr>
                        <a:t>S17 HTA</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dirty="0">
                          <a:effectLst/>
                        </a:rPr>
                        <a:t>faible</a:t>
                      </a:r>
                      <a:endParaRPr lang="fr-FR" sz="1600" b="0" i="0" u="none" strike="noStrike" dirty="0">
                        <a:solidFill>
                          <a:srgbClr val="F79646"/>
                        </a:solidFill>
                        <a:effectLst/>
                        <a:latin typeface="Calibri" panose="020F0502020204030204" pitchFamily="34" charset="0"/>
                      </a:endParaRPr>
                    </a:p>
                  </a:txBody>
                  <a:tcPr marL="2576" marR="2576" marT="2576" marB="0" anchor="b"/>
                </a:tc>
              </a:tr>
              <a:tr h="103782">
                <a:tc vMerge="1">
                  <a:txBody>
                    <a:bodyPr/>
                    <a:lstStyle/>
                    <a:p>
                      <a:endParaRPr lang="fr-FR"/>
                    </a:p>
                  </a:txBody>
                  <a:tcPr/>
                </a:tc>
                <a:tc>
                  <a:txBody>
                    <a:bodyPr/>
                    <a:lstStyle/>
                    <a:p>
                      <a:pPr algn="l" fontAlgn="b"/>
                      <a:r>
                        <a:rPr lang="fr-FR" sz="1600" u="none" strike="noStrike">
                          <a:effectLst/>
                        </a:rPr>
                        <a:t>PV hors S17 BT</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a:effectLst/>
                        </a:rPr>
                        <a:t>forte</a:t>
                      </a:r>
                      <a:endParaRPr lang="fr-FR" sz="1600" b="0" i="0" u="none" strike="noStrike">
                        <a:solidFill>
                          <a:srgbClr val="FF0000"/>
                        </a:solidFill>
                        <a:effectLst/>
                        <a:latin typeface="Calibri" panose="020F0502020204030204" pitchFamily="34" charset="0"/>
                      </a:endParaRPr>
                    </a:p>
                  </a:txBody>
                  <a:tcPr marL="2576" marR="2576" marT="2576" marB="0" anchor="b"/>
                </a:tc>
              </a:tr>
              <a:tr h="103782">
                <a:tc vMerge="1">
                  <a:txBody>
                    <a:bodyPr/>
                    <a:lstStyle/>
                    <a:p>
                      <a:endParaRPr lang="fr-FR"/>
                    </a:p>
                  </a:txBody>
                  <a:tcPr/>
                </a:tc>
                <a:tc>
                  <a:txBody>
                    <a:bodyPr/>
                    <a:lstStyle/>
                    <a:p>
                      <a:pPr algn="l" fontAlgn="b"/>
                      <a:r>
                        <a:rPr lang="fr-FR" sz="1600" u="none" strike="noStrike">
                          <a:effectLst/>
                        </a:rPr>
                        <a:t>PV hors S17 HTA</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dirty="0">
                          <a:effectLst/>
                        </a:rPr>
                        <a:t>forte</a:t>
                      </a:r>
                      <a:endParaRPr lang="fr-FR" sz="1600" b="0" i="0" u="none" strike="noStrike" dirty="0">
                        <a:solidFill>
                          <a:srgbClr val="FF0000"/>
                        </a:solidFill>
                        <a:effectLst/>
                        <a:latin typeface="Calibri" panose="020F0502020204030204" pitchFamily="34" charset="0"/>
                      </a:endParaRPr>
                    </a:p>
                  </a:txBody>
                  <a:tcPr marL="2576" marR="2576" marT="2576" marB="0" anchor="b"/>
                </a:tc>
              </a:tr>
              <a:tr h="103782">
                <a:tc vMerge="1">
                  <a:txBody>
                    <a:bodyPr/>
                    <a:lstStyle/>
                    <a:p>
                      <a:endParaRPr lang="fr-FR"/>
                    </a:p>
                  </a:txBody>
                  <a:tcPr/>
                </a:tc>
                <a:tc>
                  <a:txBody>
                    <a:bodyPr/>
                    <a:lstStyle/>
                    <a:p>
                      <a:pPr algn="l" fontAlgn="b"/>
                      <a:r>
                        <a:rPr lang="fr-FR" sz="1600" u="none" strike="noStrike">
                          <a:effectLst/>
                        </a:rPr>
                        <a:t>PV+S hors S17 BT</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a:effectLst/>
                        </a:rPr>
                        <a:t>forte</a:t>
                      </a:r>
                      <a:endParaRPr lang="fr-FR" sz="1600" b="0" i="0" u="none" strike="noStrike">
                        <a:solidFill>
                          <a:srgbClr val="FF0000"/>
                        </a:solidFill>
                        <a:effectLst/>
                        <a:latin typeface="Calibri" panose="020F0502020204030204" pitchFamily="34" charset="0"/>
                      </a:endParaRPr>
                    </a:p>
                  </a:txBody>
                  <a:tcPr marL="2576" marR="2576" marT="2576" marB="0" anchor="b"/>
                </a:tc>
              </a:tr>
              <a:tr h="103782">
                <a:tc vMerge="1">
                  <a:txBody>
                    <a:bodyPr/>
                    <a:lstStyle/>
                    <a:p>
                      <a:endParaRPr lang="fr-FR"/>
                    </a:p>
                  </a:txBody>
                  <a:tcPr/>
                </a:tc>
                <a:tc>
                  <a:txBody>
                    <a:bodyPr/>
                    <a:lstStyle/>
                    <a:p>
                      <a:pPr algn="l" fontAlgn="b"/>
                      <a:r>
                        <a:rPr lang="fr-FR" sz="1600" u="none" strike="noStrike" dirty="0">
                          <a:effectLst/>
                        </a:rPr>
                        <a:t>PV+S hors S17 HTA</a:t>
                      </a:r>
                      <a:endParaRPr lang="fr-FR" sz="1600" b="0" i="0" u="none" strike="noStrike" dirty="0">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a:effectLst/>
                        </a:rPr>
                        <a:t>forte</a:t>
                      </a:r>
                      <a:endParaRPr lang="fr-FR" sz="1600" b="0" i="0" u="none" strike="noStrike">
                        <a:solidFill>
                          <a:srgbClr val="FF0000"/>
                        </a:solidFill>
                        <a:effectLst/>
                        <a:latin typeface="Calibri" panose="020F0502020204030204" pitchFamily="34" charset="0"/>
                      </a:endParaRPr>
                    </a:p>
                  </a:txBody>
                  <a:tcPr marL="2576" marR="2576" marT="2576" marB="0" anchor="b"/>
                </a:tc>
              </a:tr>
              <a:tr h="103782">
                <a:tc vMerge="1">
                  <a:txBody>
                    <a:bodyPr/>
                    <a:lstStyle/>
                    <a:p>
                      <a:endParaRPr lang="fr-FR"/>
                    </a:p>
                  </a:txBody>
                  <a:tcPr/>
                </a:tc>
                <a:tc>
                  <a:txBody>
                    <a:bodyPr/>
                    <a:lstStyle/>
                    <a:p>
                      <a:pPr algn="l" fontAlgn="b"/>
                      <a:r>
                        <a:rPr lang="fr-FR" sz="1600" u="none" strike="noStrike">
                          <a:effectLst/>
                        </a:rPr>
                        <a:t>Stockage pur</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dirty="0" smtClean="0">
                          <a:effectLst/>
                        </a:rPr>
                        <a:t>Faible</a:t>
                      </a:r>
                      <a:endParaRPr lang="fr-FR" sz="1600" b="0" i="0" u="none" strike="noStrike" dirty="0">
                        <a:solidFill>
                          <a:srgbClr val="FF0000"/>
                        </a:solidFill>
                        <a:effectLst/>
                        <a:latin typeface="Calibri" panose="020F0502020204030204" pitchFamily="34" charset="0"/>
                      </a:endParaRPr>
                    </a:p>
                  </a:txBody>
                  <a:tcPr marL="2576" marR="2576" marT="2576" marB="0" anchor="b"/>
                </a:tc>
              </a:tr>
              <a:tr h="206479">
                <a:tc vMerge="1">
                  <a:txBody>
                    <a:bodyPr/>
                    <a:lstStyle/>
                    <a:p>
                      <a:endParaRPr lang="fr-FR"/>
                    </a:p>
                  </a:txBody>
                  <a:tcPr/>
                </a:tc>
                <a:tc>
                  <a:txBody>
                    <a:bodyPr/>
                    <a:lstStyle/>
                    <a:p>
                      <a:pPr algn="l" fontAlgn="b"/>
                      <a:r>
                        <a:rPr lang="fr-FR" sz="1600" u="none" strike="noStrike">
                          <a:effectLst/>
                        </a:rPr>
                        <a:t>Eolien sans interface électronique</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dirty="0" smtClean="0">
                          <a:effectLst/>
                        </a:rPr>
                        <a:t>Faible</a:t>
                      </a:r>
                      <a:endParaRPr lang="fr-FR" sz="1600" b="0" i="0" u="none" strike="noStrike" dirty="0">
                        <a:solidFill>
                          <a:srgbClr val="F79646"/>
                        </a:solidFill>
                        <a:effectLst/>
                        <a:latin typeface="Calibri" panose="020F0502020204030204" pitchFamily="34" charset="0"/>
                      </a:endParaRPr>
                    </a:p>
                  </a:txBody>
                  <a:tcPr marL="2576" marR="2576" marT="2576" marB="0" anchor="b"/>
                </a:tc>
              </a:tr>
              <a:tr h="514571">
                <a:tc vMerge="1">
                  <a:txBody>
                    <a:bodyPr/>
                    <a:lstStyle/>
                    <a:p>
                      <a:endParaRPr lang="fr-FR"/>
                    </a:p>
                  </a:txBody>
                  <a:tcPr/>
                </a:tc>
                <a:tc>
                  <a:txBody>
                    <a:bodyPr/>
                    <a:lstStyle/>
                    <a:p>
                      <a:pPr algn="l" fontAlgn="b"/>
                      <a:r>
                        <a:rPr lang="fr-FR" sz="1600" u="none" strike="noStrike">
                          <a:effectLst/>
                        </a:rPr>
                        <a:t>Autre cas de production par machine tournant MS ou MAS sans interface électronique</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dirty="0" smtClean="0">
                          <a:effectLst/>
                        </a:rPr>
                        <a:t>Faible</a:t>
                      </a:r>
                      <a:endParaRPr lang="fr-FR" sz="1600" b="0" i="0" u="none" strike="noStrike" dirty="0">
                        <a:solidFill>
                          <a:srgbClr val="FF0000"/>
                        </a:solidFill>
                        <a:effectLst/>
                        <a:latin typeface="Calibri" panose="020F0502020204030204" pitchFamily="34" charset="0"/>
                      </a:endParaRPr>
                    </a:p>
                  </a:txBody>
                  <a:tcPr marL="2576" marR="2576" marT="2576" marB="0" anchor="b"/>
                </a:tc>
              </a:tr>
              <a:tr h="309176">
                <a:tc vMerge="1">
                  <a:txBody>
                    <a:bodyPr/>
                    <a:lstStyle/>
                    <a:p>
                      <a:endParaRPr lang="fr-FR"/>
                    </a:p>
                  </a:txBody>
                  <a:tcPr/>
                </a:tc>
                <a:tc>
                  <a:txBody>
                    <a:bodyPr/>
                    <a:lstStyle/>
                    <a:p>
                      <a:pPr algn="l" fontAlgn="b"/>
                      <a:r>
                        <a:rPr lang="fr-FR" sz="1600" u="none" strike="noStrike" dirty="0">
                          <a:effectLst/>
                        </a:rPr>
                        <a:t>Autre cas de production avec interface électronique</a:t>
                      </a:r>
                      <a:endParaRPr lang="fr-FR" sz="1600" b="0" i="0" u="none" strike="noStrike" dirty="0">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dirty="0" smtClean="0">
                          <a:effectLst/>
                        </a:rPr>
                        <a:t>Faible</a:t>
                      </a:r>
                      <a:endParaRPr lang="fr-FR" sz="1600" b="0" i="0" u="none" strike="noStrike" dirty="0">
                        <a:solidFill>
                          <a:srgbClr val="FF0000"/>
                        </a:solidFill>
                        <a:effectLst/>
                        <a:latin typeface="Calibri" panose="020F0502020204030204" pitchFamily="34" charset="0"/>
                      </a:endParaRPr>
                    </a:p>
                  </a:txBody>
                  <a:tcPr marL="2576" marR="2576" marT="2576" marB="0" anchor="b"/>
                </a:tc>
              </a:tr>
            </a:tbl>
          </a:graphicData>
        </a:graphic>
      </p:graphicFrame>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22</a:t>
            </a:fld>
            <a:endParaRPr lang="fr-FR" dirty="0">
              <a:solidFill>
                <a:srgbClr val="87888A"/>
              </a:solidFill>
            </a:endParaRPr>
          </a:p>
        </p:txBody>
      </p:sp>
    </p:spTree>
    <p:extLst>
      <p:ext uri="{BB962C8B-B14F-4D97-AF65-F5344CB8AC3E}">
        <p14:creationId xmlns:p14="http://schemas.microsoft.com/office/powerpoint/2010/main" val="970297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rPr>
              <a:t>Fiches de collecte</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425451" y="836712"/>
            <a:ext cx="8431024" cy="2605015"/>
          </a:xfrm>
        </p:spPr>
        <p:txBody>
          <a:bodyPr/>
          <a:lstStyle/>
          <a:p>
            <a:pPr>
              <a:spcBef>
                <a:spcPts val="0"/>
              </a:spcBef>
              <a:spcAft>
                <a:spcPts val="600"/>
              </a:spcAft>
            </a:pPr>
            <a:r>
              <a:rPr lang="fr-FR" sz="2000" dirty="0" smtClean="0"/>
              <a:t>La refonte des fiches pour les projets S17 réalisée fin 2019 porte ses fruits. Le taux de </a:t>
            </a:r>
            <a:r>
              <a:rPr lang="fr-FR" sz="2000" dirty="0" smtClean="0"/>
              <a:t>complétude </a:t>
            </a:r>
            <a:r>
              <a:rPr lang="fr-FR" sz="2000" dirty="0" smtClean="0"/>
              <a:t>à la première soumission a augmenté.</a:t>
            </a:r>
          </a:p>
          <a:p>
            <a:pPr>
              <a:spcBef>
                <a:spcPts val="0"/>
              </a:spcBef>
              <a:spcAft>
                <a:spcPts val="600"/>
              </a:spcAft>
            </a:pPr>
            <a:r>
              <a:rPr lang="fr-FR" sz="2000" dirty="0" smtClean="0"/>
              <a:t>Face à ce constat positif, une refonte globale des autres fiches de collecte est lancé avec des fiches de collecte plus nombreuses et plus ciblées :</a:t>
            </a:r>
          </a:p>
          <a:p>
            <a:pPr>
              <a:spcBef>
                <a:spcPts val="0"/>
              </a:spcBef>
              <a:spcAft>
                <a:spcPts val="600"/>
              </a:spcAft>
            </a:pPr>
            <a:endParaRPr lang="fr-FR" sz="2000" dirty="0"/>
          </a:p>
          <a:p>
            <a:pPr>
              <a:spcBef>
                <a:spcPts val="0"/>
              </a:spcBef>
              <a:spcAft>
                <a:spcPts val="600"/>
              </a:spcAft>
            </a:pP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graphicFrame>
        <p:nvGraphicFramePr>
          <p:cNvPr id="7" name="Tableau 6"/>
          <p:cNvGraphicFramePr>
            <a:graphicFrameLocks noGrp="1"/>
          </p:cNvGraphicFramePr>
          <p:nvPr>
            <p:extLst/>
          </p:nvPr>
        </p:nvGraphicFramePr>
        <p:xfrm>
          <a:off x="551464" y="2780928"/>
          <a:ext cx="8178998" cy="2548659"/>
        </p:xfrm>
        <a:graphic>
          <a:graphicData uri="http://schemas.openxmlformats.org/drawingml/2006/table">
            <a:tbl>
              <a:tblPr>
                <a:tableStyleId>{00A15C55-8517-42AA-B614-E9B94910E393}</a:tableStyleId>
              </a:tblPr>
              <a:tblGrid>
                <a:gridCol w="1212224"/>
                <a:gridCol w="5581260"/>
                <a:gridCol w="1385514"/>
              </a:tblGrid>
              <a:tr h="206479">
                <a:tc>
                  <a:txBody>
                    <a:bodyPr/>
                    <a:lstStyle/>
                    <a:p>
                      <a:pPr algn="l" fontAlgn="b"/>
                      <a:endParaRPr lang="fr-FR" sz="1600" b="0" i="0" u="none" strike="noStrike" dirty="0">
                        <a:solidFill>
                          <a:srgbClr val="000000"/>
                        </a:solidFill>
                        <a:effectLst/>
                        <a:latin typeface="Calibri" panose="020F0502020204030204" pitchFamily="34" charset="0"/>
                      </a:endParaRPr>
                    </a:p>
                  </a:txBody>
                  <a:tcPr marL="2576" marR="2576" marT="2576" marB="0" anchor="b"/>
                </a:tc>
                <a:tc>
                  <a:txBody>
                    <a:bodyPr/>
                    <a:lstStyle/>
                    <a:p>
                      <a:pPr algn="l" fontAlgn="b"/>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a:effectLst/>
                        </a:rPr>
                        <a:t>Priorité</a:t>
                      </a:r>
                      <a:endParaRPr lang="fr-FR" sz="1600" b="1" i="0" u="none" strike="noStrike">
                        <a:solidFill>
                          <a:srgbClr val="000000"/>
                        </a:solidFill>
                        <a:effectLst/>
                        <a:latin typeface="Calibri" panose="020F0502020204030204" pitchFamily="34" charset="0"/>
                      </a:endParaRPr>
                    </a:p>
                  </a:txBody>
                  <a:tcPr marL="2576" marR="2576" marT="2576" marB="0" anchor="b"/>
                </a:tc>
              </a:tr>
              <a:tr h="103782">
                <a:tc rowSpan="8">
                  <a:txBody>
                    <a:bodyPr/>
                    <a:lstStyle/>
                    <a:p>
                      <a:pPr algn="ctr" fontAlgn="ctr"/>
                      <a:r>
                        <a:rPr lang="fr-FR" sz="1600" u="none" strike="noStrike" dirty="0" err="1">
                          <a:effectLst/>
                        </a:rPr>
                        <a:t>autoconso</a:t>
                      </a:r>
                      <a:r>
                        <a:rPr lang="fr-FR" sz="1600" u="none" strike="noStrike" dirty="0">
                          <a:effectLst/>
                        </a:rPr>
                        <a:t> totale</a:t>
                      </a:r>
                      <a:endParaRPr lang="fr-FR" sz="1600" b="0" i="0" u="none" strike="noStrike" dirty="0">
                        <a:solidFill>
                          <a:srgbClr val="000000"/>
                        </a:solidFill>
                        <a:effectLst/>
                        <a:latin typeface="Calibri" panose="020F0502020204030204" pitchFamily="34" charset="0"/>
                      </a:endParaRPr>
                    </a:p>
                  </a:txBody>
                  <a:tcPr marL="2576" marR="2576" marT="2576" marB="0" anchor="ctr"/>
                </a:tc>
                <a:tc>
                  <a:txBody>
                    <a:bodyPr/>
                    <a:lstStyle/>
                    <a:p>
                      <a:pPr algn="l" fontAlgn="b"/>
                      <a:r>
                        <a:rPr lang="fr-FR" sz="1600" u="none" strike="noStrike">
                          <a:effectLst/>
                        </a:rPr>
                        <a:t>PV BT</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a:effectLst/>
                        </a:rPr>
                        <a:t>forte</a:t>
                      </a:r>
                      <a:endParaRPr lang="fr-FR" sz="1600" b="0" i="0" u="none" strike="noStrike">
                        <a:solidFill>
                          <a:srgbClr val="FF0000"/>
                        </a:solidFill>
                        <a:effectLst/>
                        <a:latin typeface="Calibri" panose="020F0502020204030204" pitchFamily="34" charset="0"/>
                      </a:endParaRPr>
                    </a:p>
                  </a:txBody>
                  <a:tcPr marL="2576" marR="2576" marT="2576" marB="0" anchor="b"/>
                </a:tc>
              </a:tr>
              <a:tr h="103782">
                <a:tc vMerge="1">
                  <a:txBody>
                    <a:bodyPr/>
                    <a:lstStyle/>
                    <a:p>
                      <a:endParaRPr lang="fr-FR"/>
                    </a:p>
                  </a:txBody>
                  <a:tcPr/>
                </a:tc>
                <a:tc>
                  <a:txBody>
                    <a:bodyPr/>
                    <a:lstStyle/>
                    <a:p>
                      <a:pPr algn="l" fontAlgn="b"/>
                      <a:r>
                        <a:rPr lang="fr-FR" sz="1600" u="none" strike="noStrike">
                          <a:effectLst/>
                        </a:rPr>
                        <a:t>PV  HTA</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a:effectLst/>
                        </a:rPr>
                        <a:t>forte</a:t>
                      </a:r>
                      <a:endParaRPr lang="fr-FR" sz="1600" b="0" i="0" u="none" strike="noStrike">
                        <a:solidFill>
                          <a:srgbClr val="FF0000"/>
                        </a:solidFill>
                        <a:effectLst/>
                        <a:latin typeface="Calibri" panose="020F0502020204030204" pitchFamily="34" charset="0"/>
                      </a:endParaRPr>
                    </a:p>
                  </a:txBody>
                  <a:tcPr marL="2576" marR="2576" marT="2576" marB="0" anchor="b"/>
                </a:tc>
              </a:tr>
              <a:tr h="206479">
                <a:tc vMerge="1">
                  <a:txBody>
                    <a:bodyPr/>
                    <a:lstStyle/>
                    <a:p>
                      <a:endParaRPr lang="fr-FR"/>
                    </a:p>
                  </a:txBody>
                  <a:tcPr/>
                </a:tc>
                <a:tc>
                  <a:txBody>
                    <a:bodyPr/>
                    <a:lstStyle/>
                    <a:p>
                      <a:pPr algn="l" fontAlgn="b"/>
                      <a:r>
                        <a:rPr lang="fr-FR" sz="1600" u="none" strike="noStrike">
                          <a:effectLst/>
                        </a:rPr>
                        <a:t>PV+S  BT</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a:effectLst/>
                        </a:rPr>
                        <a:t>faible</a:t>
                      </a:r>
                      <a:endParaRPr lang="fr-FR" sz="1600" b="0" i="0" u="none" strike="noStrike">
                        <a:solidFill>
                          <a:srgbClr val="F79646"/>
                        </a:solidFill>
                        <a:effectLst/>
                        <a:latin typeface="Calibri" panose="020F0502020204030204" pitchFamily="34" charset="0"/>
                      </a:endParaRPr>
                    </a:p>
                  </a:txBody>
                  <a:tcPr marL="2576" marR="2576" marT="2576" marB="0" anchor="b"/>
                </a:tc>
              </a:tr>
              <a:tr h="206479">
                <a:tc vMerge="1">
                  <a:txBody>
                    <a:bodyPr/>
                    <a:lstStyle/>
                    <a:p>
                      <a:endParaRPr lang="fr-FR"/>
                    </a:p>
                  </a:txBody>
                  <a:tcPr/>
                </a:tc>
                <a:tc>
                  <a:txBody>
                    <a:bodyPr/>
                    <a:lstStyle/>
                    <a:p>
                      <a:pPr algn="l" fontAlgn="b"/>
                      <a:r>
                        <a:rPr lang="fr-FR" sz="1600" u="none" strike="noStrike">
                          <a:effectLst/>
                        </a:rPr>
                        <a:t>PV+S  HTA</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a:effectLst/>
                        </a:rPr>
                        <a:t>faible</a:t>
                      </a:r>
                      <a:endParaRPr lang="fr-FR" sz="1600" b="0" i="0" u="none" strike="noStrike">
                        <a:solidFill>
                          <a:srgbClr val="F79646"/>
                        </a:solidFill>
                        <a:effectLst/>
                        <a:latin typeface="Calibri" panose="020F0502020204030204" pitchFamily="34" charset="0"/>
                      </a:endParaRPr>
                    </a:p>
                  </a:txBody>
                  <a:tcPr marL="2576" marR="2576" marT="2576" marB="0" anchor="b"/>
                </a:tc>
              </a:tr>
              <a:tr h="103782">
                <a:tc vMerge="1">
                  <a:txBody>
                    <a:bodyPr/>
                    <a:lstStyle/>
                    <a:p>
                      <a:endParaRPr lang="fr-FR"/>
                    </a:p>
                  </a:txBody>
                  <a:tcPr/>
                </a:tc>
                <a:tc>
                  <a:txBody>
                    <a:bodyPr/>
                    <a:lstStyle/>
                    <a:p>
                      <a:pPr algn="l" fontAlgn="b"/>
                      <a:r>
                        <a:rPr lang="fr-FR" sz="1600" u="none" strike="noStrike">
                          <a:effectLst/>
                        </a:rPr>
                        <a:t>Stockage pur</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a:effectLst/>
                        </a:rPr>
                        <a:t>nulle</a:t>
                      </a:r>
                      <a:endParaRPr lang="fr-FR" sz="1600" b="0" i="0" u="none" strike="noStrike">
                        <a:solidFill>
                          <a:srgbClr val="000000"/>
                        </a:solidFill>
                        <a:effectLst/>
                        <a:latin typeface="Calibri" panose="020F0502020204030204" pitchFamily="34" charset="0"/>
                      </a:endParaRPr>
                    </a:p>
                  </a:txBody>
                  <a:tcPr marL="2576" marR="2576" marT="2576" marB="0" anchor="b"/>
                </a:tc>
              </a:tr>
              <a:tr h="206479">
                <a:tc vMerge="1">
                  <a:txBody>
                    <a:bodyPr/>
                    <a:lstStyle/>
                    <a:p>
                      <a:endParaRPr lang="fr-FR"/>
                    </a:p>
                  </a:txBody>
                  <a:tcPr/>
                </a:tc>
                <a:tc>
                  <a:txBody>
                    <a:bodyPr/>
                    <a:lstStyle/>
                    <a:p>
                      <a:pPr algn="l" fontAlgn="b"/>
                      <a:r>
                        <a:rPr lang="fr-FR" sz="1600" u="none" strike="noStrike">
                          <a:effectLst/>
                        </a:rPr>
                        <a:t>Eolien sans interface électronique</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a:effectLst/>
                        </a:rPr>
                        <a:t>nulle</a:t>
                      </a:r>
                      <a:endParaRPr lang="fr-FR" sz="1600" b="0" i="0" u="none" strike="noStrike">
                        <a:solidFill>
                          <a:srgbClr val="000000"/>
                        </a:solidFill>
                        <a:effectLst/>
                        <a:latin typeface="Calibri" panose="020F0502020204030204" pitchFamily="34" charset="0"/>
                      </a:endParaRPr>
                    </a:p>
                  </a:txBody>
                  <a:tcPr marL="2576" marR="2576" marT="2576" marB="0" anchor="b"/>
                </a:tc>
              </a:tr>
              <a:tr h="514571">
                <a:tc vMerge="1">
                  <a:txBody>
                    <a:bodyPr/>
                    <a:lstStyle/>
                    <a:p>
                      <a:endParaRPr lang="fr-FR"/>
                    </a:p>
                  </a:txBody>
                  <a:tcPr/>
                </a:tc>
                <a:tc>
                  <a:txBody>
                    <a:bodyPr/>
                    <a:lstStyle/>
                    <a:p>
                      <a:pPr algn="l" fontAlgn="b"/>
                      <a:r>
                        <a:rPr lang="fr-FR" sz="1600" u="none" strike="noStrike">
                          <a:effectLst/>
                        </a:rPr>
                        <a:t>Autre cas de production par machine tournant MS ou MAS sans interface électronique</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a:effectLst/>
                        </a:rPr>
                        <a:t>nulle</a:t>
                      </a:r>
                      <a:endParaRPr lang="fr-FR" sz="1600" b="0" i="0" u="none" strike="noStrike">
                        <a:solidFill>
                          <a:srgbClr val="000000"/>
                        </a:solidFill>
                        <a:effectLst/>
                        <a:latin typeface="Calibri" panose="020F0502020204030204" pitchFamily="34" charset="0"/>
                      </a:endParaRPr>
                    </a:p>
                  </a:txBody>
                  <a:tcPr marL="2576" marR="2576" marT="2576" marB="0" anchor="b"/>
                </a:tc>
              </a:tr>
              <a:tr h="309176">
                <a:tc vMerge="1">
                  <a:txBody>
                    <a:bodyPr/>
                    <a:lstStyle/>
                    <a:p>
                      <a:endParaRPr lang="fr-FR"/>
                    </a:p>
                  </a:txBody>
                  <a:tcPr/>
                </a:tc>
                <a:tc>
                  <a:txBody>
                    <a:bodyPr/>
                    <a:lstStyle/>
                    <a:p>
                      <a:pPr algn="l" fontAlgn="b"/>
                      <a:r>
                        <a:rPr lang="fr-FR" sz="1600" u="none" strike="noStrike">
                          <a:effectLst/>
                        </a:rPr>
                        <a:t>Autre cas de production avec interface électronique</a:t>
                      </a:r>
                      <a:endParaRPr lang="fr-FR" sz="1600" b="0" i="0" u="none" strike="noStrike">
                        <a:solidFill>
                          <a:srgbClr val="000000"/>
                        </a:solidFill>
                        <a:effectLst/>
                        <a:latin typeface="Calibri" panose="020F0502020204030204" pitchFamily="34" charset="0"/>
                      </a:endParaRPr>
                    </a:p>
                  </a:txBody>
                  <a:tcPr marL="2576" marR="2576" marT="2576" marB="0" anchor="b"/>
                </a:tc>
                <a:tc>
                  <a:txBody>
                    <a:bodyPr/>
                    <a:lstStyle/>
                    <a:p>
                      <a:pPr algn="ctr" fontAlgn="b"/>
                      <a:r>
                        <a:rPr lang="fr-FR" sz="1600" u="none" strike="noStrike" dirty="0">
                          <a:effectLst/>
                        </a:rPr>
                        <a:t>faible</a:t>
                      </a:r>
                      <a:endParaRPr lang="fr-FR" sz="1600" b="0" i="0" u="none" strike="noStrike" dirty="0">
                        <a:solidFill>
                          <a:srgbClr val="F79646"/>
                        </a:solidFill>
                        <a:effectLst/>
                        <a:latin typeface="Calibri" panose="020F0502020204030204" pitchFamily="34" charset="0"/>
                      </a:endParaRPr>
                    </a:p>
                  </a:txBody>
                  <a:tcPr marL="2576" marR="2576" marT="2576" marB="0" anchor="b"/>
                </a:tc>
              </a:tr>
            </a:tbl>
          </a:graphicData>
        </a:graphic>
      </p:graphicFrame>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23</a:t>
            </a:fld>
            <a:endParaRPr lang="fr-FR" dirty="0">
              <a:solidFill>
                <a:srgbClr val="87888A"/>
              </a:solidFill>
            </a:endParaRPr>
          </a:p>
        </p:txBody>
      </p:sp>
    </p:spTree>
    <p:extLst>
      <p:ext uri="{BB962C8B-B14F-4D97-AF65-F5344CB8AC3E}">
        <p14:creationId xmlns:p14="http://schemas.microsoft.com/office/powerpoint/2010/main" val="2325318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rPr>
              <a:t>Fiches de collecte</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425451" y="836712"/>
            <a:ext cx="8431024" cy="2605015"/>
          </a:xfrm>
        </p:spPr>
        <p:txBody>
          <a:bodyPr/>
          <a:lstStyle/>
          <a:p>
            <a:pPr>
              <a:spcBef>
                <a:spcPts val="0"/>
              </a:spcBef>
              <a:spcAft>
                <a:spcPts val="600"/>
              </a:spcAft>
            </a:pPr>
            <a:r>
              <a:rPr lang="fr-FR" sz="2200" dirty="0" smtClean="0"/>
              <a:t>En bref :</a:t>
            </a:r>
            <a:endParaRPr lang="fr-FR" sz="2200" dirty="0"/>
          </a:p>
          <a:p>
            <a:pPr>
              <a:spcBef>
                <a:spcPts val="0"/>
              </a:spcBef>
              <a:spcAft>
                <a:spcPts val="600"/>
              </a:spcAft>
            </a:pPr>
            <a:r>
              <a:rPr lang="fr-FR" sz="2200" b="1" dirty="0">
                <a:solidFill>
                  <a:srgbClr val="00B050"/>
                </a:solidFill>
              </a:rPr>
              <a:t>+</a:t>
            </a:r>
            <a:r>
              <a:rPr lang="fr-FR" sz="2200" dirty="0"/>
              <a:t> Plus simple à compléter puisque toutes les fiches devront être complétées intégralement</a:t>
            </a:r>
          </a:p>
          <a:p>
            <a:pPr>
              <a:spcBef>
                <a:spcPts val="0"/>
              </a:spcBef>
              <a:spcAft>
                <a:spcPts val="600"/>
              </a:spcAft>
            </a:pPr>
            <a:r>
              <a:rPr lang="fr-FR" sz="2200" b="1" dirty="0">
                <a:solidFill>
                  <a:schemeClr val="accent6">
                    <a:lumMod val="75000"/>
                  </a:schemeClr>
                </a:solidFill>
              </a:rPr>
              <a:t>-</a:t>
            </a:r>
            <a:r>
              <a:rPr lang="fr-FR" sz="2200" dirty="0"/>
              <a:t> Le porteur de projet devra choisir la bonne fiche de collecte</a:t>
            </a:r>
          </a:p>
          <a:p>
            <a:pPr>
              <a:spcBef>
                <a:spcPts val="0"/>
              </a:spcBef>
              <a:spcAft>
                <a:spcPts val="600"/>
              </a:spcAft>
            </a:pPr>
            <a:endParaRPr lang="fr-FR" sz="2200" dirty="0" smtClean="0"/>
          </a:p>
          <a:p>
            <a:pPr>
              <a:spcBef>
                <a:spcPts val="0"/>
              </a:spcBef>
              <a:spcAft>
                <a:spcPts val="600"/>
              </a:spcAft>
            </a:pPr>
            <a:r>
              <a:rPr lang="fr-FR" sz="2200" dirty="0" smtClean="0"/>
              <a:t>Elles seront mises en concertation selon leurs priorités.</a:t>
            </a:r>
          </a:p>
          <a:p>
            <a:pPr>
              <a:spcBef>
                <a:spcPts val="0"/>
              </a:spcBef>
              <a:spcAft>
                <a:spcPts val="600"/>
              </a:spcAft>
            </a:pPr>
            <a:r>
              <a:rPr lang="fr-FR" sz="2200" dirty="0" smtClean="0"/>
              <a:t>Pour l’instant ce qui est prévu :</a:t>
            </a:r>
          </a:p>
          <a:p>
            <a:pPr marL="342900" indent="-342900">
              <a:spcBef>
                <a:spcPts val="0"/>
              </a:spcBef>
              <a:spcAft>
                <a:spcPts val="600"/>
              </a:spcAft>
              <a:buSzPct val="100000"/>
              <a:buFontTx/>
              <a:buChar char="-"/>
            </a:pPr>
            <a:r>
              <a:rPr lang="fr-FR" sz="2200" dirty="0" smtClean="0"/>
              <a:t>Priorité forte : sous 2 mois</a:t>
            </a:r>
          </a:p>
          <a:p>
            <a:pPr marL="342900" indent="-342900">
              <a:spcBef>
                <a:spcPts val="0"/>
              </a:spcBef>
              <a:spcAft>
                <a:spcPts val="600"/>
              </a:spcAft>
              <a:buSzPct val="100000"/>
              <a:buFontTx/>
              <a:buChar char="-"/>
            </a:pPr>
            <a:r>
              <a:rPr lang="fr-FR" sz="2200" dirty="0" smtClean="0"/>
              <a:t>Priorité faible : sous 4 mois</a:t>
            </a:r>
          </a:p>
          <a:p>
            <a:pPr>
              <a:spcBef>
                <a:spcPts val="0"/>
              </a:spcBef>
              <a:spcAft>
                <a:spcPts val="600"/>
              </a:spcAft>
              <a:buSzPct val="100000"/>
            </a:pPr>
            <a:r>
              <a:rPr lang="fr-FR" sz="2200" i="1" dirty="0" smtClean="0"/>
              <a:t>Sauf la S17 HTA en fonction des annonces factuelles d’évolution de la réglementation</a:t>
            </a:r>
            <a:endParaRPr lang="fr-FR" sz="2200" i="1" dirty="0"/>
          </a:p>
          <a:p>
            <a:pPr marL="342900" indent="-342900">
              <a:spcBef>
                <a:spcPts val="0"/>
              </a:spcBef>
              <a:spcAft>
                <a:spcPts val="600"/>
              </a:spcAft>
              <a:buSzPct val="100000"/>
              <a:buFontTx/>
              <a:buChar char="-"/>
            </a:pPr>
            <a:r>
              <a:rPr lang="fr-FR" sz="2200" dirty="0" smtClean="0"/>
              <a:t>Priorité nulle : pas au calendrier sauf si besoin ponctuel</a:t>
            </a:r>
          </a:p>
          <a:p>
            <a:pPr>
              <a:spcBef>
                <a:spcPts val="0"/>
              </a:spcBef>
              <a:spcAft>
                <a:spcPts val="600"/>
              </a:spcAft>
            </a:pP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24</a:t>
            </a:fld>
            <a:endParaRPr lang="fr-FR" dirty="0">
              <a:solidFill>
                <a:srgbClr val="87888A"/>
              </a:solidFill>
            </a:endParaRPr>
          </a:p>
        </p:txBody>
      </p:sp>
    </p:spTree>
    <p:extLst>
      <p:ext uri="{BB962C8B-B14F-4D97-AF65-F5344CB8AC3E}">
        <p14:creationId xmlns:p14="http://schemas.microsoft.com/office/powerpoint/2010/main" val="3089270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rPr>
              <a:t>Suivi des S2REnR</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425451" y="836712"/>
            <a:ext cx="8431024" cy="2605015"/>
          </a:xfrm>
        </p:spPr>
        <p:txBody>
          <a:bodyPr/>
          <a:lstStyle/>
          <a:p>
            <a:pPr>
              <a:spcBef>
                <a:spcPts val="0"/>
              </a:spcBef>
              <a:spcAft>
                <a:spcPts val="600"/>
              </a:spcAft>
            </a:pPr>
            <a:endParaRPr lang="fr-FR" sz="2200" dirty="0" smtClean="0"/>
          </a:p>
          <a:p>
            <a:pPr>
              <a:spcBef>
                <a:spcPts val="0"/>
              </a:spcBef>
              <a:spcAft>
                <a:spcPts val="600"/>
              </a:spcAft>
            </a:pPr>
            <a:r>
              <a:rPr lang="fr-FR" sz="2200" dirty="0" smtClean="0"/>
              <a:t>Les schémas Réunion, Martinique et Guyane ont été approuvés par le préfet et son désormais en vigueur.</a:t>
            </a:r>
          </a:p>
          <a:p>
            <a:pPr>
              <a:spcBef>
                <a:spcPts val="0"/>
              </a:spcBef>
              <a:spcAft>
                <a:spcPts val="600"/>
              </a:spcAft>
            </a:pPr>
            <a:endParaRPr lang="fr-FR" sz="2200" dirty="0" smtClean="0"/>
          </a:p>
          <a:p>
            <a:pPr>
              <a:spcBef>
                <a:spcPts val="0"/>
              </a:spcBef>
              <a:spcAft>
                <a:spcPts val="600"/>
              </a:spcAft>
            </a:pPr>
            <a:r>
              <a:rPr lang="fr-FR" sz="2200" dirty="0" smtClean="0"/>
              <a:t>Les sites open data de ces territoires ont été mis à jour pour afficher les capacités réservées et restantes sur chaque poste source ainsi que le montant de la quote-part à régler par le demandeur.</a:t>
            </a:r>
          </a:p>
          <a:p>
            <a:pPr>
              <a:spcBef>
                <a:spcPts val="0"/>
              </a:spcBef>
              <a:spcAft>
                <a:spcPts val="600"/>
              </a:spcAft>
            </a:pPr>
            <a:endParaRPr lang="fr-FR" sz="2200" dirty="0" smtClean="0"/>
          </a:p>
          <a:p>
            <a:pPr>
              <a:spcBef>
                <a:spcPts val="0"/>
              </a:spcBef>
              <a:spcAft>
                <a:spcPts val="600"/>
              </a:spcAft>
            </a:pPr>
            <a:r>
              <a:rPr lang="fr-FR" sz="2200" dirty="0" smtClean="0"/>
              <a:t>Nous proposons d’organiser un groupe de travail, piloté par Céline </a:t>
            </a:r>
            <a:r>
              <a:rPr lang="fr-FR" sz="2200" dirty="0" err="1" smtClean="0"/>
              <a:t>Miry</a:t>
            </a:r>
            <a:r>
              <a:rPr lang="fr-FR" sz="2200" dirty="0" smtClean="0"/>
              <a:t>, afin de recueillir et de prioriser vos besoins de données et de publications concernant le suivi de ces schémas dans un but d’optimisation et de fluidification du processus de dépôt et de traitement des demandes de raccordements. </a:t>
            </a: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25</a:t>
            </a:fld>
            <a:endParaRPr lang="fr-FR" dirty="0">
              <a:solidFill>
                <a:srgbClr val="87888A"/>
              </a:solidFill>
            </a:endParaRPr>
          </a:p>
        </p:txBody>
      </p:sp>
    </p:spTree>
    <p:extLst>
      <p:ext uri="{BB962C8B-B14F-4D97-AF65-F5344CB8AC3E}">
        <p14:creationId xmlns:p14="http://schemas.microsoft.com/office/powerpoint/2010/main" val="3156719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rPr>
              <a:t>Essais de performance</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425451" y="836712"/>
            <a:ext cx="8431024" cy="2605015"/>
          </a:xfrm>
        </p:spPr>
        <p:txBody>
          <a:bodyPr/>
          <a:lstStyle/>
          <a:p>
            <a:pPr>
              <a:spcBef>
                <a:spcPts val="0"/>
              </a:spcBef>
              <a:spcAft>
                <a:spcPts val="600"/>
              </a:spcAft>
            </a:pPr>
            <a:endParaRPr lang="fr-FR" sz="2200" dirty="0" smtClean="0"/>
          </a:p>
          <a:p>
            <a:pPr>
              <a:spcBef>
                <a:spcPts val="0"/>
              </a:spcBef>
              <a:spcAft>
                <a:spcPts val="600"/>
              </a:spcAft>
            </a:pPr>
            <a:r>
              <a:rPr lang="fr-FR" sz="2200" dirty="0" smtClean="0"/>
              <a:t>Comme évoqué lors du dernier CCP nous avons poursuivi nos travaux en vue de systématiser la réalisation in situ d’essais préalables à la mise en service des installations en vue de valider leur conformité aux exigences techniques décrites dans la réglementation et notre DTR.</a:t>
            </a:r>
          </a:p>
          <a:p>
            <a:pPr>
              <a:spcBef>
                <a:spcPts val="0"/>
              </a:spcBef>
              <a:spcAft>
                <a:spcPts val="600"/>
              </a:spcAft>
            </a:pPr>
            <a:endParaRPr lang="fr-FR" sz="2200" dirty="0"/>
          </a:p>
          <a:p>
            <a:pPr>
              <a:spcBef>
                <a:spcPts val="0"/>
              </a:spcBef>
              <a:spcAft>
                <a:spcPts val="600"/>
              </a:spcAft>
            </a:pPr>
            <a:r>
              <a:rPr lang="fr-FR" sz="2200" dirty="0" smtClean="0"/>
              <a:t>A ce stade, nous proposons d’organiser un groupe de travail, piloté par Laurent </a:t>
            </a:r>
            <a:r>
              <a:rPr lang="fr-FR" sz="2200" dirty="0" err="1" smtClean="0"/>
              <a:t>Capely</a:t>
            </a:r>
            <a:r>
              <a:rPr lang="fr-FR" sz="2200" dirty="0" smtClean="0"/>
              <a:t>, en vue de préciser :</a:t>
            </a:r>
          </a:p>
          <a:p>
            <a:pPr marL="342900" indent="-342900">
              <a:spcBef>
                <a:spcPts val="0"/>
              </a:spcBef>
              <a:spcAft>
                <a:spcPts val="600"/>
              </a:spcAft>
              <a:buSzPct val="100000"/>
              <a:buFont typeface="Arial" panose="020B0604020202020204" pitchFamily="34" charset="0"/>
              <a:buChar char="•"/>
            </a:pPr>
            <a:r>
              <a:rPr lang="fr-FR" sz="2200" dirty="0" smtClean="0"/>
              <a:t>Le périmètre des tests à réaliser selon les segments de puissance</a:t>
            </a:r>
          </a:p>
          <a:p>
            <a:pPr marL="342900" indent="-342900">
              <a:spcBef>
                <a:spcPts val="0"/>
              </a:spcBef>
              <a:spcAft>
                <a:spcPts val="600"/>
              </a:spcAft>
              <a:buSzPct val="100000"/>
              <a:buFont typeface="Arial" panose="020B0604020202020204" pitchFamily="34" charset="0"/>
              <a:buChar char="•"/>
            </a:pPr>
            <a:r>
              <a:rPr lang="fr-FR" sz="2200" dirty="0" smtClean="0"/>
              <a:t>Le calendrier de mise en œuvre</a:t>
            </a:r>
          </a:p>
          <a:p>
            <a:pPr marL="342900" indent="-342900">
              <a:spcBef>
                <a:spcPts val="0"/>
              </a:spcBef>
              <a:spcAft>
                <a:spcPts val="600"/>
              </a:spcAft>
              <a:buSzPct val="100000"/>
              <a:buFont typeface="Arial" panose="020B0604020202020204" pitchFamily="34" charset="0"/>
              <a:buChar char="•"/>
            </a:pPr>
            <a:r>
              <a:rPr lang="fr-FR" sz="2200" dirty="0" smtClean="0"/>
              <a:t>Les principes de financement de ces essais</a:t>
            </a:r>
          </a:p>
          <a:p>
            <a:pPr>
              <a:spcBef>
                <a:spcPts val="0"/>
              </a:spcBef>
              <a:spcAft>
                <a:spcPts val="600"/>
              </a:spcAft>
              <a:buSzPct val="100000"/>
            </a:pPr>
            <a:r>
              <a:rPr lang="fr-FR" sz="2200" dirty="0" smtClean="0"/>
              <a:t>Nous proposons d’associer les fabricants de matériel à ce GT et de proposer à la CRE et la DGEC d’y participer.</a:t>
            </a:r>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26</a:t>
            </a:fld>
            <a:endParaRPr lang="fr-FR" dirty="0">
              <a:solidFill>
                <a:srgbClr val="87888A"/>
              </a:solidFill>
            </a:endParaRPr>
          </a:p>
        </p:txBody>
      </p:sp>
    </p:spTree>
    <p:extLst>
      <p:ext uri="{BB962C8B-B14F-4D97-AF65-F5344CB8AC3E}">
        <p14:creationId xmlns:p14="http://schemas.microsoft.com/office/powerpoint/2010/main" val="4274266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rPr>
              <a:t>Essais et mise en service des installations</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425451" y="1042358"/>
            <a:ext cx="8431024" cy="2605015"/>
          </a:xfrm>
        </p:spPr>
        <p:txBody>
          <a:bodyPr/>
          <a:lstStyle/>
          <a:p>
            <a:pPr>
              <a:spcBef>
                <a:spcPts val="0"/>
              </a:spcBef>
              <a:spcAft>
                <a:spcPts val="600"/>
              </a:spcAft>
            </a:pPr>
            <a:r>
              <a:rPr lang="fr-FR" sz="2200" dirty="0" smtClean="0"/>
              <a:t>Nous prévoyons la publication dans notre DTR d’une note dédiée à la phase de mise en service industriel des installations de production.</a:t>
            </a:r>
          </a:p>
          <a:p>
            <a:pPr>
              <a:spcBef>
                <a:spcPts val="0"/>
              </a:spcBef>
              <a:spcAft>
                <a:spcPts val="600"/>
              </a:spcAft>
            </a:pPr>
            <a:endParaRPr lang="fr-FR" sz="2200" dirty="0" smtClean="0"/>
          </a:p>
          <a:p>
            <a:pPr>
              <a:spcBef>
                <a:spcPts val="0"/>
              </a:spcBef>
              <a:spcAft>
                <a:spcPts val="600"/>
              </a:spcAft>
            </a:pPr>
            <a:r>
              <a:rPr lang="fr-FR" sz="2200" dirty="0" smtClean="0"/>
              <a:t>Cette note vise à décrire les différentes étapes et jalons compris entre la fin des travaux de raccordement et la mise en service industriel, à préciser les objectifs de chaque phase, les rôles et responsabilités de chacun au cours de ces phases et les conditions et pré requis de chacune des étapes.</a:t>
            </a:r>
          </a:p>
          <a:p>
            <a:pPr>
              <a:spcBef>
                <a:spcPts val="0"/>
              </a:spcBef>
              <a:spcAft>
                <a:spcPts val="600"/>
              </a:spcAft>
            </a:pPr>
            <a:endParaRPr lang="fr-FR" sz="2200" dirty="0" smtClean="0"/>
          </a:p>
          <a:p>
            <a:pPr>
              <a:spcBef>
                <a:spcPts val="0"/>
              </a:spcBef>
              <a:spcAft>
                <a:spcPts val="600"/>
              </a:spcAft>
            </a:pPr>
            <a:r>
              <a:rPr lang="fr-FR" sz="2200" dirty="0" smtClean="0"/>
              <a:t>Nous visons une mise en concertation de cette note à la fin du premier semestre.</a:t>
            </a:r>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27</a:t>
            </a:fld>
            <a:endParaRPr lang="fr-FR" dirty="0">
              <a:solidFill>
                <a:srgbClr val="87888A"/>
              </a:solidFill>
            </a:endParaRPr>
          </a:p>
        </p:txBody>
      </p:sp>
    </p:spTree>
    <p:extLst>
      <p:ext uri="{BB962C8B-B14F-4D97-AF65-F5344CB8AC3E}">
        <p14:creationId xmlns:p14="http://schemas.microsoft.com/office/powerpoint/2010/main" val="4152202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496" y="2312876"/>
            <a:ext cx="5616624" cy="1728192"/>
          </a:xfrm>
        </p:spPr>
        <p:txBody>
          <a:bodyPr/>
          <a:lstStyle/>
          <a:p>
            <a:pPr algn="ctr"/>
            <a:r>
              <a:rPr lang="fr-FR" sz="2400" dirty="0">
                <a:solidFill>
                  <a:schemeClr val="accent4"/>
                </a:solidFill>
              </a:rPr>
              <a:t>CCP du </a:t>
            </a:r>
            <a:r>
              <a:rPr lang="fr-FR" sz="2400" dirty="0" smtClean="0">
                <a:solidFill>
                  <a:schemeClr val="accent4"/>
                </a:solidFill>
              </a:rPr>
              <a:t>23 03 2020</a:t>
            </a:r>
            <a:r>
              <a:rPr lang="fr-FR" sz="2400" dirty="0">
                <a:solidFill>
                  <a:schemeClr val="accent4"/>
                </a:solidFill>
              </a:rPr>
              <a:t/>
            </a:r>
            <a:br>
              <a:rPr lang="fr-FR" sz="2400" dirty="0">
                <a:solidFill>
                  <a:schemeClr val="accent4"/>
                </a:solidFill>
              </a:rPr>
            </a:br>
            <a:r>
              <a:rPr lang="fr-FR" sz="2400" dirty="0">
                <a:solidFill>
                  <a:schemeClr val="accent4"/>
                </a:solidFill>
              </a:rPr>
              <a:t/>
            </a:r>
            <a:br>
              <a:rPr lang="fr-FR" sz="2400" dirty="0">
                <a:solidFill>
                  <a:schemeClr val="accent4"/>
                </a:solidFill>
              </a:rPr>
            </a:br>
            <a:r>
              <a:rPr lang="fr-FR" sz="2000" dirty="0" smtClean="0">
                <a:solidFill>
                  <a:schemeClr val="accent4"/>
                </a:solidFill>
              </a:rPr>
              <a:t>Points divers</a:t>
            </a:r>
            <a:endParaRPr lang="fr-FR" sz="2000" dirty="0">
              <a:solidFill>
                <a:schemeClr val="accent4"/>
              </a:solidFill>
            </a:endParaRPr>
          </a:p>
        </p:txBody>
      </p:sp>
      <p:sp>
        <p:nvSpPr>
          <p:cNvPr id="3" name="Rectangle 3"/>
          <p:cNvSpPr txBox="1">
            <a:spLocks noChangeArrowheads="1"/>
          </p:cNvSpPr>
          <p:nvPr/>
        </p:nvSpPr>
        <p:spPr bwMode="auto">
          <a:xfrm>
            <a:off x="601663" y="3836988"/>
            <a:ext cx="4227512"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ts val="0"/>
              </a:spcBef>
              <a:spcAft>
                <a:spcPct val="0"/>
              </a:spcAft>
              <a:buClr>
                <a:schemeClr val="accent1"/>
              </a:buClr>
              <a:buSzPct val="240000"/>
              <a:buNone/>
              <a:defRPr sz="1600" b="0">
                <a:solidFill>
                  <a:schemeClr val="tx1"/>
                </a:solidFill>
                <a:latin typeface="Arial" charset="0"/>
                <a:ea typeface="+mn-ea"/>
                <a:cs typeface="+mn-cs"/>
              </a:defRPr>
            </a:lvl1pPr>
            <a:lvl2pPr marL="457200" indent="0" algn="ctr" rtl="0" eaLnBrk="0" fontAlgn="base" hangingPunct="0">
              <a:spcBef>
                <a:spcPct val="20000"/>
              </a:spcBef>
              <a:spcAft>
                <a:spcPct val="0"/>
              </a:spcAft>
              <a:buNone/>
              <a:defRPr sz="1200">
                <a:solidFill>
                  <a:schemeClr val="tx1">
                    <a:tint val="75000"/>
                  </a:schemeClr>
                </a:solidFill>
                <a:latin typeface="Arial" charset="0"/>
                <a:cs typeface="+mn-cs"/>
              </a:defRPr>
            </a:lvl2pPr>
            <a:lvl3pPr marL="914400" indent="0" algn="ctr" rtl="0" eaLnBrk="0" fontAlgn="base" hangingPunct="0">
              <a:spcBef>
                <a:spcPct val="20000"/>
              </a:spcBef>
              <a:spcAft>
                <a:spcPct val="0"/>
              </a:spcAft>
              <a:buNone/>
              <a:defRPr sz="1200">
                <a:solidFill>
                  <a:schemeClr val="tx1">
                    <a:tint val="75000"/>
                  </a:schemeClr>
                </a:solidFill>
                <a:latin typeface="Arial" charset="0"/>
                <a:cs typeface="+mn-cs"/>
              </a:defRPr>
            </a:lvl3pPr>
            <a:lvl4pPr marL="1371600" indent="0" algn="ctr" rtl="0" eaLnBrk="0" fontAlgn="base" hangingPunct="0">
              <a:spcBef>
                <a:spcPct val="20000"/>
              </a:spcBef>
              <a:spcAft>
                <a:spcPct val="0"/>
              </a:spcAft>
              <a:buNone/>
              <a:defRPr sz="1200">
                <a:solidFill>
                  <a:schemeClr val="tx1">
                    <a:tint val="75000"/>
                  </a:schemeClr>
                </a:solidFill>
                <a:latin typeface="Arial" charset="0"/>
                <a:cs typeface="+mn-cs"/>
              </a:defRPr>
            </a:lvl4pPr>
            <a:lvl5pPr marL="1828800" indent="0" algn="ctr" rtl="0" eaLnBrk="0" fontAlgn="base" hangingPunct="0">
              <a:spcBef>
                <a:spcPct val="20000"/>
              </a:spcBef>
              <a:spcAft>
                <a:spcPct val="0"/>
              </a:spcAft>
              <a:buNone/>
              <a:defRPr sz="1200">
                <a:solidFill>
                  <a:schemeClr val="tx1">
                    <a:tint val="75000"/>
                  </a:schemeClr>
                </a:solidFill>
                <a:latin typeface="Arial" charset="0"/>
                <a:cs typeface="+mn-cs"/>
              </a:defRPr>
            </a:lvl5pPr>
            <a:lvl6pPr marL="2286000" indent="0" algn="ctr" rtl="0" fontAlgn="base">
              <a:spcBef>
                <a:spcPct val="20000"/>
              </a:spcBef>
              <a:spcAft>
                <a:spcPct val="0"/>
              </a:spcAft>
              <a:buNone/>
              <a:defRPr sz="1300">
                <a:solidFill>
                  <a:schemeClr val="tx1">
                    <a:tint val="75000"/>
                  </a:schemeClr>
                </a:solidFill>
                <a:latin typeface="+mn-lt"/>
                <a:cs typeface="+mn-cs"/>
              </a:defRPr>
            </a:lvl6pPr>
            <a:lvl7pPr marL="2743200" indent="0" algn="ctr" rtl="0" fontAlgn="base">
              <a:spcBef>
                <a:spcPct val="20000"/>
              </a:spcBef>
              <a:spcAft>
                <a:spcPct val="0"/>
              </a:spcAft>
              <a:buNone/>
              <a:defRPr sz="1300">
                <a:solidFill>
                  <a:schemeClr val="tx1">
                    <a:tint val="75000"/>
                  </a:schemeClr>
                </a:solidFill>
                <a:latin typeface="+mn-lt"/>
                <a:cs typeface="+mn-cs"/>
              </a:defRPr>
            </a:lvl7pPr>
            <a:lvl8pPr marL="3200400" indent="0" algn="ctr" rtl="0" fontAlgn="base">
              <a:spcBef>
                <a:spcPct val="20000"/>
              </a:spcBef>
              <a:spcAft>
                <a:spcPct val="0"/>
              </a:spcAft>
              <a:buNone/>
              <a:defRPr sz="1300">
                <a:solidFill>
                  <a:schemeClr val="tx1">
                    <a:tint val="75000"/>
                  </a:schemeClr>
                </a:solidFill>
                <a:latin typeface="+mn-lt"/>
                <a:cs typeface="+mn-cs"/>
              </a:defRPr>
            </a:lvl8pPr>
            <a:lvl9pPr marL="3657600" indent="0" algn="ctr" rtl="0" fontAlgn="base">
              <a:spcBef>
                <a:spcPct val="20000"/>
              </a:spcBef>
              <a:spcAft>
                <a:spcPct val="0"/>
              </a:spcAft>
              <a:buNone/>
              <a:defRPr sz="1300">
                <a:solidFill>
                  <a:schemeClr val="tx1">
                    <a:tint val="75000"/>
                  </a:schemeClr>
                </a:solidFill>
                <a:latin typeface="+mn-lt"/>
                <a:cs typeface="+mn-cs"/>
              </a:defRPr>
            </a:lvl9pPr>
          </a:lstStyle>
          <a:p>
            <a:pPr eaLnBrk="1" hangingPunct="1"/>
            <a:endParaRPr lang="en-US" altLang="fr-FR" kern="0" dirty="0" smtClean="0"/>
          </a:p>
        </p:txBody>
      </p:sp>
    </p:spTree>
    <p:extLst>
      <p:ext uri="{BB962C8B-B14F-4D97-AF65-F5344CB8AC3E}">
        <p14:creationId xmlns:p14="http://schemas.microsoft.com/office/powerpoint/2010/main" val="2956316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496" y="2312876"/>
            <a:ext cx="5616624" cy="1728192"/>
          </a:xfrm>
        </p:spPr>
        <p:txBody>
          <a:bodyPr/>
          <a:lstStyle/>
          <a:p>
            <a:pPr algn="ctr"/>
            <a:r>
              <a:rPr lang="fr-FR" sz="2400" dirty="0">
                <a:solidFill>
                  <a:schemeClr val="accent4"/>
                </a:solidFill>
              </a:rPr>
              <a:t>CCP </a:t>
            </a:r>
            <a:r>
              <a:rPr lang="fr-FR" sz="2400">
                <a:solidFill>
                  <a:schemeClr val="accent4"/>
                </a:solidFill>
              </a:rPr>
              <a:t>du </a:t>
            </a:r>
            <a:r>
              <a:rPr lang="fr-FR" sz="2400" smtClean="0">
                <a:solidFill>
                  <a:schemeClr val="accent4"/>
                </a:solidFill>
              </a:rPr>
              <a:t>26 </a:t>
            </a:r>
            <a:r>
              <a:rPr lang="fr-FR" sz="2400" dirty="0" smtClean="0">
                <a:solidFill>
                  <a:schemeClr val="accent4"/>
                </a:solidFill>
              </a:rPr>
              <a:t>03 2020</a:t>
            </a:r>
            <a:r>
              <a:rPr lang="fr-FR" sz="2400" dirty="0">
                <a:solidFill>
                  <a:schemeClr val="accent4"/>
                </a:solidFill>
              </a:rPr>
              <a:t/>
            </a:r>
            <a:br>
              <a:rPr lang="fr-FR" sz="2400" dirty="0">
                <a:solidFill>
                  <a:schemeClr val="accent4"/>
                </a:solidFill>
              </a:rPr>
            </a:br>
            <a:r>
              <a:rPr lang="fr-FR" sz="2400" dirty="0">
                <a:solidFill>
                  <a:schemeClr val="accent4"/>
                </a:solidFill>
              </a:rPr>
              <a:t/>
            </a:r>
            <a:br>
              <a:rPr lang="fr-FR" sz="2400" dirty="0">
                <a:solidFill>
                  <a:schemeClr val="accent4"/>
                </a:solidFill>
              </a:rPr>
            </a:br>
            <a:r>
              <a:rPr lang="fr-FR" sz="2000" dirty="0" smtClean="0">
                <a:solidFill>
                  <a:schemeClr val="accent4"/>
                </a:solidFill>
              </a:rPr>
              <a:t>organisation et impact de la crise sanitaire</a:t>
            </a:r>
            <a:endParaRPr lang="fr-FR" sz="2000" dirty="0">
              <a:solidFill>
                <a:schemeClr val="accent4"/>
              </a:solidFill>
            </a:endParaRPr>
          </a:p>
        </p:txBody>
      </p:sp>
      <p:sp>
        <p:nvSpPr>
          <p:cNvPr id="3" name="Rectangle 3"/>
          <p:cNvSpPr txBox="1">
            <a:spLocks noChangeArrowheads="1"/>
          </p:cNvSpPr>
          <p:nvPr/>
        </p:nvSpPr>
        <p:spPr bwMode="auto">
          <a:xfrm>
            <a:off x="601663" y="3836988"/>
            <a:ext cx="4227512"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ts val="0"/>
              </a:spcBef>
              <a:spcAft>
                <a:spcPct val="0"/>
              </a:spcAft>
              <a:buClr>
                <a:schemeClr val="accent1"/>
              </a:buClr>
              <a:buSzPct val="240000"/>
              <a:buNone/>
              <a:defRPr sz="1600" b="0">
                <a:solidFill>
                  <a:schemeClr val="tx1"/>
                </a:solidFill>
                <a:latin typeface="Arial" charset="0"/>
                <a:ea typeface="+mn-ea"/>
                <a:cs typeface="+mn-cs"/>
              </a:defRPr>
            </a:lvl1pPr>
            <a:lvl2pPr marL="457200" indent="0" algn="ctr" rtl="0" eaLnBrk="0" fontAlgn="base" hangingPunct="0">
              <a:spcBef>
                <a:spcPct val="20000"/>
              </a:spcBef>
              <a:spcAft>
                <a:spcPct val="0"/>
              </a:spcAft>
              <a:buNone/>
              <a:defRPr sz="1200">
                <a:solidFill>
                  <a:schemeClr val="tx1">
                    <a:tint val="75000"/>
                  </a:schemeClr>
                </a:solidFill>
                <a:latin typeface="Arial" charset="0"/>
                <a:cs typeface="+mn-cs"/>
              </a:defRPr>
            </a:lvl2pPr>
            <a:lvl3pPr marL="914400" indent="0" algn="ctr" rtl="0" eaLnBrk="0" fontAlgn="base" hangingPunct="0">
              <a:spcBef>
                <a:spcPct val="20000"/>
              </a:spcBef>
              <a:spcAft>
                <a:spcPct val="0"/>
              </a:spcAft>
              <a:buNone/>
              <a:defRPr sz="1200">
                <a:solidFill>
                  <a:schemeClr val="tx1">
                    <a:tint val="75000"/>
                  </a:schemeClr>
                </a:solidFill>
                <a:latin typeface="Arial" charset="0"/>
                <a:cs typeface="+mn-cs"/>
              </a:defRPr>
            </a:lvl3pPr>
            <a:lvl4pPr marL="1371600" indent="0" algn="ctr" rtl="0" eaLnBrk="0" fontAlgn="base" hangingPunct="0">
              <a:spcBef>
                <a:spcPct val="20000"/>
              </a:spcBef>
              <a:spcAft>
                <a:spcPct val="0"/>
              </a:spcAft>
              <a:buNone/>
              <a:defRPr sz="1200">
                <a:solidFill>
                  <a:schemeClr val="tx1">
                    <a:tint val="75000"/>
                  </a:schemeClr>
                </a:solidFill>
                <a:latin typeface="Arial" charset="0"/>
                <a:cs typeface="+mn-cs"/>
              </a:defRPr>
            </a:lvl4pPr>
            <a:lvl5pPr marL="1828800" indent="0" algn="ctr" rtl="0" eaLnBrk="0" fontAlgn="base" hangingPunct="0">
              <a:spcBef>
                <a:spcPct val="20000"/>
              </a:spcBef>
              <a:spcAft>
                <a:spcPct val="0"/>
              </a:spcAft>
              <a:buNone/>
              <a:defRPr sz="1200">
                <a:solidFill>
                  <a:schemeClr val="tx1">
                    <a:tint val="75000"/>
                  </a:schemeClr>
                </a:solidFill>
                <a:latin typeface="Arial" charset="0"/>
                <a:cs typeface="+mn-cs"/>
              </a:defRPr>
            </a:lvl5pPr>
            <a:lvl6pPr marL="2286000" indent="0" algn="ctr" rtl="0" fontAlgn="base">
              <a:spcBef>
                <a:spcPct val="20000"/>
              </a:spcBef>
              <a:spcAft>
                <a:spcPct val="0"/>
              </a:spcAft>
              <a:buNone/>
              <a:defRPr sz="1300">
                <a:solidFill>
                  <a:schemeClr val="tx1">
                    <a:tint val="75000"/>
                  </a:schemeClr>
                </a:solidFill>
                <a:latin typeface="+mn-lt"/>
                <a:cs typeface="+mn-cs"/>
              </a:defRPr>
            </a:lvl6pPr>
            <a:lvl7pPr marL="2743200" indent="0" algn="ctr" rtl="0" fontAlgn="base">
              <a:spcBef>
                <a:spcPct val="20000"/>
              </a:spcBef>
              <a:spcAft>
                <a:spcPct val="0"/>
              </a:spcAft>
              <a:buNone/>
              <a:defRPr sz="1300">
                <a:solidFill>
                  <a:schemeClr val="tx1">
                    <a:tint val="75000"/>
                  </a:schemeClr>
                </a:solidFill>
                <a:latin typeface="+mn-lt"/>
                <a:cs typeface="+mn-cs"/>
              </a:defRPr>
            </a:lvl7pPr>
            <a:lvl8pPr marL="3200400" indent="0" algn="ctr" rtl="0" fontAlgn="base">
              <a:spcBef>
                <a:spcPct val="20000"/>
              </a:spcBef>
              <a:spcAft>
                <a:spcPct val="0"/>
              </a:spcAft>
              <a:buNone/>
              <a:defRPr sz="1300">
                <a:solidFill>
                  <a:schemeClr val="tx1">
                    <a:tint val="75000"/>
                  </a:schemeClr>
                </a:solidFill>
                <a:latin typeface="+mn-lt"/>
                <a:cs typeface="+mn-cs"/>
              </a:defRPr>
            </a:lvl8pPr>
            <a:lvl9pPr marL="3657600" indent="0" algn="ctr" rtl="0" fontAlgn="base">
              <a:spcBef>
                <a:spcPct val="20000"/>
              </a:spcBef>
              <a:spcAft>
                <a:spcPct val="0"/>
              </a:spcAft>
              <a:buNone/>
              <a:defRPr sz="1300">
                <a:solidFill>
                  <a:schemeClr val="tx1">
                    <a:tint val="75000"/>
                  </a:schemeClr>
                </a:solidFill>
                <a:latin typeface="+mn-lt"/>
                <a:cs typeface="+mn-cs"/>
              </a:defRPr>
            </a:lvl9pPr>
          </a:lstStyle>
          <a:p>
            <a:pPr eaLnBrk="1" hangingPunct="1"/>
            <a:endParaRPr lang="en-US" altLang="fr-FR" kern="0" dirty="0" smtClean="0"/>
          </a:p>
        </p:txBody>
      </p:sp>
    </p:spTree>
    <p:extLst>
      <p:ext uri="{BB962C8B-B14F-4D97-AF65-F5344CB8AC3E}">
        <p14:creationId xmlns:p14="http://schemas.microsoft.com/office/powerpoint/2010/main" val="4057459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Plan Pandémie – Organisation générale d’EDF SEI</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47662" y="1340768"/>
            <a:ext cx="8431024" cy="2605015"/>
          </a:xfrm>
        </p:spPr>
        <p:txBody>
          <a:bodyPr/>
          <a:lstStyle/>
          <a:p>
            <a:pPr>
              <a:spcBef>
                <a:spcPts val="0"/>
              </a:spcBef>
              <a:spcAft>
                <a:spcPts val="600"/>
              </a:spcAft>
            </a:pPr>
            <a:r>
              <a:rPr lang="fr-FR" sz="2000" dirty="0" smtClean="0"/>
              <a:t>Dès </a:t>
            </a:r>
            <a:r>
              <a:rPr lang="fr-FR" sz="2000" dirty="0"/>
              <a:t>fin janvier, le groupe EDF a mis en place un dispositif de coordination renforcé pour assurer la remontée d’informations sur la situation dans les zones concernées et mettre en place les actions nécessaires. Depuis le 2 mars, une cellule de crise spécifique au sein du Groupe EDF a été déclenchée afin de prendre rapidement les mesures nécessaires en lien avec le Plan Pandémie d’EDF SA.</a:t>
            </a:r>
          </a:p>
          <a:p>
            <a:pPr>
              <a:spcBef>
                <a:spcPts val="0"/>
              </a:spcBef>
              <a:spcAft>
                <a:spcPts val="600"/>
              </a:spcAft>
            </a:pPr>
            <a:endParaRPr lang="fr-FR" sz="2000" dirty="0"/>
          </a:p>
          <a:p>
            <a:pPr>
              <a:spcBef>
                <a:spcPts val="0"/>
              </a:spcBef>
              <a:spcAft>
                <a:spcPts val="600"/>
              </a:spcAft>
            </a:pPr>
            <a:r>
              <a:rPr lang="fr-FR" sz="2000" dirty="0"/>
              <a:t>Les principaux enjeux en situation de pandémie sont </a:t>
            </a:r>
            <a:r>
              <a:rPr lang="fr-FR" sz="2000" dirty="0" smtClean="0"/>
              <a:t>:</a:t>
            </a:r>
          </a:p>
          <a:p>
            <a:pPr marL="342900" indent="-342900">
              <a:spcBef>
                <a:spcPts val="0"/>
              </a:spcBef>
              <a:spcAft>
                <a:spcPts val="600"/>
              </a:spcAft>
              <a:buSzPct val="100000"/>
              <a:buFont typeface="Arial" panose="020B0604020202020204" pitchFamily="34" charset="0"/>
              <a:buChar char="•"/>
            </a:pPr>
            <a:r>
              <a:rPr lang="fr-FR" sz="2000" dirty="0" smtClean="0"/>
              <a:t>d’assurer </a:t>
            </a:r>
            <a:r>
              <a:rPr lang="fr-FR" sz="2000" dirty="0"/>
              <a:t>la </a:t>
            </a:r>
            <a:r>
              <a:rPr lang="fr-FR" sz="2000" b="1" dirty="0">
                <a:solidFill>
                  <a:srgbClr val="FF0000"/>
                </a:solidFill>
              </a:rPr>
              <a:t>protection des salariés </a:t>
            </a:r>
            <a:endParaRPr lang="fr-FR" sz="2000" b="1" dirty="0" smtClean="0">
              <a:solidFill>
                <a:srgbClr val="FF0000"/>
              </a:solidFill>
            </a:endParaRPr>
          </a:p>
          <a:p>
            <a:pPr marL="342900" indent="-342900">
              <a:spcBef>
                <a:spcPts val="0"/>
              </a:spcBef>
              <a:spcAft>
                <a:spcPts val="600"/>
              </a:spcAft>
              <a:buSzPct val="100000"/>
              <a:buFont typeface="Arial" panose="020B0604020202020204" pitchFamily="34" charset="0"/>
              <a:buChar char="•"/>
            </a:pPr>
            <a:r>
              <a:rPr lang="fr-FR" sz="2000" dirty="0" smtClean="0"/>
              <a:t>d’assurer</a:t>
            </a:r>
            <a:r>
              <a:rPr lang="fr-FR" sz="2000" b="1" dirty="0" smtClean="0">
                <a:solidFill>
                  <a:srgbClr val="FF0000"/>
                </a:solidFill>
              </a:rPr>
              <a:t> </a:t>
            </a:r>
            <a:r>
              <a:rPr lang="fr-FR" sz="2000" dirty="0" smtClean="0"/>
              <a:t>la </a:t>
            </a:r>
            <a:r>
              <a:rPr lang="fr-FR" sz="2000" b="1" dirty="0">
                <a:solidFill>
                  <a:srgbClr val="FF0000"/>
                </a:solidFill>
              </a:rPr>
              <a:t>continuité de la fourniture d’électricité </a:t>
            </a:r>
            <a:endParaRPr lang="fr-FR" sz="2000" b="1" dirty="0" smtClean="0">
              <a:solidFill>
                <a:srgbClr val="FF0000"/>
              </a:solidFill>
            </a:endParaRPr>
          </a:p>
          <a:p>
            <a:pPr marL="342900" indent="-342900">
              <a:spcBef>
                <a:spcPts val="0"/>
              </a:spcBef>
              <a:spcAft>
                <a:spcPts val="600"/>
              </a:spcAft>
              <a:buSzPct val="100000"/>
              <a:buFont typeface="Arial" panose="020B0604020202020204" pitchFamily="34" charset="0"/>
              <a:buChar char="•"/>
            </a:pPr>
            <a:r>
              <a:rPr lang="fr-FR" sz="2000" dirty="0" smtClean="0"/>
              <a:t>de </a:t>
            </a:r>
            <a:r>
              <a:rPr lang="fr-FR" sz="2000" dirty="0"/>
              <a:t>garantir en toutes circonstances la </a:t>
            </a:r>
            <a:r>
              <a:rPr lang="fr-FR" sz="2000" b="1" dirty="0">
                <a:solidFill>
                  <a:srgbClr val="FF0000"/>
                </a:solidFill>
              </a:rPr>
              <a:t>sécurité </a:t>
            </a:r>
            <a:r>
              <a:rPr lang="fr-FR" sz="2000" b="1" dirty="0" smtClean="0">
                <a:solidFill>
                  <a:srgbClr val="FF0000"/>
                </a:solidFill>
              </a:rPr>
              <a:t>des installations </a:t>
            </a:r>
            <a:r>
              <a:rPr lang="fr-FR" sz="2000" b="1" dirty="0">
                <a:solidFill>
                  <a:srgbClr val="FF0000"/>
                </a:solidFill>
              </a:rPr>
              <a:t>industrielles</a:t>
            </a:r>
            <a:r>
              <a:rPr lang="fr-FR" sz="2000" dirty="0"/>
              <a:t>, </a:t>
            </a:r>
            <a:endParaRPr lang="fr-FR" sz="2000" dirty="0" smtClean="0"/>
          </a:p>
          <a:p>
            <a:pPr marL="342900" indent="-342900">
              <a:spcBef>
                <a:spcPts val="0"/>
              </a:spcBef>
              <a:spcAft>
                <a:spcPts val="600"/>
              </a:spcAft>
              <a:buSzPct val="100000"/>
              <a:buFont typeface="Arial" panose="020B0604020202020204" pitchFamily="34" charset="0"/>
              <a:buChar char="•"/>
            </a:pPr>
            <a:r>
              <a:rPr lang="fr-FR" sz="2000" dirty="0" smtClean="0"/>
              <a:t>tout </a:t>
            </a:r>
            <a:r>
              <a:rPr lang="fr-FR" sz="2000" dirty="0"/>
              <a:t>en </a:t>
            </a:r>
            <a:r>
              <a:rPr lang="fr-FR" sz="2000" b="1" dirty="0">
                <a:solidFill>
                  <a:srgbClr val="FF0000"/>
                </a:solidFill>
              </a:rPr>
              <a:t>minimisant les risques sanitaires</a:t>
            </a:r>
            <a:r>
              <a:rPr lang="fr-FR" sz="2000" dirty="0"/>
              <a:t> encourus par nos </a:t>
            </a:r>
            <a:r>
              <a:rPr lang="fr-FR" sz="2000" dirty="0" smtClean="0"/>
              <a:t>personnels et prestataires.</a:t>
            </a:r>
          </a:p>
          <a:p>
            <a:pPr>
              <a:spcBef>
                <a:spcPts val="0"/>
              </a:spcBef>
              <a:spcAft>
                <a:spcPts val="600"/>
              </a:spcAft>
            </a:pP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4</a:t>
            </a:fld>
            <a:endParaRPr lang="fr-FR" dirty="0">
              <a:solidFill>
                <a:srgbClr val="87888A"/>
              </a:solidFill>
            </a:endParaRPr>
          </a:p>
        </p:txBody>
      </p:sp>
    </p:spTree>
    <p:extLst>
      <p:ext uri="{BB962C8B-B14F-4D97-AF65-F5344CB8AC3E}">
        <p14:creationId xmlns:p14="http://schemas.microsoft.com/office/powerpoint/2010/main" val="1837987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a:solidFill>
                  <a:schemeClr val="accent4"/>
                </a:solidFill>
              </a:rPr>
              <a:t>Plan Pandémie – Organisation </a:t>
            </a:r>
            <a:r>
              <a:rPr lang="fr-FR" sz="2800" kern="1200" cap="none" dirty="0" smtClean="0">
                <a:solidFill>
                  <a:schemeClr val="accent4"/>
                </a:solidFill>
              </a:rPr>
              <a:t>générale </a:t>
            </a:r>
            <a:r>
              <a:rPr lang="fr-FR" sz="2800" kern="1200" cap="none" dirty="0">
                <a:solidFill>
                  <a:schemeClr val="accent4"/>
                </a:solidFill>
              </a:rPr>
              <a:t>d’EDF SEI</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425451" y="836712"/>
            <a:ext cx="8431024" cy="2605015"/>
          </a:xfrm>
        </p:spPr>
        <p:txBody>
          <a:bodyPr/>
          <a:lstStyle/>
          <a:p>
            <a:pPr>
              <a:spcBef>
                <a:spcPts val="0"/>
              </a:spcBef>
              <a:spcAft>
                <a:spcPts val="600"/>
              </a:spcAft>
            </a:pPr>
            <a:endParaRPr lang="fr-FR" sz="2000" dirty="0"/>
          </a:p>
          <a:p>
            <a:pPr>
              <a:spcBef>
                <a:spcPts val="0"/>
              </a:spcBef>
              <a:spcAft>
                <a:spcPts val="600"/>
              </a:spcAft>
            </a:pPr>
            <a:r>
              <a:rPr lang="fr-FR" sz="2000" dirty="0" smtClean="0"/>
              <a:t>A </a:t>
            </a:r>
            <a:r>
              <a:rPr lang="fr-FR" sz="2000" dirty="0"/>
              <a:t>ce jour, </a:t>
            </a:r>
            <a:r>
              <a:rPr lang="fr-FR" sz="2000" b="1" dirty="0">
                <a:solidFill>
                  <a:srgbClr val="FF0000"/>
                </a:solidFill>
              </a:rPr>
              <a:t>tous les déplacements professionnels en France et à l’international sont interdits sauf pour les activités essentielles requérant une présence physique sur site</a:t>
            </a:r>
            <a:r>
              <a:rPr lang="fr-FR" sz="2000" dirty="0"/>
              <a:t>. </a:t>
            </a:r>
            <a:endParaRPr lang="fr-FR" sz="2000" dirty="0" smtClean="0"/>
          </a:p>
          <a:p>
            <a:pPr>
              <a:spcBef>
                <a:spcPts val="0"/>
              </a:spcBef>
              <a:spcAft>
                <a:spcPts val="600"/>
              </a:spcAft>
            </a:pPr>
            <a:r>
              <a:rPr lang="fr-FR" sz="2000" dirty="0" smtClean="0"/>
              <a:t>Dans </a:t>
            </a:r>
            <a:r>
              <a:rPr lang="fr-FR" sz="2000" dirty="0"/>
              <a:t>le cadre de l’instauration du confinement en France, une attestation appelée « certificat pour les activités essentielles au fonctionnement d’EDF » est remise aux salariés dont la présence physique est requise sur site. Cette dernière permet aux salariés concernés de se rendre sur leur lieu de travail.</a:t>
            </a:r>
          </a:p>
          <a:p>
            <a:pPr>
              <a:spcBef>
                <a:spcPts val="0"/>
              </a:spcBef>
              <a:spcAft>
                <a:spcPts val="600"/>
              </a:spcAft>
            </a:pPr>
            <a:endParaRPr lang="fr-FR" sz="2000" dirty="0"/>
          </a:p>
          <a:p>
            <a:pPr>
              <a:spcBef>
                <a:spcPts val="0"/>
              </a:spcBef>
              <a:spcAft>
                <a:spcPts val="600"/>
              </a:spcAft>
            </a:pPr>
            <a:r>
              <a:rPr lang="fr-FR" sz="2000" b="1" dirty="0">
                <a:solidFill>
                  <a:srgbClr val="FF0000"/>
                </a:solidFill>
              </a:rPr>
              <a:t>Les activités essentielles </a:t>
            </a:r>
            <a:r>
              <a:rPr lang="fr-FR" sz="2000" dirty="0"/>
              <a:t>définies dans le cadre des Plans d’activité de Continuité (PCA) et nécessitant la présence physique des salariés sur les sites de l’entreprise et les sites des clients </a:t>
            </a:r>
            <a:r>
              <a:rPr lang="fr-FR" sz="2000" b="1" dirty="0">
                <a:solidFill>
                  <a:srgbClr val="FF0000"/>
                </a:solidFill>
              </a:rPr>
              <a:t>sont assurées dans la durée</a:t>
            </a:r>
            <a:r>
              <a:rPr lang="fr-FR" sz="2000" dirty="0" smtClean="0"/>
              <a:t>.</a:t>
            </a:r>
            <a:endParaRPr lang="fr-FR" sz="2000" dirty="0"/>
          </a:p>
          <a:p>
            <a:pPr>
              <a:spcBef>
                <a:spcPts val="0"/>
              </a:spcBef>
              <a:spcAft>
                <a:spcPts val="600"/>
              </a:spcAft>
            </a:pPr>
            <a:endParaRPr lang="fr-FR" sz="2000" b="1" dirty="0" smtClean="0">
              <a:solidFill>
                <a:srgbClr val="FF0000"/>
              </a:solidFill>
            </a:endParaRPr>
          </a:p>
          <a:p>
            <a:pPr>
              <a:spcBef>
                <a:spcPts val="0"/>
              </a:spcBef>
              <a:spcAft>
                <a:spcPts val="600"/>
              </a:spcAft>
            </a:pPr>
            <a:r>
              <a:rPr lang="fr-FR" sz="2000" b="1" dirty="0" smtClean="0">
                <a:solidFill>
                  <a:srgbClr val="FF0000"/>
                </a:solidFill>
              </a:rPr>
              <a:t>Tous </a:t>
            </a:r>
            <a:r>
              <a:rPr lang="fr-FR" sz="2000" b="1" dirty="0">
                <a:solidFill>
                  <a:srgbClr val="FF0000"/>
                </a:solidFill>
              </a:rPr>
              <a:t>les salariés ne relevant pas des activités essentielles travaillent désormais à domicile</a:t>
            </a:r>
            <a:r>
              <a:rPr lang="fr-FR" sz="2000" dirty="0"/>
              <a:t>. </a:t>
            </a:r>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5</a:t>
            </a:fld>
            <a:endParaRPr lang="fr-FR" dirty="0">
              <a:solidFill>
                <a:srgbClr val="87888A"/>
              </a:solidFill>
            </a:endParaRPr>
          </a:p>
        </p:txBody>
      </p:sp>
    </p:spTree>
    <p:extLst>
      <p:ext uri="{BB962C8B-B14F-4D97-AF65-F5344CB8AC3E}">
        <p14:creationId xmlns:p14="http://schemas.microsoft.com/office/powerpoint/2010/main" val="788983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Plan Pandémie – Equilibre Offre - Demande</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47662" y="1080120"/>
            <a:ext cx="8431024" cy="5517232"/>
          </a:xfrm>
        </p:spPr>
        <p:txBody>
          <a:bodyPr/>
          <a:lstStyle/>
          <a:p>
            <a:pPr>
              <a:spcBef>
                <a:spcPts val="0"/>
              </a:spcBef>
              <a:spcAft>
                <a:spcPts val="600"/>
              </a:spcAft>
            </a:pPr>
            <a:r>
              <a:rPr lang="fr-FR" sz="2000" dirty="0" smtClean="0"/>
              <a:t>La gestion du système et le maintien de l’équilibre offre-demande font partie des activités essentielles assurées par EDF SEI.</a:t>
            </a:r>
          </a:p>
          <a:p>
            <a:pPr>
              <a:spcBef>
                <a:spcPts val="0"/>
              </a:spcBef>
              <a:spcAft>
                <a:spcPts val="600"/>
              </a:spcAft>
            </a:pPr>
            <a:endParaRPr lang="fr-FR" sz="2000" dirty="0" smtClean="0"/>
          </a:p>
          <a:p>
            <a:pPr>
              <a:spcBef>
                <a:spcPts val="0"/>
              </a:spcBef>
              <a:spcAft>
                <a:spcPts val="600"/>
              </a:spcAft>
            </a:pPr>
            <a:r>
              <a:rPr lang="fr-FR" sz="2000" dirty="0" smtClean="0"/>
              <a:t>Les organisations locales ont été adaptées pour assurer la sécurité d’alimentation des utilisateurs des territoires et la sureté de fonctionnement des systèmes électriques.</a:t>
            </a:r>
          </a:p>
          <a:p>
            <a:pPr>
              <a:spcBef>
                <a:spcPts val="0"/>
              </a:spcBef>
              <a:spcAft>
                <a:spcPts val="600"/>
              </a:spcAft>
            </a:pPr>
            <a:endParaRPr lang="fr-FR" sz="2000" dirty="0" smtClean="0"/>
          </a:p>
          <a:p>
            <a:pPr>
              <a:spcBef>
                <a:spcPts val="0"/>
              </a:spcBef>
              <a:spcAft>
                <a:spcPts val="600"/>
              </a:spcAft>
            </a:pPr>
            <a:r>
              <a:rPr lang="fr-FR" sz="2000" dirty="0" smtClean="0"/>
              <a:t>L’arrêt ou la modification de l’activité de nombreux secteurs économiques ainsi que </a:t>
            </a:r>
            <a:r>
              <a:rPr lang="fr-FR" sz="2000" dirty="0"/>
              <a:t>l’augmentation sensible du nombre de personnes à leur domicile en </a:t>
            </a:r>
            <a:r>
              <a:rPr lang="fr-FR" sz="2000" dirty="0" smtClean="0"/>
              <a:t>journée conduisent à des évolutions sensibles de la consommation (en niveau et en forme) électrique.</a:t>
            </a:r>
          </a:p>
          <a:p>
            <a:pPr>
              <a:spcBef>
                <a:spcPts val="0"/>
              </a:spcBef>
              <a:spcAft>
                <a:spcPts val="600"/>
              </a:spcAft>
            </a:pPr>
            <a:r>
              <a:rPr lang="fr-FR" sz="2000" dirty="0" smtClean="0">
                <a:solidFill>
                  <a:srgbClr val="FF0000"/>
                </a:solidFill>
              </a:rPr>
              <a:t>Une information renforcée concernant la disponibilité des principaux moyens de production des territoires et des niveaux de stock de combustible</a:t>
            </a:r>
            <a:r>
              <a:rPr lang="fr-FR" sz="2000" dirty="0" smtClean="0"/>
              <a:t> permet d’assurer au mieux cette mission en limitant le recours à des moyens exceptionnels.</a:t>
            </a: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6</a:t>
            </a:fld>
            <a:endParaRPr lang="fr-FR" dirty="0">
              <a:solidFill>
                <a:srgbClr val="87888A"/>
              </a:solidFill>
            </a:endParaRPr>
          </a:p>
        </p:txBody>
      </p:sp>
    </p:spTree>
    <p:extLst>
      <p:ext uri="{BB962C8B-B14F-4D97-AF65-F5344CB8AC3E}">
        <p14:creationId xmlns:p14="http://schemas.microsoft.com/office/powerpoint/2010/main" val="3208552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Plan Pandémie – Traitement des demandes de raccordement</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425451" y="1556792"/>
            <a:ext cx="8431024" cy="5517232"/>
          </a:xfrm>
        </p:spPr>
        <p:txBody>
          <a:bodyPr/>
          <a:lstStyle/>
          <a:p>
            <a:pPr>
              <a:spcBef>
                <a:spcPts val="0"/>
              </a:spcBef>
              <a:spcAft>
                <a:spcPts val="600"/>
              </a:spcAft>
            </a:pPr>
            <a:r>
              <a:rPr lang="fr-FR" sz="2000" dirty="0"/>
              <a:t>Le dépôt des demandes de raccordement et des pièces qui les accompagnent reste possible sur </a:t>
            </a:r>
            <a:r>
              <a:rPr lang="fr-FR" sz="2000" dirty="0" smtClean="0"/>
              <a:t>le portail raccordement (BT &lt; 36 </a:t>
            </a:r>
            <a:r>
              <a:rPr lang="fr-FR" sz="2000" dirty="0" err="1" smtClean="0"/>
              <a:t>kVA</a:t>
            </a:r>
            <a:r>
              <a:rPr lang="fr-FR" sz="2000" dirty="0" smtClean="0"/>
              <a:t>) ou auprès de </a:t>
            </a:r>
            <a:r>
              <a:rPr lang="fr-FR" sz="2000" dirty="0" smtClean="0"/>
              <a:t>l’ARD (BT &gt; 36, HTA, HTB).  </a:t>
            </a:r>
            <a:r>
              <a:rPr lang="fr-FR" sz="2000" b="1" dirty="0" smtClean="0">
                <a:solidFill>
                  <a:srgbClr val="FF0000"/>
                </a:solidFill>
              </a:rPr>
              <a:t>Le </a:t>
            </a:r>
            <a:r>
              <a:rPr lang="fr-FR" sz="2000" b="1" dirty="0">
                <a:solidFill>
                  <a:srgbClr val="FF0000"/>
                </a:solidFill>
              </a:rPr>
              <a:t>contact par mail doit être privilégié </a:t>
            </a:r>
            <a:r>
              <a:rPr lang="fr-FR" sz="2000" dirty="0"/>
              <a:t>auprès de l’ARD (</a:t>
            </a:r>
            <a:r>
              <a:rPr lang="fr-FR" sz="2000" dirty="0">
                <a:hlinkClick r:id="rId2"/>
              </a:rPr>
              <a:t>ard-sei@edf.fr</a:t>
            </a:r>
            <a:r>
              <a:rPr lang="fr-FR" sz="2000" dirty="0"/>
              <a:t>) pour tout contact ou dépôt de demande.</a:t>
            </a:r>
          </a:p>
          <a:p>
            <a:pPr>
              <a:spcBef>
                <a:spcPts val="0"/>
              </a:spcBef>
              <a:spcAft>
                <a:spcPts val="600"/>
              </a:spcAft>
            </a:pPr>
            <a:endParaRPr lang="fr-FR" sz="2000" dirty="0" smtClean="0"/>
          </a:p>
          <a:p>
            <a:pPr>
              <a:spcBef>
                <a:spcPts val="0"/>
              </a:spcBef>
              <a:spcAft>
                <a:spcPts val="600"/>
              </a:spcAft>
            </a:pPr>
            <a:r>
              <a:rPr lang="fr-FR" sz="2000" dirty="0" smtClean="0"/>
              <a:t>L’ordre </a:t>
            </a:r>
            <a:r>
              <a:rPr lang="fr-FR" sz="2000" dirty="0"/>
              <a:t>et les critères d’entrée en file d’attente de ces demandes demeurent inchangés, </a:t>
            </a:r>
            <a:r>
              <a:rPr lang="fr-FR" sz="2000" b="1" dirty="0">
                <a:solidFill>
                  <a:srgbClr val="FF0000"/>
                </a:solidFill>
              </a:rPr>
              <a:t>mais ces demandes ne pourront </a:t>
            </a:r>
            <a:r>
              <a:rPr lang="fr-FR" sz="2000" b="1" dirty="0" smtClean="0">
                <a:solidFill>
                  <a:srgbClr val="FF0000"/>
                </a:solidFill>
              </a:rPr>
              <a:t>toutes être </a:t>
            </a:r>
            <a:r>
              <a:rPr lang="fr-FR" sz="2000" b="1" dirty="0">
                <a:solidFill>
                  <a:srgbClr val="FF0000"/>
                </a:solidFill>
              </a:rPr>
              <a:t>traitées dans les délais </a:t>
            </a:r>
            <a:r>
              <a:rPr lang="fr-FR" sz="2000" b="1" dirty="0" smtClean="0">
                <a:solidFill>
                  <a:srgbClr val="FF0000"/>
                </a:solidFill>
              </a:rPr>
              <a:t>habituels </a:t>
            </a:r>
            <a:r>
              <a:rPr lang="fr-FR" sz="2000" dirty="0" smtClean="0"/>
              <a:t>(notamment pour les devis nécessitant des déplacements sur le terrain).</a:t>
            </a:r>
          </a:p>
          <a:p>
            <a:pPr>
              <a:spcBef>
                <a:spcPts val="0"/>
              </a:spcBef>
              <a:spcAft>
                <a:spcPts val="600"/>
              </a:spcAft>
            </a:pPr>
            <a:endParaRPr lang="fr-FR" sz="2000" dirty="0" smtClean="0"/>
          </a:p>
          <a:p>
            <a:pPr>
              <a:spcBef>
                <a:spcPts val="0"/>
              </a:spcBef>
              <a:spcAft>
                <a:spcPts val="600"/>
              </a:spcAft>
            </a:pPr>
            <a:r>
              <a:rPr lang="fr-FR" sz="2000" dirty="0" smtClean="0"/>
              <a:t>Des projets d’ordonnance prévoient que</a:t>
            </a:r>
            <a:r>
              <a:rPr lang="fr-FR" sz="2000" b="1" dirty="0" smtClean="0">
                <a:solidFill>
                  <a:srgbClr val="FF0000"/>
                </a:solidFill>
              </a:rPr>
              <a:t> la </a:t>
            </a:r>
            <a:r>
              <a:rPr lang="fr-FR" sz="2000" b="1" dirty="0" smtClean="0">
                <a:solidFill>
                  <a:srgbClr val="FF0000"/>
                </a:solidFill>
              </a:rPr>
              <a:t>validité des offres de raccordement émises et attente d’accord de la part du demande </a:t>
            </a:r>
            <a:r>
              <a:rPr lang="fr-FR" sz="2000" b="1" dirty="0" smtClean="0">
                <a:solidFill>
                  <a:srgbClr val="FF0000"/>
                </a:solidFill>
              </a:rPr>
              <a:t>soit prolongée </a:t>
            </a:r>
            <a:r>
              <a:rPr lang="fr-FR" sz="2000" dirty="0" smtClean="0"/>
              <a:t>de la durée de l’état d’urgence sanitaire.</a:t>
            </a:r>
          </a:p>
          <a:p>
            <a:pPr>
              <a:spcBef>
                <a:spcPts val="0"/>
              </a:spcBef>
              <a:spcAft>
                <a:spcPts val="600"/>
              </a:spcAft>
            </a:pP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7</a:t>
            </a:fld>
            <a:endParaRPr lang="fr-FR" dirty="0">
              <a:solidFill>
                <a:srgbClr val="87888A"/>
              </a:solidFill>
            </a:endParaRPr>
          </a:p>
        </p:txBody>
      </p:sp>
    </p:spTree>
    <p:extLst>
      <p:ext uri="{BB962C8B-B14F-4D97-AF65-F5344CB8AC3E}">
        <p14:creationId xmlns:p14="http://schemas.microsoft.com/office/powerpoint/2010/main" val="2486976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Plan Pandémie – Traitement des demandes de raccordement</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47662" y="1224136"/>
            <a:ext cx="8431024" cy="5517232"/>
          </a:xfrm>
        </p:spPr>
        <p:txBody>
          <a:bodyPr/>
          <a:lstStyle/>
          <a:p>
            <a:pPr>
              <a:spcBef>
                <a:spcPts val="0"/>
              </a:spcBef>
              <a:spcAft>
                <a:spcPts val="600"/>
              </a:spcAft>
            </a:pPr>
            <a:r>
              <a:rPr lang="fr-FR" sz="2000" b="1" dirty="0" smtClean="0">
                <a:solidFill>
                  <a:srgbClr val="FF0000"/>
                </a:solidFill>
              </a:rPr>
              <a:t>La réalisation des travaux de raccordement (y compris ouvrages relevant des S2REnR), la mise en exploitation des ouvrages et la mise en service des dispositifs de comptage sont actuellement suspendues </a:t>
            </a:r>
            <a:r>
              <a:rPr lang="fr-FR" sz="2000" dirty="0" smtClean="0"/>
              <a:t>pour les installations de production. La DGEC a prévu de neutraliser l’impact de ces mesures pour les producteurs : </a:t>
            </a:r>
          </a:p>
          <a:p>
            <a:pPr>
              <a:spcBef>
                <a:spcPts val="0"/>
              </a:spcBef>
              <a:spcAft>
                <a:spcPts val="600"/>
              </a:spcAft>
            </a:pPr>
            <a:endParaRPr lang="fr-FR" sz="2000" dirty="0" smtClean="0"/>
          </a:p>
          <a:p>
            <a:pPr>
              <a:spcBef>
                <a:spcPts val="0"/>
              </a:spcBef>
              <a:spcAft>
                <a:spcPts val="600"/>
              </a:spcAft>
            </a:pPr>
            <a:r>
              <a:rPr lang="fr-FR" sz="2000" i="1" dirty="0"/>
              <a:t>« Afin de ne pas pénaliser les projets et compte tenu des circonstances exceptionnelles découlant de l'épidémie de covid-19 et des mesures prises par les pouvoirs publics pour lutter contre la propagation du virus, des délais seront accordés aux producteurs pénalisés par ces retards liés à l’épidémie de Coronavirus. En vue de faciliter la gestion administrative de ces dossiers, des délais forfaitaires seront accordés pour tous les producteurs, quels que soient le dispositif de soutien ou la technologie. Ils seront définis en lien avec les filières lorsque la situation sera rétablie et pourront être différentiés en fonction des technologies</a:t>
            </a:r>
            <a:r>
              <a:rPr lang="fr-FR" sz="2000" i="1" dirty="0" smtClean="0"/>
              <a:t>. »</a:t>
            </a:r>
            <a:endParaRPr lang="fr-FR" sz="2000" i="1" dirty="0"/>
          </a:p>
          <a:p>
            <a:pPr>
              <a:spcBef>
                <a:spcPts val="0"/>
              </a:spcBef>
              <a:spcAft>
                <a:spcPts val="600"/>
              </a:spcAft>
            </a:pPr>
            <a:endParaRPr lang="fr-FR" sz="2000" dirty="0"/>
          </a:p>
          <a:p>
            <a:pPr>
              <a:spcBef>
                <a:spcPts val="0"/>
              </a:spcBef>
              <a:spcAft>
                <a:spcPts val="600"/>
              </a:spcAft>
            </a:pP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graphicFrame>
        <p:nvGraphicFramePr>
          <p:cNvPr id="3" name="Objet 2"/>
          <p:cNvGraphicFramePr>
            <a:graphicFrameLocks noChangeAspect="1"/>
          </p:cNvGraphicFramePr>
          <p:nvPr>
            <p:extLst>
              <p:ext uri="{D42A27DB-BD31-4B8C-83A1-F6EECF244321}">
                <p14:modId xmlns:p14="http://schemas.microsoft.com/office/powerpoint/2010/main" val="4273723268"/>
              </p:ext>
            </p:extLst>
          </p:nvPr>
        </p:nvGraphicFramePr>
        <p:xfrm>
          <a:off x="7277036" y="2564904"/>
          <a:ext cx="914400" cy="771525"/>
        </p:xfrm>
        <a:graphic>
          <a:graphicData uri="http://schemas.openxmlformats.org/presentationml/2006/ole">
            <mc:AlternateContent xmlns:mc="http://schemas.openxmlformats.org/markup-compatibility/2006">
              <mc:Choice xmlns:v="urn:schemas-microsoft-com:vml" Requires="v">
                <p:oleObj spid="_x0000_s821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277036" y="2564904"/>
                        <a:ext cx="914400" cy="771525"/>
                      </a:xfrm>
                      <a:prstGeom prst="rect">
                        <a:avLst/>
                      </a:prstGeom>
                    </p:spPr>
                  </p:pic>
                </p:oleObj>
              </mc:Fallback>
            </mc:AlternateContent>
          </a:graphicData>
        </a:graphic>
      </p:graphicFrame>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8</a:t>
            </a:fld>
            <a:endParaRPr lang="fr-FR" dirty="0">
              <a:solidFill>
                <a:srgbClr val="87888A"/>
              </a:solidFill>
            </a:endParaRPr>
          </a:p>
        </p:txBody>
      </p:sp>
    </p:spTree>
    <p:extLst>
      <p:ext uri="{BB962C8B-B14F-4D97-AF65-F5344CB8AC3E}">
        <p14:creationId xmlns:p14="http://schemas.microsoft.com/office/powerpoint/2010/main" val="1333355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Plan Pandémie – Gestion du réseau</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47662" y="1079659"/>
            <a:ext cx="8431024" cy="5517232"/>
          </a:xfrm>
        </p:spPr>
        <p:txBody>
          <a:bodyPr/>
          <a:lstStyle/>
          <a:p>
            <a:pPr>
              <a:spcBef>
                <a:spcPts val="0"/>
              </a:spcBef>
              <a:spcAft>
                <a:spcPts val="600"/>
              </a:spcAft>
            </a:pPr>
            <a:r>
              <a:rPr lang="fr-FR" sz="2000" dirty="0" smtClean="0"/>
              <a:t>Seules sont maintenues :</a:t>
            </a:r>
          </a:p>
          <a:p>
            <a:pPr marL="342900" indent="-342900">
              <a:spcBef>
                <a:spcPts val="0"/>
              </a:spcBef>
              <a:spcAft>
                <a:spcPts val="600"/>
              </a:spcAft>
              <a:buSzPct val="100000"/>
              <a:buFont typeface="Arial" panose="020B0604020202020204" pitchFamily="34" charset="0"/>
              <a:buChar char="•"/>
            </a:pPr>
            <a:r>
              <a:rPr lang="fr-FR" sz="2000" dirty="0"/>
              <a:t>les activités nécessaires </a:t>
            </a:r>
            <a:r>
              <a:rPr lang="fr-FR" sz="2000" dirty="0" smtClean="0"/>
              <a:t>à la </a:t>
            </a:r>
            <a:r>
              <a:rPr lang="fr-FR" sz="2000" dirty="0"/>
              <a:t>sécurité des personnes et des biens, </a:t>
            </a:r>
            <a:endParaRPr lang="fr-FR" sz="2000" dirty="0" smtClean="0"/>
          </a:p>
          <a:p>
            <a:pPr marL="342900" indent="-342900">
              <a:spcBef>
                <a:spcPts val="0"/>
              </a:spcBef>
              <a:spcAft>
                <a:spcPts val="600"/>
              </a:spcAft>
              <a:buSzPct val="100000"/>
              <a:buFont typeface="Arial" panose="020B0604020202020204" pitchFamily="34" charset="0"/>
              <a:buChar char="•"/>
            </a:pPr>
            <a:r>
              <a:rPr lang="fr-FR" sz="2000" dirty="0"/>
              <a:t>les activités nécessaires </a:t>
            </a:r>
            <a:r>
              <a:rPr lang="fr-FR" sz="2000" dirty="0" smtClean="0"/>
              <a:t>au </a:t>
            </a:r>
            <a:r>
              <a:rPr lang="fr-FR" sz="2000" dirty="0"/>
              <a:t>maintien de la continuité de fourniture d’électricité, notamment le </a:t>
            </a:r>
            <a:r>
              <a:rPr lang="fr-FR" sz="2000" dirty="0" smtClean="0"/>
              <a:t>dépannage (producteurs et consommateurs), </a:t>
            </a:r>
          </a:p>
          <a:p>
            <a:pPr marL="342900" indent="-342900">
              <a:spcBef>
                <a:spcPts val="0"/>
              </a:spcBef>
              <a:spcAft>
                <a:spcPts val="600"/>
              </a:spcAft>
              <a:buSzPct val="100000"/>
              <a:buFont typeface="Arial" panose="020B0604020202020204" pitchFamily="34" charset="0"/>
              <a:buChar char="•"/>
            </a:pPr>
            <a:r>
              <a:rPr lang="fr-FR" sz="2000" dirty="0" smtClean="0"/>
              <a:t>les </a:t>
            </a:r>
            <a:r>
              <a:rPr lang="fr-FR" sz="2000" dirty="0"/>
              <a:t>manœuvres d’exploitation ou les travaux nécessaires au fonctionnement </a:t>
            </a:r>
            <a:r>
              <a:rPr lang="fr-FR" sz="2000" dirty="0" smtClean="0"/>
              <a:t>du </a:t>
            </a:r>
            <a:r>
              <a:rPr lang="fr-FR" sz="2000" dirty="0"/>
              <a:t>réseau</a:t>
            </a:r>
            <a:r>
              <a:rPr lang="fr-FR" sz="2000" dirty="0" smtClean="0"/>
              <a:t>.</a:t>
            </a:r>
          </a:p>
          <a:p>
            <a:pPr marL="342900" indent="-342900">
              <a:spcBef>
                <a:spcPts val="0"/>
              </a:spcBef>
              <a:spcAft>
                <a:spcPts val="600"/>
              </a:spcAft>
              <a:buSzPct val="100000"/>
              <a:buFont typeface="Arial" panose="020B0604020202020204" pitchFamily="34" charset="0"/>
              <a:buChar char="•"/>
            </a:pPr>
            <a:endParaRPr lang="fr-FR" sz="2000" dirty="0"/>
          </a:p>
          <a:p>
            <a:pPr>
              <a:spcBef>
                <a:spcPts val="0"/>
              </a:spcBef>
              <a:spcAft>
                <a:spcPts val="600"/>
              </a:spcAft>
              <a:buSzPct val="100000"/>
            </a:pPr>
            <a:r>
              <a:rPr lang="fr-FR" sz="2000" dirty="0" smtClean="0"/>
              <a:t>Ces activités peuvent conduire à interrompre </a:t>
            </a:r>
            <a:r>
              <a:rPr lang="fr-FR" sz="2000" dirty="0"/>
              <a:t>la distribution d’électricité pour réaliser des travaux programmés urgents nécessaires au bon fonctionnement du réseau. </a:t>
            </a:r>
            <a:r>
              <a:rPr lang="fr-FR" sz="2000" dirty="0" smtClean="0"/>
              <a:t>Par </a:t>
            </a:r>
            <a:r>
              <a:rPr lang="fr-FR" sz="2000" dirty="0"/>
              <a:t>ailleurs, des pannes d’électricité pourront survenir, pour les mêmes motifs qu’en temps normal. Nos équipes restent mobilisées pour rétablir la distribution dans les meilleurs délais. </a:t>
            </a:r>
          </a:p>
          <a:p>
            <a:pPr>
              <a:spcBef>
                <a:spcPts val="0"/>
              </a:spcBef>
              <a:spcAft>
                <a:spcPts val="600"/>
              </a:spcAft>
              <a:buSzPct val="100000"/>
            </a:pPr>
            <a:r>
              <a:rPr lang="fr-FR" sz="2000" dirty="0" smtClean="0">
                <a:solidFill>
                  <a:srgbClr val="FF0000"/>
                </a:solidFill>
              </a:rPr>
              <a:t>Le déploiement </a:t>
            </a:r>
            <a:r>
              <a:rPr lang="fr-FR" sz="2000" dirty="0" smtClean="0"/>
              <a:t>délibéré (hors dépannage) </a:t>
            </a:r>
            <a:r>
              <a:rPr lang="fr-FR" sz="2000" dirty="0" smtClean="0">
                <a:solidFill>
                  <a:srgbClr val="FF0000"/>
                </a:solidFill>
              </a:rPr>
              <a:t>de compteurs numérique est interrompu</a:t>
            </a:r>
            <a:r>
              <a:rPr lang="fr-FR" sz="2000" dirty="0" smtClean="0"/>
              <a:t> pour tous les utilisateurs du réseau.</a:t>
            </a:r>
            <a:endParaRPr lang="fr-FR" sz="2000" dirty="0"/>
          </a:p>
        </p:txBody>
      </p:sp>
      <p:sp>
        <p:nvSpPr>
          <p:cNvPr id="2" name="Espace réservé du pied de page 1"/>
          <p:cNvSpPr>
            <a:spLocks noGrp="1"/>
          </p:cNvSpPr>
          <p:nvPr>
            <p:ph type="ftr" sz="quarter" idx="10"/>
          </p:nvPr>
        </p:nvSpPr>
        <p:spPr/>
        <p:txBody>
          <a:bodyPr/>
          <a:lstStyle/>
          <a:p>
            <a:pPr>
              <a:defRPr/>
            </a:pPr>
            <a:r>
              <a:rPr lang="fr-FR" smtClean="0">
                <a:solidFill>
                  <a:srgbClr val="87888A"/>
                </a:solidFill>
              </a:rPr>
              <a:t>EDF SEI - CCP du 26 mars 2020</a:t>
            </a:r>
            <a:endParaRPr lang="fr-FR">
              <a:solidFill>
                <a:srgbClr val="87888A"/>
              </a:solidFill>
            </a:endParaRPr>
          </a:p>
        </p:txBody>
      </p:sp>
      <p:sp>
        <p:nvSpPr>
          <p:cNvPr id="3" name="Espace réservé du numéro de diapositive 2"/>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9</a:t>
            </a:fld>
            <a:endParaRPr lang="fr-FR" dirty="0">
              <a:solidFill>
                <a:srgbClr val="87888A"/>
              </a:solidFill>
            </a:endParaRPr>
          </a:p>
        </p:txBody>
      </p:sp>
    </p:spTree>
    <p:extLst>
      <p:ext uri="{BB962C8B-B14F-4D97-AF65-F5344CB8AC3E}">
        <p14:creationId xmlns:p14="http://schemas.microsoft.com/office/powerpoint/2010/main" val="10645087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DF Bleu foncé avec photo">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0.xml><?xml version="1.0" encoding="utf-8"?>
<a:theme xmlns:a="http://schemas.openxmlformats.org/drawingml/2006/main" name="Autoconso - Déclinaison DTR et contractuell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1.xml><?xml version="1.0" encoding="utf-8"?>
<a:theme xmlns:a="http://schemas.openxmlformats.org/drawingml/2006/main" name="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2.xml><?xml version="1.0" encoding="utf-8"?>
<a:theme xmlns:a="http://schemas.openxmlformats.org/drawingml/2006/main" name="1_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3.xml><?xml version="1.0" encoding="utf-8"?>
<a:theme xmlns:a="http://schemas.openxmlformats.org/drawingml/2006/main" name="2_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4.xml><?xml version="1.0" encoding="utf-8"?>
<a:theme xmlns:a="http://schemas.openxmlformats.org/drawingml/2006/main" name="3_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5.xml><?xml version="1.0" encoding="utf-8"?>
<a:theme xmlns:a="http://schemas.openxmlformats.org/drawingml/2006/main" name="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6.xml><?xml version="1.0" encoding="utf-8"?>
<a:theme xmlns:a="http://schemas.openxmlformats.org/drawingml/2006/main" name="1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7.xml><?xml version="1.0" encoding="utf-8"?>
<a:theme xmlns:a="http://schemas.openxmlformats.org/drawingml/2006/main" name="2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8.xml><?xml version="1.0" encoding="utf-8"?>
<a:theme xmlns:a="http://schemas.openxmlformats.org/drawingml/2006/main" name="3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9.xml><?xml version="1.0" encoding="utf-8"?>
<a:theme xmlns:a="http://schemas.openxmlformats.org/drawingml/2006/main" name="4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xml><?xml version="1.0" encoding="utf-8"?>
<a:theme xmlns:a="http://schemas.openxmlformats.org/drawingml/2006/main" name="1_Conception personnalisée">
  <a:themeElements>
    <a:clrScheme name="Nuancier EDF">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1_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Modele Power Point SEI Photo Vert ">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1.xml><?xml version="1.0" encoding="utf-8"?>
<a:theme xmlns:a="http://schemas.openxmlformats.org/drawingml/2006/main" name="EDFC 2019">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solidFill>
            <a:schemeClr val="accent5"/>
          </a:solidFill>
        </a:ln>
      </a:spPr>
      <a:bodyPr lIns="36000" tIns="36000" rIns="36000" bIns="36000"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extLst>
    <a:ext uri="{05A4C25C-085E-4340-85A3-A5531E510DB2}">
      <thm15:themeFamily xmlns:thm15="http://schemas.microsoft.com/office/thememl/2012/main" name="EDFC 2019" id="{83D5A443-548C-4CB5-A816-BE9367464E90}" vid="{0FEFC648-4A81-4922-A68B-B4031E5FB9F7}"/>
    </a:ext>
  </a:extLst>
</a:theme>
</file>

<file path=ppt/theme/theme22.xml><?xml version="1.0" encoding="utf-8"?>
<a:theme xmlns:a="http://schemas.openxmlformats.org/drawingml/2006/main" name="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3.xml><?xml version="1.0" encoding="utf-8"?>
<a:theme xmlns:a="http://schemas.openxmlformats.org/drawingml/2006/main" name="1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4.xml><?xml version="1.0" encoding="utf-8"?>
<a:theme xmlns:a="http://schemas.openxmlformats.org/drawingml/2006/main" name="2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5.xml><?xml version="1.0" encoding="utf-8"?>
<a:theme xmlns:a="http://schemas.openxmlformats.org/drawingml/2006/main" name="3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6.xml><?xml version="1.0" encoding="utf-8"?>
<a:theme xmlns:a="http://schemas.openxmlformats.org/drawingml/2006/main" name="4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7.xml><?xml version="1.0" encoding="utf-8"?>
<a:theme xmlns:a="http://schemas.openxmlformats.org/drawingml/2006/main" name="5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8.xml><?xml version="1.0" encoding="utf-8"?>
<a:theme xmlns:a="http://schemas.openxmlformats.org/drawingml/2006/main" name="6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9.xml><?xml version="1.0" encoding="utf-8"?>
<a:theme xmlns:a="http://schemas.openxmlformats.org/drawingml/2006/main" name="7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xml><?xml version="1.0" encoding="utf-8"?>
<a:theme xmlns:a="http://schemas.openxmlformats.org/drawingml/2006/main" name="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0.xml><?xml version="1.0" encoding="utf-8"?>
<a:theme xmlns:a="http://schemas.openxmlformats.org/drawingml/2006/main" name="8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1.xml><?xml version="1.0" encoding="utf-8"?>
<a:theme xmlns:a="http://schemas.openxmlformats.org/drawingml/2006/main" name="9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2.xml><?xml version="1.0" encoding="utf-8"?>
<a:theme xmlns:a="http://schemas.openxmlformats.org/drawingml/2006/main" name="15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3.xml><?xml version="1.0" encoding="utf-8"?>
<a:theme xmlns:a="http://schemas.openxmlformats.org/drawingml/2006/main" name="16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4.xml><?xml version="1.0" encoding="utf-8"?>
<a:theme xmlns:a="http://schemas.openxmlformats.org/drawingml/2006/main" name="17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5.xml><?xml version="1.0" encoding="utf-8"?>
<a:theme xmlns:a="http://schemas.openxmlformats.org/drawingml/2006/main" name="18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6.xml><?xml version="1.0" encoding="utf-8"?>
<a:theme xmlns:a="http://schemas.openxmlformats.org/drawingml/2006/main" name="19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7.xml><?xml version="1.0" encoding="utf-8"?>
<a:theme xmlns:a="http://schemas.openxmlformats.org/drawingml/2006/main" name="20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8.xml><?xml version="1.0" encoding="utf-8"?>
<a:theme xmlns:a="http://schemas.openxmlformats.org/drawingml/2006/main" name="21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9.xml><?xml version="1.0" encoding="utf-8"?>
<a:theme xmlns:a="http://schemas.openxmlformats.org/drawingml/2006/main" name="22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4.xml><?xml version="1.0" encoding="utf-8"?>
<a:theme xmlns:a="http://schemas.openxmlformats.org/drawingml/2006/main" name="1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40.xml><?xml version="1.0" encoding="utf-8"?>
<a:theme xmlns:a="http://schemas.openxmlformats.org/drawingml/2006/main" name="2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5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42.xml><?xml version="1.0" encoding="utf-8"?>
<a:theme xmlns:a="http://schemas.openxmlformats.org/drawingml/2006/main" name="3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5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6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7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6.xml><?xml version="1.0" encoding="utf-8"?>
<a:theme xmlns:a="http://schemas.openxmlformats.org/drawingml/2006/main" name="3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7.xml><?xml version="1.0" encoding="utf-8"?>
<a:theme xmlns:a="http://schemas.openxmlformats.org/drawingml/2006/main" name="4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8.xml><?xml version="1.0" encoding="utf-8"?>
<a:theme xmlns:a="http://schemas.openxmlformats.org/drawingml/2006/main" name="Modele Power Point SEI Photo Vert ">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9.xml><?xml version="1.0" encoding="utf-8"?>
<a:theme xmlns:a="http://schemas.openxmlformats.org/drawingml/2006/main" name="2_OUVERTURE">
  <a:themeElements>
    <a:clrScheme name="Personnalisé 1">
      <a:dk1>
        <a:srgbClr val="000000"/>
      </a:dk1>
      <a:lt1>
        <a:srgbClr val="FFFFFF"/>
      </a:lt1>
      <a:dk2>
        <a:srgbClr val="E75113"/>
      </a:dk2>
      <a:lt2>
        <a:srgbClr val="87888A"/>
      </a:lt2>
      <a:accent1>
        <a:srgbClr val="023971"/>
      </a:accent1>
      <a:accent2>
        <a:srgbClr val="006AB3"/>
      </a:accent2>
      <a:accent3>
        <a:srgbClr val="49A93E"/>
      </a:accent3>
      <a:accent4>
        <a:srgbClr val="B0C700"/>
      </a:accent4>
      <a:accent5>
        <a:srgbClr val="F39D00"/>
      </a:accent5>
      <a:accent6>
        <a:srgbClr val="E75113"/>
      </a:accent6>
      <a:hlink>
        <a:srgbClr val="006AB3"/>
      </a:hlink>
      <a:folHlink>
        <a:srgbClr val="023971"/>
      </a:folHlink>
    </a:clrScheme>
    <a:fontScheme name="2_OUVERT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EDF_PPT2007_Bleu_fonc___avec_photo_v1</Template>
  <TotalTime>28287</TotalTime>
  <Words>2508</Words>
  <Application>Microsoft Office PowerPoint</Application>
  <PresentationFormat>Affichage à l'écran (4:3)</PresentationFormat>
  <Paragraphs>345</Paragraphs>
  <Slides>28</Slides>
  <Notes>12</Notes>
  <HiddenSlides>0</HiddenSlides>
  <MMClips>0</MMClips>
  <ScaleCrop>false</ScaleCrop>
  <HeadingPairs>
    <vt:vector size="8" baseType="variant">
      <vt:variant>
        <vt:lpstr>Polices utilisées</vt:lpstr>
      </vt:variant>
      <vt:variant>
        <vt:i4>5</vt:i4>
      </vt:variant>
      <vt:variant>
        <vt:lpstr>Thème</vt:lpstr>
      </vt:variant>
      <vt:variant>
        <vt:i4>47</vt:i4>
      </vt:variant>
      <vt:variant>
        <vt:lpstr>Serveurs OLE incorporés</vt:lpstr>
      </vt:variant>
      <vt:variant>
        <vt:i4>3</vt:i4>
      </vt:variant>
      <vt:variant>
        <vt:lpstr>Titres des diapositives</vt:lpstr>
      </vt:variant>
      <vt:variant>
        <vt:i4>28</vt:i4>
      </vt:variant>
    </vt:vector>
  </HeadingPairs>
  <TitlesOfParts>
    <vt:vector size="83" baseType="lpstr">
      <vt:lpstr>Arial</vt:lpstr>
      <vt:lpstr>Arial (Corps)</vt:lpstr>
      <vt:lpstr>Calibri</vt:lpstr>
      <vt:lpstr>Wingdings</vt:lpstr>
      <vt:lpstr>Wingdings 2</vt:lpstr>
      <vt:lpstr>EDF Bleu foncé avec photo</vt:lpstr>
      <vt:lpstr>1_Conception personnalisée</vt:lpstr>
      <vt:lpstr>Modele SEI - ENR EE</vt:lpstr>
      <vt:lpstr>1_Modele SEI - ENR EE</vt:lpstr>
      <vt:lpstr>2_Modele SEI - ENR EE</vt:lpstr>
      <vt:lpstr>3_Modele SEI - ENR EE</vt:lpstr>
      <vt:lpstr>4_Modele SEI - ENR EE</vt:lpstr>
      <vt:lpstr>Modele Power Point SEI Photo Vert </vt:lpstr>
      <vt:lpstr>2_OUVERTURE</vt:lpstr>
      <vt:lpstr>Autoconso - Déclinaison DTR et contractuelle</vt:lpstr>
      <vt:lpstr>EDF_PPT2007_Vert_clair_avec_photo_v1</vt:lpstr>
      <vt:lpstr>1_EDF_PPT2007_Vert_clair_avec_photo_v1</vt:lpstr>
      <vt:lpstr>2_EDF_PPT2007_Vert_clair_avec_photo_v1</vt:lpstr>
      <vt:lpstr>3_EDF_PPT2007_Vert_clair_avec_photo_v1</vt:lpstr>
      <vt:lpstr>Modele Power Point SEI Photo Bleu</vt:lpstr>
      <vt:lpstr>1_Modele Power Point SEI Photo Bleu</vt:lpstr>
      <vt:lpstr>2_Modele Power Point SEI Photo Bleu</vt:lpstr>
      <vt:lpstr>3_Modele Power Point SEI Photo Bleu</vt:lpstr>
      <vt:lpstr>4_Modele Power Point SEI Photo Bleu</vt:lpstr>
      <vt:lpstr>1_Modele Power Point SEI Photo Vert </vt:lpstr>
      <vt:lpstr>EDFC 2019</vt:lpstr>
      <vt:lpstr>Présentation à la DGEC et la CRE mai 2014 en cours</vt:lpstr>
      <vt:lpstr>1_Présentation à la DGEC et la CRE mai 2014 en cours</vt:lpstr>
      <vt:lpstr>2_Présentation à la DGEC et la CRE mai 2014 en cours</vt:lpstr>
      <vt:lpstr>3_Présentation à la DGEC et la CRE mai 2014 en cours</vt:lpstr>
      <vt:lpstr>4_Présentation à la DGEC et la CRE mai 2014 en cours</vt:lpstr>
      <vt:lpstr>5_Présentation à la DGEC et la CRE mai 2014 en cours</vt:lpstr>
      <vt:lpstr>6_Présentation à la DGEC et la CRE mai 2014 en cours</vt:lpstr>
      <vt:lpstr>7_Présentation à la DGEC et la CRE mai 2014 en cours</vt:lpstr>
      <vt:lpstr>8_Présentation à la DGEC et la CRE mai 2014 en cours</vt:lpstr>
      <vt:lpstr>9_Présentation à la DGEC et la CRE mai 2014 en cours</vt:lpstr>
      <vt:lpstr>15_EDF_PPT2007_Bleu_fonc___avec_photo_v1</vt:lpstr>
      <vt:lpstr>16_EDF_PPT2007_Bleu_fonc___avec_photo_v1</vt:lpstr>
      <vt:lpstr>17_EDF_PPT2007_Bleu_fonc___avec_photo_v1</vt:lpstr>
      <vt:lpstr>18_EDF_PPT2007_Bleu_fonc___avec_photo_v1</vt:lpstr>
      <vt:lpstr>19_EDF_PPT2007_Bleu_fonc___avec_photo_v1</vt:lpstr>
      <vt:lpstr>20_EDF_PPT2007_Bleu_fonc___avec_photo_v1</vt:lpstr>
      <vt:lpstr>21_EDF_PPT2007_Bleu_fonc___avec_photo_v1</vt:lpstr>
      <vt:lpstr>22_EDF_PPT2007_Bleu_fonc___avec_photo_v1</vt:lpstr>
      <vt:lpstr>2_Conception personnalisée</vt:lpstr>
      <vt:lpstr>5_Modele SEI - ENR EE</vt:lpstr>
      <vt:lpstr>3_TEXTE</vt:lpstr>
      <vt:lpstr>4_TEXTE</vt:lpstr>
      <vt:lpstr>5_TEXTE</vt:lpstr>
      <vt:lpstr>6_TEXTE</vt:lpstr>
      <vt:lpstr>7_TEXTE</vt:lpstr>
      <vt:lpstr>8_TEXTE</vt:lpstr>
      <vt:lpstr>think-cell Slide</vt:lpstr>
      <vt:lpstr>Diapositive think-cell</vt:lpstr>
      <vt:lpstr>Acrobat Document</vt:lpstr>
      <vt:lpstr>Comite de concertation avec les producteurs</vt:lpstr>
      <vt:lpstr>Ordre du jour</vt:lpstr>
      <vt:lpstr>CCP du 26 03 2020  organisation et impact de la crise sanitaire</vt:lpstr>
      <vt:lpstr>Plan Pandémie – Organisation générale d’EDF SEI</vt:lpstr>
      <vt:lpstr>Plan Pandémie – Organisation générale d’EDF SEI</vt:lpstr>
      <vt:lpstr>Plan Pandémie – Equilibre Offre - Demande</vt:lpstr>
      <vt:lpstr>Plan Pandémie – Traitement des demandes de raccordement</vt:lpstr>
      <vt:lpstr>Plan Pandémie – Traitement des demandes de raccordement</vt:lpstr>
      <vt:lpstr>Plan Pandémie – Gestion du réseau</vt:lpstr>
      <vt:lpstr>Plan Pandémie – Achats d’Energie</vt:lpstr>
      <vt:lpstr>Plan Pandémie – Tour de table</vt:lpstr>
      <vt:lpstr>Présentation PowerPoint</vt:lpstr>
      <vt:lpstr>Présentation PowerPoint</vt:lpstr>
      <vt:lpstr>Présentation PowerPoint</vt:lpstr>
      <vt:lpstr>Présentation PowerPoint</vt:lpstr>
      <vt:lpstr>Présentation PowerPoint</vt:lpstr>
      <vt:lpstr>CCP du 23 03 2020  POINT DTR</vt:lpstr>
      <vt:lpstr>CCP du 23 03 2020  Bilan des concertations réalisées</vt:lpstr>
      <vt:lpstr>Essoc</vt:lpstr>
      <vt:lpstr>Barème de raccordement</vt:lpstr>
      <vt:lpstr>CCP du 23 03 2020  GT et concertation à venir</vt:lpstr>
      <vt:lpstr>Fiches de collecte</vt:lpstr>
      <vt:lpstr>Fiches de collecte</vt:lpstr>
      <vt:lpstr>Fiches de collecte</vt:lpstr>
      <vt:lpstr>Suivi des S2REnR</vt:lpstr>
      <vt:lpstr>Essais de performance</vt:lpstr>
      <vt:lpstr>Essais et mise en service des installations</vt:lpstr>
      <vt:lpstr>CCP du 23 03 2020  Points divers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Continuité de l’acces au réseau HTA</dc:title>
  <dc:creator>QUENET Sebastien</dc:creator>
  <cp:lastModifiedBy>QUENET Sebastien</cp:lastModifiedBy>
  <cp:revision>122</cp:revision>
  <cp:lastPrinted>2019-06-24T12:38:09Z</cp:lastPrinted>
  <dcterms:created xsi:type="dcterms:W3CDTF">2018-06-11T08:22:54Z</dcterms:created>
  <dcterms:modified xsi:type="dcterms:W3CDTF">2020-04-01T14:12:25Z</dcterms:modified>
</cp:coreProperties>
</file>