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ags/tag2.xml" ContentType="application/vnd.openxmlformats-officedocument.presentationml.tags+xml"/>
  <Override PartName="/ppt/theme/theme21.xml" ContentType="application/vnd.openxmlformats-officedocument.theme+xml"/>
  <Override PartName="/ppt/tags/tag3.xml" ContentType="application/vnd.openxmlformats-officedocument.presentationml.tags+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slideLayouts/slideLayout15.xml" ContentType="application/vnd.openxmlformats-officedocument.presentationml.slideLayout+xml"/>
  <Override PartName="/ppt/theme/theme48.xml" ContentType="application/vnd.openxmlformats-officedocument.theme+xml"/>
  <Override PartName="/ppt/slideLayouts/slideLayout16.xml" ContentType="application/vnd.openxmlformats-officedocument.presentationml.slideLayout+xml"/>
  <Override PartName="/ppt/theme/theme49.xml" ContentType="application/vnd.openxmlformats-officedocument.theme+xml"/>
  <Override PartName="/ppt/slideLayouts/slideLayout17.xml" ContentType="application/vnd.openxmlformats-officedocument.presentationml.slideLayout+xml"/>
  <Override PartName="/ppt/theme/theme50.xml" ContentType="application/vnd.openxmlformats-officedocument.theme+xml"/>
  <Override PartName="/ppt/slideLayouts/slideLayout18.xml" ContentType="application/vnd.openxmlformats-officedocument.presentationml.slideLayout+xml"/>
  <Override PartName="/ppt/theme/theme51.xml" ContentType="application/vnd.openxmlformats-officedocument.theme+xml"/>
  <Override PartName="/ppt/slideLayouts/slideLayout19.xml" ContentType="application/vnd.openxmlformats-officedocument.presentationml.slideLayout+xml"/>
  <Override PartName="/ppt/theme/theme52.xml" ContentType="application/vnd.openxmlformats-officedocument.theme+xml"/>
  <Override PartName="/ppt/slideLayouts/slideLayout20.xml" ContentType="application/vnd.openxmlformats-officedocument.presentationml.slideLayout+xml"/>
  <Override PartName="/ppt/theme/theme53.xml" ContentType="application/vnd.openxmlformats-officedocument.theme+xml"/>
  <Override PartName="/ppt/slideLayouts/slideLayout21.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9" r:id="rId8"/>
    <p:sldMasterId id="2147483681" r:id="rId9"/>
    <p:sldMasterId id="2147483683" r:id="rId10"/>
    <p:sldMasterId id="2147483685" r:id="rId11"/>
    <p:sldMasterId id="2147483687" r:id="rId12"/>
    <p:sldMasterId id="2147483689" r:id="rId13"/>
    <p:sldMasterId id="2147483691" r:id="rId14"/>
    <p:sldMasterId id="2147483693" r:id="rId15"/>
    <p:sldMasterId id="2147483695" r:id="rId16"/>
    <p:sldMasterId id="2147483697" r:id="rId17"/>
    <p:sldMasterId id="2147483699" r:id="rId18"/>
    <p:sldMasterId id="2147483701" r:id="rId19"/>
    <p:sldMasterId id="2147483702" r:id="rId20"/>
    <p:sldMasterId id="2147483706" r:id="rId21"/>
    <p:sldMasterId id="2147483708" r:id="rId22"/>
    <p:sldMasterId id="2147483710" r:id="rId23"/>
    <p:sldMasterId id="2147483712" r:id="rId24"/>
    <p:sldMasterId id="2147483714" r:id="rId25"/>
    <p:sldMasterId id="2147483717" r:id="rId26"/>
    <p:sldMasterId id="2147483719" r:id="rId27"/>
    <p:sldMasterId id="2147483721" r:id="rId28"/>
    <p:sldMasterId id="2147483723" r:id="rId29"/>
    <p:sldMasterId id="2147483725" r:id="rId30"/>
    <p:sldMasterId id="2147483727"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 id="2147483754" r:id="rId43"/>
    <p:sldMasterId id="2147483756" r:id="rId44"/>
    <p:sldMasterId id="2147483758" r:id="rId45"/>
    <p:sldMasterId id="2147483760" r:id="rId46"/>
    <p:sldMasterId id="2147483762" r:id="rId47"/>
    <p:sldMasterId id="2147483765" r:id="rId48"/>
    <p:sldMasterId id="2147483767" r:id="rId49"/>
    <p:sldMasterId id="2147483769" r:id="rId50"/>
    <p:sldMasterId id="2147483771" r:id="rId51"/>
    <p:sldMasterId id="2147483773" r:id="rId52"/>
    <p:sldMasterId id="2147483775" r:id="rId53"/>
    <p:sldMasterId id="2147483777" r:id="rId54"/>
  </p:sldMasterIdLst>
  <p:notesMasterIdLst>
    <p:notesMasterId r:id="rId88"/>
  </p:notesMasterIdLst>
  <p:sldIdLst>
    <p:sldId id="281" r:id="rId55"/>
    <p:sldId id="282" r:id="rId56"/>
    <p:sldId id="365" r:id="rId57"/>
    <p:sldId id="368" r:id="rId58"/>
    <p:sldId id="369" r:id="rId59"/>
    <p:sldId id="370" r:id="rId60"/>
    <p:sldId id="371" r:id="rId61"/>
    <p:sldId id="374" r:id="rId62"/>
    <p:sldId id="315" r:id="rId63"/>
    <p:sldId id="342" r:id="rId64"/>
    <p:sldId id="341" r:id="rId65"/>
    <p:sldId id="366" r:id="rId66"/>
    <p:sldId id="367" r:id="rId67"/>
    <p:sldId id="343" r:id="rId68"/>
    <p:sldId id="344" r:id="rId69"/>
    <p:sldId id="375" r:id="rId70"/>
    <p:sldId id="376" r:id="rId71"/>
    <p:sldId id="377" r:id="rId72"/>
    <p:sldId id="378" r:id="rId73"/>
    <p:sldId id="379" r:id="rId74"/>
    <p:sldId id="380" r:id="rId75"/>
    <p:sldId id="381" r:id="rId76"/>
    <p:sldId id="360" r:id="rId77"/>
    <p:sldId id="361" r:id="rId78"/>
    <p:sldId id="390" r:id="rId79"/>
    <p:sldId id="382" r:id="rId80"/>
    <p:sldId id="362" r:id="rId81"/>
    <p:sldId id="384" r:id="rId82"/>
    <p:sldId id="383" r:id="rId83"/>
    <p:sldId id="387" r:id="rId84"/>
    <p:sldId id="388" r:id="rId85"/>
    <p:sldId id="363" r:id="rId86"/>
    <p:sldId id="391" r:id="rId87"/>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10">
          <p15:clr>
            <a:srgbClr val="A4A3A4"/>
          </p15:clr>
        </p15:guide>
        <p15:guide id="3" orient="horz" pos="981">
          <p15:clr>
            <a:srgbClr val="A4A3A4"/>
          </p15:clr>
        </p15:guide>
        <p15:guide id="4" orient="horz" pos="3702">
          <p15:clr>
            <a:srgbClr val="A4A3A4"/>
          </p15:clr>
        </p15:guide>
        <p15:guide id="5" pos="2880">
          <p15:clr>
            <a:srgbClr val="A4A3A4"/>
          </p15:clr>
        </p15:guide>
        <p15:guide id="6" pos="5148">
          <p15:clr>
            <a:srgbClr val="A4A3A4"/>
          </p15:clr>
        </p15:guide>
        <p15:guide id="7" pos="249">
          <p15:clr>
            <a:srgbClr val="A4A3A4"/>
          </p15:clr>
        </p15:guide>
        <p15:guide id="8"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6333" autoAdjust="0"/>
  </p:normalViewPr>
  <p:slideViewPr>
    <p:cSldViewPr showGuides="1">
      <p:cViewPr varScale="1">
        <p:scale>
          <a:sx n="71" d="100"/>
          <a:sy n="71" d="100"/>
        </p:scale>
        <p:origin x="1218" y="60"/>
      </p:cViewPr>
      <p:guideLst>
        <p:guide orient="horz" pos="2160"/>
        <p:guide orient="horz" pos="4110"/>
        <p:guide orient="horz" pos="981"/>
        <p:guide orient="horz" pos="3702"/>
        <p:guide pos="2880"/>
        <p:guide pos="5148"/>
        <p:guide pos="249"/>
        <p:guide pos="5511"/>
      </p:guideLst>
    </p:cSldViewPr>
  </p:slid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6" Type="http://schemas.openxmlformats.org/officeDocument/2006/relationships/slide" Target="slides/slide22.xml"/><Relationship Id="rId84" Type="http://schemas.openxmlformats.org/officeDocument/2006/relationships/slide" Target="slides/slide30.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1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87" Type="http://schemas.openxmlformats.org/officeDocument/2006/relationships/slide" Target="slides/slide33.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slide" Target="slides/slide28.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slide" Target="slides/slide3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slide" Target="slides/slide2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4458" tIns="47229" rIns="94458" bIns="47229"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4458" tIns="47229" rIns="94458" bIns="47229" rtlCol="0"/>
          <a:lstStyle>
            <a:lvl1pPr algn="r">
              <a:defRPr sz="1200"/>
            </a:lvl1pPr>
          </a:lstStyle>
          <a:p>
            <a:fld id="{8F5C6FFB-FB79-47D1-B5D0-05648DC55AD5}" type="datetimeFigureOut">
              <a:rPr lang="fr-FR" smtClean="0"/>
              <a:pPr/>
              <a:t>17/11/2020</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458" tIns="47229" rIns="94458" bIns="47229"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458" tIns="47229" rIns="94458" bIns="4722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4458" tIns="47229" rIns="94458" bIns="472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4458" tIns="47229" rIns="94458" bIns="47229" rtlCol="0" anchor="b"/>
          <a:lstStyle>
            <a:lvl1pPr algn="r">
              <a:defRPr sz="1200"/>
            </a:lvl1pPr>
          </a:lstStyle>
          <a:p>
            <a:fld id="{B2BEE165-B28E-43DD-AD9B-C38514D778C8}" type="slidenum">
              <a:rPr lang="fr-FR" smtClean="0"/>
              <a:pPr/>
              <a:t>‹N°›</a:t>
            </a:fld>
            <a:endParaRPr lang="fr-FR"/>
          </a:p>
        </p:txBody>
      </p:sp>
    </p:spTree>
    <p:extLst>
      <p:ext uri="{BB962C8B-B14F-4D97-AF65-F5344CB8AC3E}">
        <p14:creationId xmlns:p14="http://schemas.microsoft.com/office/powerpoint/2010/main" val="3719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a:t>
            </a:fld>
            <a:endParaRPr lang="fr-FR"/>
          </a:p>
        </p:txBody>
      </p:sp>
    </p:spTree>
    <p:extLst>
      <p:ext uri="{BB962C8B-B14F-4D97-AF65-F5344CB8AC3E}">
        <p14:creationId xmlns:p14="http://schemas.microsoft.com/office/powerpoint/2010/main" val="221457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21</a:t>
            </a:fld>
            <a:endParaRPr lang="fr-FR">
              <a:solidFill>
                <a:prstClr val="black"/>
              </a:solidFill>
            </a:endParaRPr>
          </a:p>
        </p:txBody>
      </p:sp>
    </p:spTree>
    <p:extLst>
      <p:ext uri="{BB962C8B-B14F-4D97-AF65-F5344CB8AC3E}">
        <p14:creationId xmlns:p14="http://schemas.microsoft.com/office/powerpoint/2010/main" val="308554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22</a:t>
            </a:fld>
            <a:endParaRPr lang="fr-FR">
              <a:solidFill>
                <a:prstClr val="black"/>
              </a:solidFill>
            </a:endParaRPr>
          </a:p>
        </p:txBody>
      </p:sp>
    </p:spTree>
    <p:extLst>
      <p:ext uri="{BB962C8B-B14F-4D97-AF65-F5344CB8AC3E}">
        <p14:creationId xmlns:p14="http://schemas.microsoft.com/office/powerpoint/2010/main" val="141135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a:t>
            </a:fld>
            <a:endParaRPr lang="fr-FR"/>
          </a:p>
        </p:txBody>
      </p:sp>
    </p:spTree>
    <p:extLst>
      <p:ext uri="{BB962C8B-B14F-4D97-AF65-F5344CB8AC3E}">
        <p14:creationId xmlns:p14="http://schemas.microsoft.com/office/powerpoint/2010/main" val="40714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5</a:t>
            </a:fld>
            <a:endParaRPr lang="fr-FR"/>
          </a:p>
        </p:txBody>
      </p:sp>
    </p:spTree>
    <p:extLst>
      <p:ext uri="{BB962C8B-B14F-4D97-AF65-F5344CB8AC3E}">
        <p14:creationId xmlns:p14="http://schemas.microsoft.com/office/powerpoint/2010/main" val="220600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39720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16</a:t>
            </a:fld>
            <a:endParaRPr lang="fr-FR">
              <a:solidFill>
                <a:prstClr val="black"/>
              </a:solidFill>
            </a:endParaRPr>
          </a:p>
        </p:txBody>
      </p:sp>
    </p:spTree>
    <p:extLst>
      <p:ext uri="{BB962C8B-B14F-4D97-AF65-F5344CB8AC3E}">
        <p14:creationId xmlns:p14="http://schemas.microsoft.com/office/powerpoint/2010/main" val="188381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17</a:t>
            </a:fld>
            <a:endParaRPr lang="fr-FR">
              <a:solidFill>
                <a:prstClr val="black"/>
              </a:solidFill>
            </a:endParaRPr>
          </a:p>
        </p:txBody>
      </p:sp>
    </p:spTree>
    <p:extLst>
      <p:ext uri="{BB962C8B-B14F-4D97-AF65-F5344CB8AC3E}">
        <p14:creationId xmlns:p14="http://schemas.microsoft.com/office/powerpoint/2010/main" val="27627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247760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19</a:t>
            </a:fld>
            <a:endParaRPr lang="fr-FR">
              <a:solidFill>
                <a:prstClr val="black"/>
              </a:solidFill>
            </a:endParaRPr>
          </a:p>
        </p:txBody>
      </p:sp>
    </p:spTree>
    <p:extLst>
      <p:ext uri="{BB962C8B-B14F-4D97-AF65-F5344CB8AC3E}">
        <p14:creationId xmlns:p14="http://schemas.microsoft.com/office/powerpoint/2010/main" val="356940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D217376-A3A3-4A5E-85FC-87FFFF888D33}" type="slidenum">
              <a:rPr lang="fr-FR">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2138054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6"/>
                </a:solidFill>
              </a:defRPr>
            </a:lvl1pPr>
          </a:lstStyle>
          <a:p>
            <a:r>
              <a:rPr lang="fr-FR" smtClean="0"/>
              <a:t>Modifiez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6"/>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print"/>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10" descr="IMG_sommaire.JPG"/>
          <p:cNvPicPr>
            <a:picLocks noChangeAspect="1"/>
          </p:cNvPicPr>
          <p:nvPr userDrawn="1"/>
        </p:nvPicPr>
        <p:blipFill>
          <a:blip r:embed="rId3" cstate="print"/>
          <a:srcRect l="35" r="35"/>
          <a:stretch>
            <a:fillRect/>
          </a:stretch>
        </p:blipFill>
        <p:spPr bwMode="auto">
          <a:xfrm>
            <a:off x="5699125" y="0"/>
            <a:ext cx="3444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pic>
        <p:nvPicPr>
          <p:cNvPr id="6" name="Picture 8" descr="logo_EDF_sommaire"/>
          <p:cNvPicPr>
            <a:picLocks noChangeAspect="1" noChangeArrowheads="1"/>
          </p:cNvPicPr>
          <p:nvPr userDrawn="1"/>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Espace réservé du texte 7"/>
          <p:cNvSpPr>
            <a:spLocks noGrp="1"/>
          </p:cNvSpPr>
          <p:nvPr>
            <p:ph type="body" sz="quarter" idx="10" hasCustomPrompt="1"/>
          </p:nvPr>
        </p:nvSpPr>
        <p:spPr>
          <a:xfrm>
            <a:off x="971550" y="2060848"/>
            <a:ext cx="7200900" cy="3239740"/>
          </a:xfrm>
        </p:spPr>
        <p:txBody>
          <a:bodyPr>
            <a:noAutofit/>
          </a:bodyPr>
          <a:lstStyle>
            <a:lvl1pPr marL="0" indent="0" algn="ctr">
              <a:spcBef>
                <a:spcPts val="0"/>
              </a:spcBef>
              <a:buFontTx/>
              <a:buNone/>
              <a:defRPr sz="9000" b="1">
                <a:solidFill>
                  <a:schemeClr val="accent6"/>
                </a:solidFill>
                <a:latin typeface="+mj-lt"/>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fr-FR" smtClean="0"/>
              <a:t>Texte de clôture</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verture">
    <p:spTree>
      <p:nvGrpSpPr>
        <p:cNvPr id="1" name=""/>
        <p:cNvGrpSpPr/>
        <p:nvPr/>
      </p:nvGrpSpPr>
      <p:grpSpPr>
        <a:xfrm>
          <a:off x="0" y="0"/>
          <a:ext cx="0" cy="0"/>
          <a:chOff x="0" y="0"/>
          <a:chExt cx="0" cy="0"/>
        </a:xfrm>
      </p:grpSpPr>
      <p:sp>
        <p:nvSpPr>
          <p:cNvPr id="2" name="Titre 1"/>
          <p:cNvSpPr>
            <a:spLocks noGrp="1"/>
          </p:cNvSpPr>
          <p:nvPr>
            <p:ph type="title"/>
          </p:nvPr>
        </p:nvSpPr>
        <p:spPr>
          <a:xfrm>
            <a:off x="269875" y="909320"/>
            <a:ext cx="5014912" cy="792163"/>
          </a:xfrm>
          <a:prstGeom prst="rect">
            <a:avLst/>
          </a:prstGeom>
        </p:spPr>
        <p:txBody>
          <a:bodyPr/>
          <a:lstStyle>
            <a:lvl1pPr>
              <a:defRPr sz="3400" b="0" baseline="0">
                <a:solidFill>
                  <a:srgbClr val="FE5815"/>
                </a:solidFill>
              </a:defRPr>
            </a:lvl1pPr>
          </a:lstStyle>
          <a:p>
            <a:r>
              <a:rPr lang="fr-FR" dirty="0" smtClean="0"/>
              <a:t>Cliquez pour modifier le style du titre</a:t>
            </a:r>
            <a:endParaRPr lang="fr-FR" dirty="0"/>
          </a:p>
        </p:txBody>
      </p:sp>
      <p:sp>
        <p:nvSpPr>
          <p:cNvPr id="12" name="Espace réservé du texte 2"/>
          <p:cNvSpPr>
            <a:spLocks noGrp="1"/>
          </p:cNvSpPr>
          <p:nvPr>
            <p:ph type="body" idx="1"/>
          </p:nvPr>
        </p:nvSpPr>
        <p:spPr>
          <a:xfrm>
            <a:off x="425451" y="2797395"/>
            <a:ext cx="5014912" cy="1677211"/>
          </a:xfrm>
          <a:prstGeom prst="rect">
            <a:avLst/>
          </a:prstGeom>
        </p:spPr>
        <p:txBody>
          <a:bodyPr/>
          <a:lstStyle>
            <a:lvl1pPr marL="0" indent="0">
              <a:buNone/>
              <a:defRPr sz="12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Rectangle 15"/>
          <p:cNvSpPr>
            <a:spLocks noGrp="1" noChangeArrowheads="1"/>
          </p:cNvSpPr>
          <p:nvPr>
            <p:ph type="ftr" sz="quarter" idx="10"/>
          </p:nvPr>
        </p:nvSpPr>
        <p:spPr>
          <a:ln/>
        </p:spPr>
        <p:txBody>
          <a:bodyPr/>
          <a:lstStyle>
            <a:lvl1pPr>
              <a:defRPr/>
            </a:lvl1pPr>
          </a:lstStyle>
          <a:p>
            <a:pPr>
              <a:defRPr/>
            </a:pPr>
            <a:r>
              <a:rPr lang="fr-FR" smtClean="0">
                <a:solidFill>
                  <a:srgbClr val="87888A"/>
                </a:solidFill>
              </a:rPr>
              <a:t>dsqdqsdqs</a:t>
            </a:r>
            <a:endParaRPr lang="fr-FR">
              <a:solidFill>
                <a:srgbClr val="87888A"/>
              </a:solidFill>
            </a:endParaRPr>
          </a:p>
        </p:txBody>
      </p:sp>
      <p:sp>
        <p:nvSpPr>
          <p:cNvPr id="5" name="Espace réservé du numéro de diapositive 5"/>
          <p:cNvSpPr>
            <a:spLocks noGrp="1"/>
          </p:cNvSpPr>
          <p:nvPr>
            <p:ph type="sldNum" sz="quarter" idx="11"/>
          </p:nvPr>
        </p:nvSpPr>
        <p:spPr>
          <a:xfrm>
            <a:off x="3224213" y="6369050"/>
            <a:ext cx="304800" cy="207963"/>
          </a:xfrm>
          <a:prstGeom prst="rect">
            <a:avLst/>
          </a:prstGeom>
        </p:spPr>
        <p:txBody>
          <a:bodyPr/>
          <a:lstStyle>
            <a:lvl1pPr>
              <a:defRPr/>
            </a:lvl1pPr>
          </a:lstStyle>
          <a:p>
            <a:pPr>
              <a:defRPr/>
            </a:pPr>
            <a:fld id="{7BF633D7-8019-4CB8-908B-0DF7C34B6E7B}" type="slidenum">
              <a:rPr lang="fr-FR">
                <a:solidFill>
                  <a:srgbClr val="87888A"/>
                </a:solidFill>
              </a:rPr>
              <a:pPr>
                <a:defRPr/>
              </a:pPr>
              <a:t>‹N°›</a:t>
            </a:fld>
            <a:endParaRPr lang="fr-FR" dirty="0">
              <a:solidFill>
                <a:srgbClr val="87888A"/>
              </a:solidFill>
            </a:endParaRPr>
          </a:p>
        </p:txBody>
      </p:sp>
    </p:spTree>
    <p:extLst>
      <p:ext uri="{BB962C8B-B14F-4D97-AF65-F5344CB8AC3E}">
        <p14:creationId xmlns:p14="http://schemas.microsoft.com/office/powerpoint/2010/main" val="163982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verture">
    <p:spTree>
      <p:nvGrpSpPr>
        <p:cNvPr id="1" name=""/>
        <p:cNvGrpSpPr/>
        <p:nvPr/>
      </p:nvGrpSpPr>
      <p:grpSpPr>
        <a:xfrm>
          <a:off x="0" y="0"/>
          <a:ext cx="0" cy="0"/>
          <a:chOff x="0" y="0"/>
          <a:chExt cx="0" cy="0"/>
        </a:xfrm>
      </p:grpSpPr>
      <p:sp>
        <p:nvSpPr>
          <p:cNvPr id="2" name="Titre 1"/>
          <p:cNvSpPr>
            <a:spLocks noGrp="1"/>
          </p:cNvSpPr>
          <p:nvPr>
            <p:ph type="title"/>
          </p:nvPr>
        </p:nvSpPr>
        <p:spPr>
          <a:xfrm>
            <a:off x="269875" y="909320"/>
            <a:ext cx="5014912" cy="792163"/>
          </a:xfrm>
          <a:prstGeom prst="rect">
            <a:avLst/>
          </a:prstGeom>
        </p:spPr>
        <p:txBody>
          <a:bodyPr/>
          <a:lstStyle>
            <a:lvl1pPr>
              <a:defRPr sz="3400" b="0" baseline="0">
                <a:solidFill>
                  <a:srgbClr val="FE5815"/>
                </a:solidFill>
              </a:defRPr>
            </a:lvl1pPr>
          </a:lstStyle>
          <a:p>
            <a:r>
              <a:rPr lang="fr-FR" dirty="0" smtClean="0"/>
              <a:t>Cliquez pour modifier le style du titre</a:t>
            </a:r>
            <a:endParaRPr lang="fr-FR" dirty="0"/>
          </a:p>
        </p:txBody>
      </p:sp>
      <p:sp>
        <p:nvSpPr>
          <p:cNvPr id="12" name="Espace réservé du texte 2"/>
          <p:cNvSpPr>
            <a:spLocks noGrp="1"/>
          </p:cNvSpPr>
          <p:nvPr>
            <p:ph type="body" idx="1"/>
          </p:nvPr>
        </p:nvSpPr>
        <p:spPr>
          <a:xfrm>
            <a:off x="425451" y="2797395"/>
            <a:ext cx="5014912" cy="1677211"/>
          </a:xfrm>
          <a:prstGeom prst="rect">
            <a:avLst/>
          </a:prstGeom>
        </p:spPr>
        <p:txBody>
          <a:bodyPr/>
          <a:lstStyle>
            <a:lvl1pPr marL="0" indent="0">
              <a:buNone/>
              <a:defRPr sz="12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Rectangle 15"/>
          <p:cNvSpPr>
            <a:spLocks noGrp="1" noChangeArrowheads="1"/>
          </p:cNvSpPr>
          <p:nvPr>
            <p:ph type="ftr" sz="quarter" idx="10"/>
          </p:nvPr>
        </p:nvSpPr>
        <p:spPr>
          <a:xfrm>
            <a:off x="4048596" y="6400800"/>
            <a:ext cx="3218830" cy="169277"/>
          </a:xfrm>
          <a:ln/>
        </p:spPr>
        <p:txBody>
          <a:bodyPr/>
          <a:lstStyle>
            <a:lvl1pPr>
              <a:defRPr sz="1100"/>
            </a:lvl1pPr>
          </a:lstStyle>
          <a:p>
            <a:pPr fontAlgn="base">
              <a:spcBef>
                <a:spcPct val="0"/>
              </a:spcBef>
              <a:spcAft>
                <a:spcPct val="0"/>
              </a:spcAft>
              <a:defRPr/>
            </a:pPr>
            <a:r>
              <a:rPr lang="de-DE" smtClean="0">
                <a:solidFill>
                  <a:srgbClr val="87888A"/>
                </a:solidFill>
                <a:latin typeface="Arial" charset="0"/>
                <a:cs typeface="Arial" charset="0"/>
              </a:rPr>
              <a:t>EDF SEI - CCP du 17/11/2020</a:t>
            </a:r>
            <a:endParaRPr lang="fr-FR" dirty="0">
              <a:solidFill>
                <a:srgbClr val="87888A"/>
              </a:solidFill>
              <a:latin typeface="Arial" charset="0"/>
              <a:cs typeface="Arial" charset="0"/>
            </a:endParaRPr>
          </a:p>
        </p:txBody>
      </p:sp>
      <p:sp>
        <p:nvSpPr>
          <p:cNvPr id="5" name="Espace réservé du numéro de diapositive 5"/>
          <p:cNvSpPr>
            <a:spLocks noGrp="1"/>
          </p:cNvSpPr>
          <p:nvPr>
            <p:ph type="sldNum" sz="quarter" idx="11"/>
          </p:nvPr>
        </p:nvSpPr>
        <p:spPr/>
        <p:txBody>
          <a:bodyPr/>
          <a:lstStyle>
            <a:lvl1pPr>
              <a:defRPr sz="1100"/>
            </a:lvl1pPr>
          </a:lstStyle>
          <a:p>
            <a:pPr>
              <a:defRPr/>
            </a:pPr>
            <a:fld id="{7BF633D7-8019-4CB8-908B-0DF7C34B6E7B}" type="slidenum">
              <a:rPr lang="fr-FR" smtClean="0">
                <a:solidFill>
                  <a:srgbClr val="87888A"/>
                </a:solidFill>
              </a:rPr>
              <a:pPr>
                <a:defRPr/>
              </a:pPr>
              <a:t>‹N°›</a:t>
            </a:fld>
            <a:endParaRPr lang="fr-FR" dirty="0">
              <a:solidFill>
                <a:srgbClr val="87888A"/>
              </a:solidFill>
            </a:endParaRPr>
          </a:p>
        </p:txBody>
      </p:sp>
    </p:spTree>
    <p:extLst>
      <p:ext uri="{BB962C8B-B14F-4D97-AF65-F5344CB8AC3E}">
        <p14:creationId xmlns:p14="http://schemas.microsoft.com/office/powerpoint/2010/main" val="25168090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3"/>
                </a:solidFill>
              </a:defRPr>
            </a:lvl1pPr>
          </a:lstStyle>
          <a:p>
            <a:r>
              <a:rPr lang="fr-FR" smtClean="0"/>
              <a:t>Cliquez pour modifier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3"/>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8" descr="IMG_ouver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25" y="0"/>
            <a:ext cx="3444875" cy="6858000"/>
          </a:xfrm>
          <a:prstGeom prst="rect">
            <a:avLst/>
          </a:prstGeom>
          <a:noFill/>
          <a:ln w="9525">
            <a:noFill/>
            <a:miter lim="800000"/>
            <a:headEnd/>
            <a:tailEnd/>
          </a:ln>
        </p:spPr>
      </p:pic>
      <p:sp>
        <p:nvSpPr>
          <p:cNvPr id="7" name="ZoneTexte 6"/>
          <p:cNvSpPr txBox="1"/>
          <p:nvPr userDrawn="1"/>
        </p:nvSpPr>
        <p:spPr>
          <a:xfrm>
            <a:off x="500034" y="6215082"/>
            <a:ext cx="4082603" cy="184666"/>
          </a:xfrm>
          <a:prstGeom prst="rect">
            <a:avLst/>
          </a:prstGeom>
          <a:noFill/>
        </p:spPr>
        <p:txBody>
          <a:bodyPr wrap="square" lIns="36000" tIns="0" rIns="36000" bIns="0" rtlCol="0">
            <a:spAutoFit/>
          </a:bodyPr>
          <a:lstStyle/>
          <a:p>
            <a:r>
              <a:rPr lang="fr-FR" sz="1200" dirty="0" smtClean="0">
                <a:solidFill>
                  <a:srgbClr val="000000"/>
                </a:solidFill>
              </a:rPr>
              <a:t>Direction des </a:t>
            </a:r>
            <a:r>
              <a:rPr lang="fr-FR" sz="1200" b="1" dirty="0" smtClean="0">
                <a:solidFill>
                  <a:srgbClr val="B0C700"/>
                </a:solidFill>
              </a:rPr>
              <a:t>S</a:t>
            </a:r>
            <a:r>
              <a:rPr lang="fr-FR" sz="1200" dirty="0" smtClean="0">
                <a:solidFill>
                  <a:srgbClr val="000000"/>
                </a:solidFill>
              </a:rPr>
              <a:t>ystèmes </a:t>
            </a:r>
            <a:r>
              <a:rPr lang="fr-FR" sz="1200" b="1" dirty="0" smtClean="0">
                <a:solidFill>
                  <a:srgbClr val="B0C700"/>
                </a:solidFill>
              </a:rPr>
              <a:t>E</a:t>
            </a:r>
            <a:r>
              <a:rPr lang="fr-FR" sz="1200" dirty="0" smtClean="0">
                <a:solidFill>
                  <a:srgbClr val="000000"/>
                </a:solidFill>
              </a:rPr>
              <a:t>nergétiques </a:t>
            </a:r>
            <a:r>
              <a:rPr lang="fr-FR" sz="1200" b="1" dirty="0" smtClean="0">
                <a:solidFill>
                  <a:srgbClr val="B0C700"/>
                </a:solidFill>
              </a:rPr>
              <a:t>I</a:t>
            </a:r>
            <a:r>
              <a:rPr lang="fr-FR" sz="1200" dirty="0" smtClean="0">
                <a:solidFill>
                  <a:srgbClr val="000000"/>
                </a:solidFill>
              </a:rPr>
              <a:t>nsulaires</a:t>
            </a:r>
          </a:p>
        </p:txBody>
      </p:sp>
    </p:spTree>
    <p:extLst>
      <p:ext uri="{BB962C8B-B14F-4D97-AF65-F5344CB8AC3E}">
        <p14:creationId xmlns:p14="http://schemas.microsoft.com/office/powerpoint/2010/main" val="4050898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395287" y="1268414"/>
            <a:ext cx="3816673" cy="4857750"/>
          </a:xfrm>
        </p:spPr>
        <p:txBody>
          <a:bodyPr/>
          <a:lstStyle>
            <a:lvl1pPr>
              <a:defRPr sz="1400"/>
            </a:lvl1pPr>
            <a:lvl2pPr>
              <a:defRPr sz="1400"/>
            </a:lvl2pPr>
            <a:lvl3pPr>
              <a:defRPr sz="1200"/>
            </a:lvl3pPr>
            <a:lvl4pPr>
              <a:defRPr sz="1100"/>
            </a:lvl4pPr>
            <a:lvl5pPr>
              <a:defRPr sz="1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contenu 2"/>
          <p:cNvSpPr>
            <a:spLocks noGrp="1"/>
          </p:cNvSpPr>
          <p:nvPr>
            <p:ph idx="12"/>
          </p:nvPr>
        </p:nvSpPr>
        <p:spPr>
          <a:xfrm>
            <a:off x="4932040" y="1268413"/>
            <a:ext cx="3816673" cy="4536851"/>
          </a:xfrm>
        </p:spPr>
        <p:txBody>
          <a:bodyPr/>
          <a:lstStyle>
            <a:lvl1pPr>
              <a:defRPr sz="1400"/>
            </a:lvl1pPr>
            <a:lvl2pPr>
              <a:defRPr sz="1400"/>
            </a:lvl2pPr>
            <a:lvl3pPr>
              <a:defRPr sz="1200"/>
            </a:lvl3pPr>
            <a:lvl4pPr>
              <a:defRPr sz="1100"/>
            </a:lvl4pPr>
            <a:lvl5pPr>
              <a:defRPr sz="1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texte 7"/>
          <p:cNvSpPr>
            <a:spLocks noGrp="1"/>
          </p:cNvSpPr>
          <p:nvPr>
            <p:ph type="body" sz="quarter" idx="13"/>
          </p:nvPr>
        </p:nvSpPr>
        <p:spPr>
          <a:xfrm>
            <a:off x="4932040" y="5876925"/>
            <a:ext cx="3816673" cy="180425"/>
          </a:xfrm>
        </p:spPr>
        <p:txBody>
          <a:bodyPr tIns="36000" bIns="36000">
            <a:spAutoFit/>
          </a:bodyPr>
          <a:lstStyle>
            <a:lvl1pPr marL="0" indent="0" algn="r">
              <a:spcBef>
                <a:spcPts val="0"/>
              </a:spcBef>
              <a:buFontTx/>
              <a:buNone/>
              <a:defRPr sz="700" b="0" baseline="0"/>
            </a:lvl1pPr>
            <a:lvl2pPr marL="0" indent="0" algn="r">
              <a:spcBef>
                <a:spcPts val="0"/>
              </a:spcBef>
              <a:buFontTx/>
              <a:buNone/>
              <a:defRPr sz="600"/>
            </a:lvl2pPr>
            <a:lvl3pPr marL="0" indent="0" algn="r">
              <a:spcBef>
                <a:spcPts val="0"/>
              </a:spcBef>
              <a:buFontTx/>
              <a:buNone/>
              <a:defRPr sz="600"/>
            </a:lvl3pPr>
            <a:lvl4pPr marL="0" indent="0" algn="r">
              <a:spcBef>
                <a:spcPts val="0"/>
              </a:spcBef>
              <a:buFontTx/>
              <a:buNone/>
              <a:defRPr sz="600"/>
            </a:lvl4pPr>
            <a:lvl5pPr marL="0" indent="0" algn="r">
              <a:spcBef>
                <a:spcPts val="0"/>
              </a:spcBef>
              <a:buFontTx/>
              <a:buNone/>
              <a:defRPr sz="600"/>
            </a:lvl5pPr>
          </a:lstStyle>
          <a:p>
            <a:pPr lvl="0"/>
            <a:r>
              <a:rPr lang="fr-FR" smtClean="0"/>
              <a:t>Cliquez pour modifier les styles du texte du masque</a:t>
            </a:r>
          </a:p>
        </p:txBody>
      </p:sp>
      <p:sp>
        <p:nvSpPr>
          <p:cNvPr id="6" name="Espace réservé du pied de page 4"/>
          <p:cNvSpPr>
            <a:spLocks noGrp="1"/>
          </p:cNvSpPr>
          <p:nvPr>
            <p:ph type="ftr" sz="quarter" idx="14"/>
          </p:nvPr>
        </p:nvSpPr>
        <p:spPr/>
        <p:txBody>
          <a:bodyPr/>
          <a:lstStyle>
            <a:lvl1pPr>
              <a:defRPr/>
            </a:lvl1pPr>
          </a:lstStyle>
          <a:p>
            <a:pPr>
              <a:defRPr/>
            </a:pPr>
            <a:r>
              <a:rPr lang="de-DE" smtClean="0"/>
              <a:t>EDF SEI - CCP du 17/11/2020</a:t>
            </a:r>
            <a:endParaRPr lang="fr-FR"/>
          </a:p>
        </p:txBody>
      </p:sp>
    </p:spTree>
    <p:extLst>
      <p:ext uri="{BB962C8B-B14F-4D97-AF65-F5344CB8AC3E}">
        <p14:creationId xmlns:p14="http://schemas.microsoft.com/office/powerpoint/2010/main" val="221631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Diapositive de titre">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9750" y="1844675"/>
            <a:ext cx="4032250" cy="1727200"/>
          </a:xfrm>
        </p:spPr>
        <p:txBody>
          <a:bodyPr/>
          <a:lstStyle>
            <a:lvl1pPr>
              <a:defRPr sz="2550" cap="none" smtClean="0"/>
            </a:lvl1pPr>
          </a:lstStyle>
          <a:p>
            <a:r>
              <a:rPr lang="fr-FR" smtClean="0"/>
              <a:t>Modifiez le style du titre</a:t>
            </a:r>
          </a:p>
        </p:txBody>
      </p:sp>
      <p:sp>
        <p:nvSpPr>
          <p:cNvPr id="35843" name="Espace réservé du texte 2"/>
          <p:cNvSpPr>
            <a:spLocks noGrp="1"/>
          </p:cNvSpPr>
          <p:nvPr>
            <p:ph type="subTitle" idx="1"/>
          </p:nvPr>
        </p:nvSpPr>
        <p:spPr>
          <a:xfrm>
            <a:off x="539750" y="4508502"/>
            <a:ext cx="4032250" cy="576263"/>
          </a:xfrm>
        </p:spPr>
        <p:txBody>
          <a:bodyPr/>
          <a:lstStyle>
            <a:lvl1pPr marL="0" indent="0">
              <a:spcBef>
                <a:spcPct val="0"/>
              </a:spcBef>
              <a:buFont typeface="Wingdings" pitchFamily="2" charset="2"/>
              <a:buNone/>
              <a:defRPr b="0" smtClean="0"/>
            </a:lvl1pPr>
          </a:lstStyle>
          <a:p>
            <a:r>
              <a:rPr lang="fr-FR" smtClean="0"/>
              <a:t>Modifiez le style des sous-titres du masque</a:t>
            </a:r>
          </a:p>
        </p:txBody>
      </p:sp>
    </p:spTree>
    <p:extLst>
      <p:ext uri="{BB962C8B-B14F-4D97-AF65-F5344CB8AC3E}">
        <p14:creationId xmlns:p14="http://schemas.microsoft.com/office/powerpoint/2010/main" val="306387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82762" y="922710"/>
            <a:ext cx="8353425" cy="850106"/>
          </a:xfrm>
        </p:spPr>
        <p:txBody>
          <a:bodyPr/>
          <a:lstStyle>
            <a:lvl1pPr>
              <a:defRPr sz="2850"/>
            </a:lvl1pPr>
          </a:lstStyle>
          <a:p>
            <a:r>
              <a:rPr lang="fr-FR" smtClean="0"/>
              <a:t>Modifiez le style du titre</a:t>
            </a:r>
            <a:endParaRPr lang="fr-FR"/>
          </a:p>
        </p:txBody>
      </p:sp>
      <p:sp>
        <p:nvSpPr>
          <p:cNvPr id="5" name="Espace réservé du texte 4"/>
          <p:cNvSpPr>
            <a:spLocks noGrp="1"/>
          </p:cNvSpPr>
          <p:nvPr>
            <p:ph type="body" sz="quarter" idx="11"/>
          </p:nvPr>
        </p:nvSpPr>
        <p:spPr>
          <a:xfrm>
            <a:off x="395288" y="2060575"/>
            <a:ext cx="8353425" cy="4032250"/>
          </a:xfrm>
        </p:spPr>
        <p:txBody>
          <a:bodyPr/>
          <a:lstStyle>
            <a:lvl1pPr marL="269081" indent="-269081">
              <a:buSzPct val="125000"/>
              <a:buFont typeface="+mj-lt"/>
              <a:buAutoNum type="arabicPeriod"/>
              <a:defRPr sz="975" cap="all" baseline="0"/>
            </a:lvl1pPr>
            <a:lvl2pPr marL="270000" indent="0">
              <a:spcBef>
                <a:spcPts val="0"/>
              </a:spcBef>
              <a:buClr>
                <a:schemeClr val="bg1"/>
              </a:buClr>
              <a:buSzPct val="25000"/>
              <a:buFontTx/>
              <a:buNone/>
              <a:defRPr sz="975" cap="all" baseline="0"/>
            </a:lvl2pPr>
            <a:lvl3pPr marL="270000" indent="0">
              <a:spcBef>
                <a:spcPts val="0"/>
              </a:spcBef>
              <a:buFontTx/>
              <a:buNone/>
              <a:defRPr sz="975" cap="all" baseline="0"/>
            </a:lvl3pPr>
            <a:lvl4pPr marL="270000" indent="0">
              <a:spcBef>
                <a:spcPts val="0"/>
              </a:spcBef>
              <a:buFontTx/>
              <a:buNone/>
              <a:defRPr sz="975" cap="all" baseline="0"/>
            </a:lvl4pPr>
            <a:lvl5pPr marL="270000" indent="0">
              <a:spcBef>
                <a:spcPts val="0"/>
              </a:spcBef>
              <a:buFontTx/>
              <a:buNone/>
              <a:defRPr sz="975" cap="all" baseline="0"/>
            </a:lvl5pPr>
          </a:lstStyle>
          <a:p>
            <a:pPr lvl="0"/>
            <a:r>
              <a:rPr lang="fr-FR" smtClean="0"/>
              <a:t>Modifiez les styles du texte du masque</a:t>
            </a:r>
          </a:p>
          <a:p>
            <a:pPr lvl="1"/>
            <a:r>
              <a:rPr lang="fr-FR" smtClean="0"/>
              <a:t>Deuxième niveau</a:t>
            </a:r>
          </a:p>
        </p:txBody>
      </p:sp>
      <p:sp>
        <p:nvSpPr>
          <p:cNvPr id="4" name="Espace réservé du pied de page 4"/>
          <p:cNvSpPr>
            <a:spLocks noGrp="1"/>
          </p:cNvSpPr>
          <p:nvPr>
            <p:ph type="ftr" sz="quarter" idx="12"/>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366379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2942581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3182357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129933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82761" y="922710"/>
            <a:ext cx="8353425" cy="850106"/>
          </a:xfrm>
        </p:spPr>
        <p:txBody>
          <a:bodyPr/>
          <a:lstStyle>
            <a:lvl1pPr>
              <a:defRPr sz="3800"/>
            </a:lvl1p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
        <p:nvSpPr>
          <p:cNvPr id="5" name="Espace réservé du texte 4"/>
          <p:cNvSpPr>
            <a:spLocks noGrp="1"/>
          </p:cNvSpPr>
          <p:nvPr>
            <p:ph type="body" sz="quarter" idx="11"/>
          </p:nvPr>
        </p:nvSpPr>
        <p:spPr>
          <a:xfrm>
            <a:off x="395288" y="2060575"/>
            <a:ext cx="8353425" cy="4032250"/>
          </a:xfrm>
        </p:spPr>
        <p:txBody>
          <a:bodyPr/>
          <a:lstStyle>
            <a:lvl1pPr marL="358775" indent="-358775">
              <a:buSzPct val="125000"/>
              <a:buFont typeface="+mj-lt"/>
              <a:buAutoNum type="arabicPeriod"/>
              <a:defRPr sz="1300" cap="all" baseline="0"/>
            </a:lvl1pPr>
            <a:lvl2pPr marL="360000" indent="0">
              <a:spcBef>
                <a:spcPts val="0"/>
              </a:spcBef>
              <a:buClr>
                <a:schemeClr val="bg1"/>
              </a:buClr>
              <a:buSzPct val="25000"/>
              <a:buFontTx/>
              <a:buNone/>
              <a:defRPr sz="1300" cap="all" baseline="0"/>
            </a:lvl2pPr>
            <a:lvl3pPr marL="360000" indent="0">
              <a:spcBef>
                <a:spcPts val="0"/>
              </a:spcBef>
              <a:buFontTx/>
              <a:buNone/>
              <a:defRPr sz="1300" cap="all" baseline="0"/>
            </a:lvl3pPr>
            <a:lvl4pPr marL="360000" indent="0">
              <a:spcBef>
                <a:spcPts val="0"/>
              </a:spcBef>
              <a:buFontTx/>
              <a:buNone/>
              <a:defRPr sz="1300" cap="all" baseline="0"/>
            </a:lvl4pPr>
            <a:lvl5pPr marL="360000" indent="0">
              <a:spcBef>
                <a:spcPts val="0"/>
              </a:spcBef>
              <a:buFontTx/>
              <a:buNone/>
              <a:defRPr sz="1300" cap="all" baseline="0"/>
            </a:lvl5pPr>
          </a:lstStyle>
          <a:p>
            <a:pPr lvl="0"/>
            <a:r>
              <a:rPr lang="fr-FR" smtClean="0"/>
              <a:t>Modifiez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1025757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de-DE" smtClean="0">
                <a:solidFill>
                  <a:srgbClr val="7F7F7F"/>
                </a:solidFill>
              </a:rPr>
              <a:t>EDF SEI - CCP du 17/11/2020</a:t>
            </a:r>
            <a:endParaRPr lang="fr-FR">
              <a:solidFill>
                <a:srgbClr val="7F7F7F"/>
              </a:solidFill>
            </a:endParaRPr>
          </a:p>
        </p:txBody>
      </p:sp>
    </p:spTree>
    <p:extLst>
      <p:ext uri="{BB962C8B-B14F-4D97-AF65-F5344CB8AC3E}">
        <p14:creationId xmlns:p14="http://schemas.microsoft.com/office/powerpoint/2010/main" val="67298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8" y="1557338"/>
            <a:ext cx="8353424" cy="4568826"/>
          </a:xfrm>
        </p:spPr>
        <p:txBody>
          <a:bodyPr/>
          <a:lstStyle>
            <a:lvl1pPr marL="0" indent="0">
              <a:buClr>
                <a:schemeClr val="bg1"/>
              </a:buClr>
              <a:buSzPct val="25000"/>
              <a:buFontTx/>
              <a:buNone/>
              <a:defRPr sz="2200"/>
            </a:lvl1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de-DE" smtClean="0"/>
              <a:t>EDF SEI - CCP du 17/11/2020</a:t>
            </a: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de-DE" smtClean="0"/>
              <a:t>EDF SEI - CCP du 17/11/2020</a:t>
            </a: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381667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de-DE" smtClean="0"/>
              <a:t>EDF SEI - CCP du 17/11/2020</a:t>
            </a:r>
            <a:endParaRPr lang="fr-FR"/>
          </a:p>
        </p:txBody>
      </p:sp>
      <p:sp>
        <p:nvSpPr>
          <p:cNvPr id="7" name="Espace réservé du contenu 2"/>
          <p:cNvSpPr>
            <a:spLocks noGrp="1"/>
          </p:cNvSpPr>
          <p:nvPr>
            <p:ph idx="12"/>
          </p:nvPr>
        </p:nvSpPr>
        <p:spPr>
          <a:xfrm>
            <a:off x="4932040" y="1268413"/>
            <a:ext cx="3816673" cy="4536851"/>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texte 7"/>
          <p:cNvSpPr>
            <a:spLocks noGrp="1"/>
          </p:cNvSpPr>
          <p:nvPr>
            <p:ph type="body" sz="quarter" idx="13" hasCustomPrompt="1"/>
          </p:nvPr>
        </p:nvSpPr>
        <p:spPr>
          <a:xfrm>
            <a:off x="4932040" y="5876925"/>
            <a:ext cx="3816673" cy="180425"/>
          </a:xfrm>
        </p:spPr>
        <p:txBody>
          <a:bodyPr tIns="36000" bIns="36000">
            <a:spAutoFit/>
          </a:bodyPr>
          <a:lstStyle>
            <a:lvl1pPr marL="0" indent="0" algn="r">
              <a:spcBef>
                <a:spcPts val="0"/>
              </a:spcBef>
              <a:buFontTx/>
              <a:buNone/>
              <a:defRPr sz="700" b="0" baseline="0"/>
            </a:lvl1pPr>
            <a:lvl2pPr marL="0" indent="0" algn="r">
              <a:spcBef>
                <a:spcPts val="0"/>
              </a:spcBef>
              <a:buFontTx/>
              <a:buNone/>
              <a:defRPr sz="600"/>
            </a:lvl2pPr>
            <a:lvl3pPr marL="0" indent="0" algn="r">
              <a:spcBef>
                <a:spcPts val="0"/>
              </a:spcBef>
              <a:buFontTx/>
              <a:buNone/>
              <a:defRPr sz="600"/>
            </a:lvl3pPr>
            <a:lvl4pPr marL="0" indent="0" algn="r">
              <a:spcBef>
                <a:spcPts val="0"/>
              </a:spcBef>
              <a:buFontTx/>
              <a:buNone/>
              <a:defRPr sz="600"/>
            </a:lvl4pPr>
            <a:lvl5pPr marL="0" indent="0" algn="r">
              <a:spcBef>
                <a:spcPts val="0"/>
              </a:spcBef>
              <a:buFontTx/>
              <a:buNone/>
              <a:defRPr sz="600"/>
            </a:lvl5pPr>
          </a:lstStyle>
          <a:p>
            <a:pPr lvl="0"/>
            <a:r>
              <a:rPr lang="fr-FR" smtClean="0"/>
              <a:t>Copyright ou crédit photo</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417671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de-DE" smtClean="0"/>
              <a:t>EDF SEI - CCP du 17/11/2020</a:t>
            </a:r>
            <a:endParaRPr lang="fr-FR"/>
          </a:p>
        </p:txBody>
      </p:sp>
      <p:sp>
        <p:nvSpPr>
          <p:cNvPr id="10" name="Espace réservé du texte 9"/>
          <p:cNvSpPr>
            <a:spLocks noGrp="1"/>
          </p:cNvSpPr>
          <p:nvPr>
            <p:ph type="body" sz="quarter" idx="12"/>
          </p:nvPr>
        </p:nvSpPr>
        <p:spPr>
          <a:xfrm>
            <a:off x="6084888" y="1268413"/>
            <a:ext cx="2663825" cy="4824883"/>
          </a:xfrm>
          <a:solidFill>
            <a:schemeClr val="accent6"/>
          </a:solidFill>
        </p:spPr>
        <p:txBody>
          <a:bodyPr lIns="72000" tIns="72000" rIns="72000" bIns="72000"/>
          <a:lstStyle>
            <a:lvl1pPr marL="0" indent="0" algn="ctr">
              <a:spcBef>
                <a:spcPts val="0"/>
              </a:spcBef>
              <a:spcAft>
                <a:spcPts val="600"/>
              </a:spcAft>
              <a:buClr>
                <a:schemeClr val="bg1"/>
              </a:buClr>
              <a:buFontTx/>
              <a:buNone/>
              <a:defRPr sz="1200" b="0" cap="all" baseline="0">
                <a:solidFill>
                  <a:schemeClr val="bg1"/>
                </a:solidFill>
              </a:defRPr>
            </a:lvl1pPr>
            <a:lvl2pPr marL="108000" indent="-108000">
              <a:buClr>
                <a:schemeClr val="bg1"/>
              </a:buClr>
              <a:buFont typeface="Wingdings" pitchFamily="2" charset="2"/>
              <a:buChar char="n"/>
              <a:defRPr sz="1200">
                <a:solidFill>
                  <a:schemeClr val="bg1"/>
                </a:solidFill>
              </a:defRPr>
            </a:lvl2pPr>
            <a:lvl3pPr marL="216000" indent="-108000">
              <a:buClr>
                <a:schemeClr val="bg1"/>
              </a:buClr>
              <a:defRPr sz="1100">
                <a:solidFill>
                  <a:schemeClr val="bg1"/>
                </a:solidFill>
              </a:defRPr>
            </a:lvl3pPr>
            <a:lvl4pPr marL="538163" indent="-174625">
              <a:defRPr sz="1000">
                <a:solidFill>
                  <a:schemeClr val="bg1"/>
                </a:solidFill>
              </a:defRPr>
            </a:lvl4pPr>
            <a:lvl5pPr marL="714375" indent="-176213">
              <a:defRPr sz="100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
        <p:nvSpPr>
          <p:cNvPr id="5" name="Espace réservé du graphique 4"/>
          <p:cNvSpPr>
            <a:spLocks noGrp="1"/>
          </p:cNvSpPr>
          <p:nvPr>
            <p:ph type="chart" sz="quarter" idx="11"/>
          </p:nvPr>
        </p:nvSpPr>
        <p:spPr>
          <a:xfrm>
            <a:off x="971550" y="1557338"/>
            <a:ext cx="7200900" cy="4319587"/>
          </a:xfrm>
        </p:spPr>
        <p:txBody>
          <a:bodyPr/>
          <a:lstStyle/>
          <a:p>
            <a:r>
              <a:rPr lang="fr-FR" smtClean="0"/>
              <a:t>Cliquez sur l'icône pour ajouter un graphique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
        <p:nvSpPr>
          <p:cNvPr id="7" name="Espace réservé du tableau 6"/>
          <p:cNvSpPr>
            <a:spLocks noGrp="1"/>
          </p:cNvSpPr>
          <p:nvPr>
            <p:ph type="tbl" sz="quarter" idx="11"/>
          </p:nvPr>
        </p:nvSpPr>
        <p:spPr>
          <a:xfrm>
            <a:off x="971550" y="1557338"/>
            <a:ext cx="7200900" cy="4319587"/>
          </a:xfrm>
        </p:spPr>
        <p:txBody>
          <a:bodyPr/>
          <a:lstStyle/>
          <a:p>
            <a:r>
              <a:rPr lang="fr-FR" smtClean="0"/>
              <a:t>Cliquez sur l'icône pour ajouter un tableau</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vmlDrawing" Target="../drawings/vmlDrawing2.vml"/><Relationship Id="rId1" Type="http://schemas.openxmlformats.org/officeDocument/2006/relationships/theme" Target="../theme/theme2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2.bin"/></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jpeg"/><Relationship Id="rId2" Type="http://schemas.openxmlformats.org/officeDocument/2006/relationships/vmlDrawing" Target="../drawings/vmlDrawing3.vml"/><Relationship Id="rId1" Type="http://schemas.openxmlformats.org/officeDocument/2006/relationships/theme" Target="../theme/theme2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8.xml"/><Relationship Id="rId1" Type="http://schemas.openxmlformats.org/officeDocument/2006/relationships/slideLayout" Target="../slideLayouts/slideLayout15.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9.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0.xml"/><Relationship Id="rId1" Type="http://schemas.openxmlformats.org/officeDocument/2006/relationships/slideLayout" Target="../slideLayouts/slideLayout17.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1.xml"/><Relationship Id="rId1" Type="http://schemas.openxmlformats.org/officeDocument/2006/relationships/slideLayout" Target="../slideLayouts/slideLayout18.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2.xml"/><Relationship Id="rId1" Type="http://schemas.openxmlformats.org/officeDocument/2006/relationships/slideLayout" Target="../slideLayouts/slideLayout19.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3.xml"/><Relationship Id="rId1" Type="http://schemas.openxmlformats.org/officeDocument/2006/relationships/slideLayout" Target="../slideLayouts/slideLayout20.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4.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 Target="../theme/theme8.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t>EDF SEI - CCP du 17/11/2020</a:t>
            </a:r>
            <a:endParaRPr lang="fr-FR"/>
          </a:p>
        </p:txBody>
      </p:sp>
      <p:pic>
        <p:nvPicPr>
          <p:cNvPr id="7" name="Picture 8" descr="logo_EDF_sommaire"/>
          <p:cNvPicPr>
            <a:picLocks noChangeAspect="1" noChangeArrowheads="1"/>
          </p:cNvPicPr>
          <p:nvPr userDrawn="1"/>
        </p:nvPicPr>
        <p:blipFill>
          <a:blip r:embed="rId13"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71380" cy="153888"/>
          </a:xfrm>
          <a:prstGeom prst="rect">
            <a:avLst/>
          </a:prstGeom>
          <a:noFill/>
        </p:spPr>
        <p:txBody>
          <a:bodyPr wrap="none" lIns="36000" tIns="0" rIns="0" bIns="0" rtlCol="0" anchor="ctr" anchorCtr="0">
            <a:spAutoFit/>
          </a:bodyPr>
          <a:lstStyle/>
          <a:p>
            <a:r>
              <a:rPr lang="fr-FR" sz="1000" smtClean="0"/>
              <a:t>|  </a:t>
            </a:r>
            <a:fld id="{A4A6FBFB-9464-423D-8908-BCA7DB9DC592}" type="slidenum">
              <a:rPr lang="fr-FR" sz="1000" smtClean="0">
                <a:solidFill>
                  <a:schemeClr val="tx1"/>
                </a:solidFill>
                <a:latin typeface="Arial" pitchFamily="34" charset="0"/>
                <a:cs typeface="Arial" pitchFamily="34" charset="0"/>
              </a:rPr>
              <a:pPr/>
              <a:t>‹N°›</a:t>
            </a:fld>
            <a:endParaRPr lang="fr-FR" sz="100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7" r:id="rId3"/>
    <p:sldLayoutId id="2147483650" r:id="rId4"/>
    <p:sldLayoutId id="2147483656" r:id="rId5"/>
    <p:sldLayoutId id="2147483659" r:id="rId6"/>
    <p:sldLayoutId id="2147483658" r:id="rId7"/>
    <p:sldLayoutId id="2147483660" r:id="rId8"/>
    <p:sldLayoutId id="2147483655" r:id="rId9"/>
    <p:sldLayoutId id="2147483653" r:id="rId10"/>
    <p:sldLayoutId id="2147483779" r:id="rId11"/>
  </p:sldLayoutIdLst>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rtlCol="0" anchor="ctr" anchorCtr="0">
            <a:noAutofit/>
          </a:bodyPr>
          <a:lstStyle>
            <a:lvl1pPr algn="r" fontAlgn="auto">
              <a:spcBef>
                <a:spcPts val="0"/>
              </a:spcBef>
              <a:spcAft>
                <a:spcPts val="0"/>
              </a:spcAft>
              <a:defRPr sz="1000">
                <a:solidFill>
                  <a:schemeClr val="tx1"/>
                </a:solidFill>
                <a:latin typeface="+mn-lt"/>
                <a:cs typeface="+mn-cs"/>
              </a:defRPr>
            </a:lvl1pPr>
          </a:lstStyle>
          <a:p>
            <a:pPr>
              <a:defRPr/>
            </a:pPr>
            <a:r>
              <a:rPr lang="de-DE" smtClean="0">
                <a:solidFill>
                  <a:srgbClr val="7F7F7F"/>
                </a:solidFill>
              </a:rPr>
              <a:t>EDF SEI - CCP du 17/11/2020</a:t>
            </a:r>
            <a:endParaRPr lang="fr-FR">
              <a:solidFill>
                <a:srgbClr val="7F7F7F"/>
              </a:solidFill>
            </a:endParaRPr>
          </a:p>
        </p:txBody>
      </p:sp>
      <p:pic>
        <p:nvPicPr>
          <p:cNvPr id="1029"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59788" y="6381750"/>
            <a:ext cx="371475" cy="153988"/>
          </a:xfrm>
          <a:prstGeom prst="rect">
            <a:avLst/>
          </a:prstGeom>
          <a:noFill/>
        </p:spPr>
        <p:txBody>
          <a:bodyPr wrap="none" lIns="36000" tIns="0" rIns="0" bIns="0" anchor="ctr">
            <a:spAutoFit/>
          </a:bodyPr>
          <a:lstStyle/>
          <a:p>
            <a:pPr>
              <a:defRPr/>
            </a:pPr>
            <a:r>
              <a:rPr lang="fr-FR" sz="1000">
                <a:solidFill>
                  <a:srgbClr val="7F7F7F"/>
                </a:solidFill>
                <a:cs typeface="Arial" charset="0"/>
              </a:rPr>
              <a:t>|  </a:t>
            </a:r>
            <a:fld id="{0AD255F2-680F-4677-A934-034B1369BCEA}" type="slidenum">
              <a:rPr lang="fr-FR" sz="1000">
                <a:solidFill>
                  <a:srgbClr val="7F7F7F"/>
                </a:solidFill>
                <a:cs typeface="Arial" pitchFamily="34" charset="0"/>
              </a:rPr>
              <a:pPr>
                <a:def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81550696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spcBef>
          <a:spcPct val="0"/>
        </a:spcBef>
        <a:spcAft>
          <a:spcPct val="0"/>
        </a:spcAft>
        <a:defRPr sz="2800" kern="1200" cap="all">
          <a:solidFill>
            <a:srgbClr val="001A70"/>
          </a:solidFill>
          <a:latin typeface="+mj-lt"/>
          <a:ea typeface="+mj-ea"/>
          <a:cs typeface="+mj-cs"/>
        </a:defRPr>
      </a:lvl1pPr>
      <a:lvl2pPr algn="l" rtl="0" eaLnBrk="0" fontAlgn="base" hangingPunct="0">
        <a:spcBef>
          <a:spcPct val="0"/>
        </a:spcBef>
        <a:spcAft>
          <a:spcPct val="0"/>
        </a:spcAft>
        <a:defRPr sz="2800">
          <a:solidFill>
            <a:srgbClr val="001A70"/>
          </a:solidFill>
          <a:latin typeface="Arial" charset="0"/>
        </a:defRPr>
      </a:lvl2pPr>
      <a:lvl3pPr algn="l" rtl="0" eaLnBrk="0" fontAlgn="base" hangingPunct="0">
        <a:spcBef>
          <a:spcPct val="0"/>
        </a:spcBef>
        <a:spcAft>
          <a:spcPct val="0"/>
        </a:spcAft>
        <a:defRPr sz="2800">
          <a:solidFill>
            <a:srgbClr val="001A70"/>
          </a:solidFill>
          <a:latin typeface="Arial" charset="0"/>
        </a:defRPr>
      </a:lvl3pPr>
      <a:lvl4pPr algn="l" rtl="0" eaLnBrk="0" fontAlgn="base" hangingPunct="0">
        <a:spcBef>
          <a:spcPct val="0"/>
        </a:spcBef>
        <a:spcAft>
          <a:spcPct val="0"/>
        </a:spcAft>
        <a:defRPr sz="2800">
          <a:solidFill>
            <a:srgbClr val="001A70"/>
          </a:solidFill>
          <a:latin typeface="Arial" charset="0"/>
        </a:defRPr>
      </a:lvl4pPr>
      <a:lvl5pPr algn="l" rtl="0" eaLnBrk="0" fontAlgn="base" hangingPunct="0">
        <a:spcBef>
          <a:spcPct val="0"/>
        </a:spcBef>
        <a:spcAft>
          <a:spcPct val="0"/>
        </a:spcAft>
        <a:defRPr sz="2800">
          <a:solidFill>
            <a:srgbClr val="001A70"/>
          </a:solidFill>
          <a:latin typeface="Arial" charset="0"/>
        </a:defRPr>
      </a:lvl5pPr>
      <a:lvl6pPr marL="457200" algn="l" rtl="0" fontAlgn="base">
        <a:spcBef>
          <a:spcPct val="0"/>
        </a:spcBef>
        <a:spcAft>
          <a:spcPct val="0"/>
        </a:spcAft>
        <a:defRPr sz="2800">
          <a:solidFill>
            <a:srgbClr val="001A70"/>
          </a:solidFill>
          <a:latin typeface="Arial" charset="0"/>
        </a:defRPr>
      </a:lvl6pPr>
      <a:lvl7pPr marL="914400" algn="l" rtl="0" fontAlgn="base">
        <a:spcBef>
          <a:spcPct val="0"/>
        </a:spcBef>
        <a:spcAft>
          <a:spcPct val="0"/>
        </a:spcAft>
        <a:defRPr sz="2800">
          <a:solidFill>
            <a:srgbClr val="001A70"/>
          </a:solidFill>
          <a:latin typeface="Arial" charset="0"/>
        </a:defRPr>
      </a:lvl7pPr>
      <a:lvl8pPr marL="1371600" algn="l" rtl="0" fontAlgn="base">
        <a:spcBef>
          <a:spcPct val="0"/>
        </a:spcBef>
        <a:spcAft>
          <a:spcPct val="0"/>
        </a:spcAft>
        <a:defRPr sz="2800">
          <a:solidFill>
            <a:srgbClr val="001A70"/>
          </a:solidFill>
          <a:latin typeface="Arial" charset="0"/>
        </a:defRPr>
      </a:lvl8pPr>
      <a:lvl9pPr marL="1828800" algn="l" rtl="0" fontAlgn="base">
        <a:spcBef>
          <a:spcPct val="0"/>
        </a:spcBef>
        <a:spcAft>
          <a:spcPct val="0"/>
        </a:spcAft>
        <a:defRPr sz="2800">
          <a:solidFill>
            <a:srgbClr val="001A70"/>
          </a:solidFill>
          <a:latin typeface="Arial" charset="0"/>
        </a:defRPr>
      </a:lvl9pPr>
    </p:titleStyle>
    <p:bodyStyle>
      <a:lvl1pPr marL="179388" indent="-179388" algn="l" rtl="0" eaLnBrk="0" fontAlgn="base" hangingPunct="0">
        <a:spcBef>
          <a:spcPts val="1800"/>
        </a:spcBef>
        <a:spcAft>
          <a:spcPct val="0"/>
        </a:spcAft>
        <a:buClr>
          <a:srgbClr val="001A70"/>
        </a:buClr>
        <a:buFont typeface="Wingdings" pitchFamily="2" charset="2"/>
        <a:buChar char=""/>
        <a:defRPr sz="1600" b="1" kern="1200">
          <a:solidFill>
            <a:schemeClr val="tx1"/>
          </a:solidFill>
          <a:latin typeface="+mn-lt"/>
          <a:ea typeface="+mn-ea"/>
          <a:cs typeface="+mn-cs"/>
        </a:defRPr>
      </a:lvl1pPr>
      <a:lvl2pPr marL="358775" indent="-179388" algn="l" rtl="0" eaLnBrk="0" fontAlgn="base" hangingPunct="0">
        <a:spcBef>
          <a:spcPts val="600"/>
        </a:spcBef>
        <a:spcAft>
          <a:spcPct val="0"/>
        </a:spcAft>
        <a:buClr>
          <a:srgbClr val="001A70"/>
        </a:buClr>
        <a:buSzPct val="50000"/>
        <a:buFont typeface="Wingdings" pitchFamily="2" charset="2"/>
        <a:buChar char=""/>
        <a:defRPr sz="1600" kern="1200">
          <a:solidFill>
            <a:schemeClr val="tx1"/>
          </a:solidFill>
          <a:latin typeface="+mn-lt"/>
          <a:ea typeface="+mn-ea"/>
          <a:cs typeface="+mn-cs"/>
        </a:defRPr>
      </a:lvl2pPr>
      <a:lvl3pPr marL="539750" indent="-179388" algn="l" rtl="0" eaLnBrk="0" fontAlgn="base" hangingPunct="0">
        <a:spcBef>
          <a:spcPts val="300"/>
        </a:spcBef>
        <a:spcAft>
          <a:spcPct val="0"/>
        </a:spcAft>
        <a:buClr>
          <a:srgbClr val="001A70"/>
        </a:buClr>
        <a:buFont typeface="Arial" charset="0"/>
        <a:buChar char="•"/>
        <a:defRPr sz="1400" kern="1200">
          <a:solidFill>
            <a:schemeClr val="tx1"/>
          </a:solidFill>
          <a:latin typeface="+mn-lt"/>
          <a:ea typeface="+mn-ea"/>
          <a:cs typeface="+mn-cs"/>
        </a:defRPr>
      </a:lvl3pPr>
      <a:lvl4pPr marL="719138" indent="-142875" algn="l"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2401261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1024111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9476993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7463127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4251688"/>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70881786"/>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5210035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02330438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961354637"/>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717796"/>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98509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6"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108027891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custDataLst>
              <p:tags r:id="rId3"/>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4180"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229470" y="274638"/>
            <a:ext cx="8691762" cy="850106"/>
          </a:xfrm>
          <a:prstGeom prst="rect">
            <a:avLst/>
          </a:prstGeom>
        </p:spPr>
        <p:txBody>
          <a:bodyPr vert="horz" lIns="36000" tIns="0" rIns="36000" bIns="0" rtlCol="0" anchor="t"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29470" y="1268414"/>
            <a:ext cx="8691763" cy="4857750"/>
          </a:xfrm>
          <a:prstGeom prst="rect">
            <a:avLst/>
          </a:prstGeom>
        </p:spPr>
        <p:txBody>
          <a:bodyPr vert="horz" lIns="36000" tIns="0" rIns="3600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ZoneTexte 12"/>
          <p:cNvSpPr txBox="1"/>
          <p:nvPr/>
        </p:nvSpPr>
        <p:spPr>
          <a:xfrm>
            <a:off x="7236296" y="6458312"/>
            <a:ext cx="328628" cy="138499"/>
          </a:xfrm>
          <a:prstGeom prst="rect">
            <a:avLst/>
          </a:prstGeom>
          <a:noFill/>
        </p:spPr>
        <p:txBody>
          <a:bodyPr wrap="none" lIns="27000" tIns="0" rIns="0" bIns="0" rtlCol="0" anchor="ctr" anchorCtr="0">
            <a:spAutoFit/>
          </a:bodyPr>
          <a:lstStyle/>
          <a:p>
            <a:r>
              <a:rPr lang="fr-FR" sz="900" dirty="0" smtClean="0">
                <a:solidFill>
                  <a:srgbClr val="7F7F7F"/>
                </a:solidFill>
              </a:rPr>
              <a:t>|  </a:t>
            </a:r>
            <a:fld id="{A4A6FBFB-9464-423D-8908-BCA7DB9DC592}" type="slidenum">
              <a:rPr lang="fr-FR" sz="900" b="1" smtClean="0">
                <a:solidFill>
                  <a:srgbClr val="005BBB"/>
                </a:solidFill>
                <a:cs typeface="Arial" pitchFamily="34" charset="0"/>
              </a:rPr>
              <a:pPr/>
              <a:t>‹N°›</a:t>
            </a:fld>
            <a:endParaRPr lang="fr-FR" sz="900" b="1" dirty="0">
              <a:solidFill>
                <a:srgbClr val="005BBB"/>
              </a:solidFill>
              <a:cs typeface="Arial" pitchFamily="34" charset="0"/>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70" y="6347629"/>
            <a:ext cx="657140" cy="359867"/>
          </a:xfrm>
          <a:prstGeom prst="rect">
            <a:avLst/>
          </a:prstGeom>
        </p:spPr>
      </p:pic>
      <p:sp>
        <p:nvSpPr>
          <p:cNvPr id="16" name="Espace réservé du texte 20"/>
          <p:cNvSpPr txBox="1">
            <a:spLocks/>
          </p:cNvSpPr>
          <p:nvPr/>
        </p:nvSpPr>
        <p:spPr>
          <a:xfrm>
            <a:off x="3632200" y="6385508"/>
            <a:ext cx="3604097" cy="284106"/>
          </a:xfrm>
          <a:prstGeom prst="rect">
            <a:avLst/>
          </a:prstGeom>
          <a:noFill/>
        </p:spPr>
        <p:txBody>
          <a:bodyPr wrap="square" lIns="0" tIns="0" rIns="99900" bIns="0" rtlCol="0" anchor="ctr">
            <a:noAutofit/>
          </a:bodyPr>
          <a:lstStyle>
            <a:lvl1pPr marL="0" indent="0" algn="r" defTabSz="454548" rtl="0" eaLnBrk="1" latinLnBrk="0" hangingPunct="1">
              <a:spcBef>
                <a:spcPts val="300"/>
              </a:spcBef>
              <a:buClr>
                <a:srgbClr val="005BBB"/>
              </a:buClr>
              <a:buFont typeface="Wingdings" pitchFamily="2" charset="2"/>
              <a:buNone/>
              <a:defRPr lang="fr-FR" sz="1094" b="0" i="1" kern="1200" dirty="0" smtClean="0">
                <a:solidFill>
                  <a:srgbClr val="737373"/>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Clr>
                <a:srgbClr val="005BBB"/>
              </a:buClr>
              <a:buSzPct val="50000"/>
              <a:buFont typeface="Wingdings" pitchFamily="2" charset="2"/>
              <a:buChar char=""/>
              <a:defRPr sz="1400" kern="1200">
                <a:solidFill>
                  <a:schemeClr val="accent6"/>
                </a:solidFill>
                <a:latin typeface="+mn-lt"/>
                <a:ea typeface="+mn-ea"/>
                <a:cs typeface="+mn-cs"/>
              </a:defRPr>
            </a:lvl2pPr>
            <a:lvl3pPr marL="540000" indent="-180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4pPr>
            <a:lvl5pPr marL="864000" indent="-108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z="825" i="0">
                <a:solidFill>
                  <a:srgbClr val="7F7F7F"/>
                </a:solidFill>
              </a:rPr>
              <a:t>SEI Raccordement –EDF CONSEIL /  DSIT SOLLAB |  09/2019</a:t>
            </a:r>
          </a:p>
        </p:txBody>
      </p:sp>
      <p:pic>
        <p:nvPicPr>
          <p:cNvPr id="19" name="Picture 5" descr="C:\Sebastien\Alexia\PowerPoint _Identifiants\EDFC LOGO SUITE\COLOUR\Office\EDFC_LOGO_RGB_600.jpg"/>
          <p:cNvPicPr>
            <a:picLocks noChangeAspect="1" noChangeArrowheads="1"/>
          </p:cNvPicPr>
          <p:nvPr/>
        </p:nvPicPr>
        <p:blipFill>
          <a:blip r:embed="rId7" cstate="print"/>
          <a:srcRect/>
          <a:stretch>
            <a:fillRect/>
          </a:stretch>
        </p:blipFill>
        <p:spPr bwMode="auto">
          <a:xfrm>
            <a:off x="8072023" y="6347561"/>
            <a:ext cx="849209" cy="360000"/>
          </a:xfrm>
          <a:prstGeom prst="rect">
            <a:avLst/>
          </a:prstGeom>
          <a:noFill/>
          <a:ln w="9525">
            <a:noFill/>
            <a:miter lim="800000"/>
            <a:headEnd/>
            <a:tailEnd/>
          </a:ln>
        </p:spPr>
      </p:pic>
    </p:spTree>
    <p:extLst>
      <p:ext uri="{BB962C8B-B14F-4D97-AF65-F5344CB8AC3E}">
        <p14:creationId xmlns:p14="http://schemas.microsoft.com/office/powerpoint/2010/main" val="171878719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685800" rtl="0" eaLnBrk="1" latinLnBrk="0" hangingPunct="1">
        <a:spcBef>
          <a:spcPts val="0"/>
        </a:spcBef>
        <a:buNone/>
        <a:defRPr sz="1500" kern="1200" cap="none" baseline="0">
          <a:solidFill>
            <a:schemeClr val="accent5"/>
          </a:solidFill>
          <a:latin typeface="+mj-lt"/>
          <a:ea typeface="+mj-ea"/>
          <a:cs typeface="+mj-cs"/>
        </a:defRPr>
      </a:lvl1pPr>
    </p:titleStyle>
    <p:bodyStyle>
      <a:lvl1pPr marL="134541" indent="-134541" algn="l" defTabSz="685800" rtl="0" eaLnBrk="1" latinLnBrk="0" hangingPunct="1">
        <a:spcBef>
          <a:spcPts val="225"/>
        </a:spcBef>
        <a:buClr>
          <a:srgbClr val="005BBB"/>
        </a:buClr>
        <a:buFont typeface="Wingdings" pitchFamily="2" charset="2"/>
        <a:buChar char=""/>
        <a:defRPr sz="1050" b="1" kern="1200">
          <a:solidFill>
            <a:schemeClr val="tx2"/>
          </a:solidFill>
          <a:latin typeface="+mn-lt"/>
          <a:ea typeface="+mn-ea"/>
          <a:cs typeface="+mn-cs"/>
        </a:defRPr>
      </a:lvl1pPr>
      <a:lvl2pPr marL="270000" indent="-135000" algn="l" defTabSz="685800" rtl="0" eaLnBrk="1" latinLnBrk="0" hangingPunct="1">
        <a:spcBef>
          <a:spcPts val="225"/>
        </a:spcBef>
        <a:buClr>
          <a:srgbClr val="005BBB"/>
        </a:buClr>
        <a:buSzPct val="50000"/>
        <a:buFont typeface="Wingdings" pitchFamily="2" charset="2"/>
        <a:buChar char=""/>
        <a:defRPr sz="1050" kern="1200">
          <a:solidFill>
            <a:schemeClr val="tx2"/>
          </a:solidFill>
          <a:latin typeface="+mn-lt"/>
          <a:ea typeface="+mn-ea"/>
          <a:cs typeface="+mn-cs"/>
        </a:defRPr>
      </a:lvl2pPr>
      <a:lvl3pPr marL="405000" indent="-135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3pPr>
      <a:lvl4pPr marL="540000" indent="-108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4pPr>
      <a:lvl5pPr marL="648000" indent="-81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A4A3A4"/>
          </p15:clr>
        </p15:guide>
        <p15:guide id="2" pos="332">
          <p15:clr>
            <a:srgbClr val="A4A3A4"/>
          </p15:clr>
        </p15:guide>
        <p15:guide id="3" pos="7348">
          <p15:clr>
            <a:srgbClr val="A4A3A4"/>
          </p15:clr>
        </p15:guide>
        <p15:guide id="4" orient="horz" pos="4020">
          <p15:clr>
            <a:srgbClr val="A4A3A4"/>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5897844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43059053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7780243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973863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078050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6550872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69693131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0472755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580076847"/>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5572341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16318090"/>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992163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74901928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16356817"/>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926308950"/>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89461541"/>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319547644"/>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99843543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36025648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93064350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09871"/>
      </p:ext>
    </p:extLst>
  </p:cSld>
  <p:clrMap bg1="lt1" tx1="dk1" bg2="lt2" tx2="dk2" accent1="accent1" accent2="accent2" accent3="accent3" accent4="accent4" accent5="accent5" accent6="accent6" hlink="hlink" folHlink="folHlink"/>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2112484559"/>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359242648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4223772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28333355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88020543"/>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115479644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17/11/2020</a:t>
            </a:r>
            <a:endParaRPr lang="fr-FR" sz="1000">
              <a:solidFill>
                <a:srgbClr val="808080"/>
              </a:solidFill>
            </a:endParaRPr>
          </a:p>
        </p:txBody>
      </p:sp>
    </p:spTree>
    <p:extLst>
      <p:ext uri="{BB962C8B-B14F-4D97-AF65-F5344CB8AC3E}">
        <p14:creationId xmlns:p14="http://schemas.microsoft.com/office/powerpoint/2010/main" val="394107739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1627913696"/>
      </p:ext>
    </p:extLst>
  </p:cSld>
  <p:clrMap bg1="lt1" tx1="dk1" bg2="lt2" tx2="dk2" accent1="accent1" accent2="accent2" accent3="accent3" accent4="accent4" accent5="accent5" accent6="accent6" hlink="hlink" folHlink="folHlink"/>
  <p:sldLayoutIdLst>
    <p:sldLayoutId id="2147483766"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2807037662"/>
      </p:ext>
    </p:extLst>
  </p:cSld>
  <p:clrMap bg1="lt1" tx1="dk1" bg2="lt2" tx2="dk2" accent1="accent1" accent2="accent2" accent3="accent3" accent4="accent4" accent5="accent5" accent6="accent6" hlink="hlink" folHlink="folHlink"/>
  <p:sldLayoutIdLst>
    <p:sldLayoutId id="2147483768"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04730586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4092632527"/>
      </p:ext>
    </p:extLst>
  </p:cSld>
  <p:clrMap bg1="lt1" tx1="dk1" bg2="lt2" tx2="dk2" accent1="accent1" accent2="accent2" accent3="accent3" accent4="accent4" accent5="accent5" accent6="accent6" hlink="hlink" folHlink="folHlink"/>
  <p:sldLayoutIdLst>
    <p:sldLayoutId id="2147483770"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2750492368"/>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770838478"/>
      </p:ext>
    </p:extLst>
  </p:cSld>
  <p:clrMap bg1="lt1" tx1="dk1" bg2="lt2" tx2="dk2" accent1="accent1" accent2="accent2" accent3="accent3" accent4="accent4" accent5="accent5" accent6="accent6" hlink="hlink" folHlink="folHlink"/>
  <p:sldLayoutIdLst>
    <p:sldLayoutId id="2147483774"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3587678407"/>
      </p:ext>
    </p:extLst>
  </p:cSld>
  <p:clrMap bg1="lt1" tx1="dk1" bg2="lt2" tx2="dk2" accent1="accent1" accent2="accent2" accent3="accent3" accent4="accent4" accent5="accent5" accent6="accent6" hlink="hlink" folHlink="folHlink"/>
  <p:sldLayoutIdLst>
    <p:sldLayoutId id="2147483776"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wrap="square" lIns="36000" tIns="0" rIns="36000" bIns="0" numCol="1" anchor="t" anchorCtr="0" compatLnSpc="1">
            <a:prstTxWarp prst="textNoShape">
              <a:avLst/>
            </a:prstTxWarp>
            <a:no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numCol="1" anchor="ctr" anchorCtr="0" compatLnSpc="1">
            <a:prstTxWarp prst="textNoShape">
              <a:avLst/>
            </a:prstTxWarp>
            <a:noAutofit/>
          </a:bodyPr>
          <a:lstStyle>
            <a:lvl1pPr algn="r">
              <a:defRPr sz="750"/>
            </a:lvl1pPr>
          </a:lstStyle>
          <a:p>
            <a:pPr fontAlgn="base">
              <a:spcBef>
                <a:spcPct val="0"/>
              </a:spcBef>
              <a:spcAft>
                <a:spcPct val="0"/>
              </a:spcAft>
            </a:pPr>
            <a:r>
              <a:rPr lang="de-DE" smtClean="0">
                <a:solidFill>
                  <a:srgbClr val="7F7F7F"/>
                </a:solidFill>
                <a:cs typeface="Arial" charset="0"/>
              </a:rPr>
              <a:t>EDF SEI - CCP du 17/11/2020</a:t>
            </a:r>
            <a:endParaRPr lang="fr-FR">
              <a:solidFill>
                <a:srgbClr val="7F7F7F"/>
              </a:solidFill>
              <a:cs typeface="Arial" charset="0"/>
            </a:endParaRPr>
          </a:p>
        </p:txBody>
      </p:sp>
      <p:sp>
        <p:nvSpPr>
          <p:cNvPr id="8" name="ZoneTexte 7"/>
          <p:cNvSpPr txBox="1"/>
          <p:nvPr/>
        </p:nvSpPr>
        <p:spPr>
          <a:xfrm>
            <a:off x="8459788" y="6400242"/>
            <a:ext cx="278936" cy="115416"/>
          </a:xfrm>
          <a:prstGeom prst="rect">
            <a:avLst/>
          </a:prstGeom>
          <a:noFill/>
        </p:spPr>
        <p:txBody>
          <a:bodyPr wrap="none" lIns="27000" tIns="0" rIns="0" bIns="0" anchor="ctr">
            <a:spAutoFit/>
          </a:bodyPr>
          <a:lstStyle/>
          <a:p>
            <a:pPr>
              <a:defRPr/>
            </a:pPr>
            <a:r>
              <a:rPr lang="fr-FR" sz="750">
                <a:solidFill>
                  <a:srgbClr val="7F7F7F"/>
                </a:solidFill>
                <a:cs typeface="Arial" charset="0"/>
              </a:rPr>
              <a:t>|  </a:t>
            </a:r>
            <a:fld id="{2771DD76-0359-4098-ADF9-DBBCF1F9AA47}" type="slidenum">
              <a:rPr lang="fr-FR" sz="750">
                <a:solidFill>
                  <a:srgbClr val="7F7F7F"/>
                </a:solidFill>
                <a:cs typeface="Arial" pitchFamily="34" charset="0"/>
              </a:rPr>
              <a:pPr>
                <a:defRPr/>
              </a:pPr>
              <a:t>‹N°›</a:t>
            </a:fld>
            <a:endParaRPr lang="fr-FR" sz="750">
              <a:solidFill>
                <a:srgbClr val="7F7F7F"/>
              </a:solidFill>
              <a:cs typeface="Arial" pitchFamily="34" charset="0"/>
            </a:endParaRP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90" y="6258520"/>
            <a:ext cx="609265" cy="346512"/>
          </a:xfrm>
          <a:prstGeom prst="rect">
            <a:avLst/>
          </a:prstGeom>
        </p:spPr>
      </p:pic>
    </p:spTree>
    <p:extLst>
      <p:ext uri="{BB962C8B-B14F-4D97-AF65-F5344CB8AC3E}">
        <p14:creationId xmlns:p14="http://schemas.microsoft.com/office/powerpoint/2010/main" val="3291517046"/>
      </p:ext>
    </p:extLst>
  </p:cSld>
  <p:clrMap bg1="lt1" tx1="dk1" bg2="lt2" tx2="dk2" accent1="accent1" accent2="accent2" accent3="accent3" accent4="accent4" accent5="accent5" accent6="accent6" hlink="hlink" folHlink="folHlink"/>
  <p:sldLayoutIdLst>
    <p:sldLayoutId id="2147483778" r:id="rId1"/>
  </p:sldLayoutIdLst>
  <p:hf hdr="0" dt="0"/>
  <p:txStyles>
    <p:titleStyle>
      <a:lvl1pPr algn="l" rtl="0" eaLnBrk="1" fontAlgn="base" hangingPunct="1">
        <a:spcBef>
          <a:spcPct val="0"/>
        </a:spcBef>
        <a:spcAft>
          <a:spcPct val="0"/>
        </a:spcAft>
        <a:defRPr sz="2100" kern="1200" cap="all">
          <a:solidFill>
            <a:schemeClr val="folHlink"/>
          </a:solidFill>
          <a:latin typeface="+mj-lt"/>
          <a:ea typeface="+mj-ea"/>
          <a:cs typeface="+mj-cs"/>
        </a:defRPr>
      </a:lvl1pPr>
      <a:lvl2pPr algn="l" rtl="0" eaLnBrk="1" fontAlgn="base" hangingPunct="1">
        <a:spcBef>
          <a:spcPct val="0"/>
        </a:spcBef>
        <a:spcAft>
          <a:spcPct val="0"/>
        </a:spcAft>
        <a:defRPr sz="2100">
          <a:solidFill>
            <a:schemeClr val="folHlink"/>
          </a:solidFill>
          <a:latin typeface="Arial" charset="0"/>
        </a:defRPr>
      </a:lvl2pPr>
      <a:lvl3pPr algn="l" rtl="0" eaLnBrk="1" fontAlgn="base" hangingPunct="1">
        <a:spcBef>
          <a:spcPct val="0"/>
        </a:spcBef>
        <a:spcAft>
          <a:spcPct val="0"/>
        </a:spcAft>
        <a:defRPr sz="2100">
          <a:solidFill>
            <a:schemeClr val="folHlink"/>
          </a:solidFill>
          <a:latin typeface="Arial" charset="0"/>
        </a:defRPr>
      </a:lvl3pPr>
      <a:lvl4pPr algn="l" rtl="0" eaLnBrk="1" fontAlgn="base" hangingPunct="1">
        <a:spcBef>
          <a:spcPct val="0"/>
        </a:spcBef>
        <a:spcAft>
          <a:spcPct val="0"/>
        </a:spcAft>
        <a:defRPr sz="2100">
          <a:solidFill>
            <a:schemeClr val="folHlink"/>
          </a:solidFill>
          <a:latin typeface="Arial" charset="0"/>
        </a:defRPr>
      </a:lvl4pPr>
      <a:lvl5pPr algn="l" rtl="0" eaLnBrk="1" fontAlgn="base" hangingPunct="1">
        <a:spcBef>
          <a:spcPct val="0"/>
        </a:spcBef>
        <a:spcAft>
          <a:spcPct val="0"/>
        </a:spcAft>
        <a:defRPr sz="2100">
          <a:solidFill>
            <a:schemeClr val="folHlink"/>
          </a:solidFill>
          <a:latin typeface="Arial" charset="0"/>
        </a:defRPr>
      </a:lvl5pPr>
      <a:lvl6pPr marL="342900" algn="l" rtl="0" eaLnBrk="1" fontAlgn="base" hangingPunct="1">
        <a:spcBef>
          <a:spcPct val="0"/>
        </a:spcBef>
        <a:spcAft>
          <a:spcPct val="0"/>
        </a:spcAft>
        <a:defRPr sz="2100">
          <a:solidFill>
            <a:schemeClr val="folHlink"/>
          </a:solidFill>
          <a:latin typeface="Arial" charset="0"/>
        </a:defRPr>
      </a:lvl6pPr>
      <a:lvl7pPr marL="685800" algn="l" rtl="0" eaLnBrk="1" fontAlgn="base" hangingPunct="1">
        <a:spcBef>
          <a:spcPct val="0"/>
        </a:spcBef>
        <a:spcAft>
          <a:spcPct val="0"/>
        </a:spcAft>
        <a:defRPr sz="2100">
          <a:solidFill>
            <a:schemeClr val="folHlink"/>
          </a:solidFill>
          <a:latin typeface="Arial" charset="0"/>
        </a:defRPr>
      </a:lvl7pPr>
      <a:lvl8pPr marL="1028700" algn="l" rtl="0" eaLnBrk="1" fontAlgn="base" hangingPunct="1">
        <a:spcBef>
          <a:spcPct val="0"/>
        </a:spcBef>
        <a:spcAft>
          <a:spcPct val="0"/>
        </a:spcAft>
        <a:defRPr sz="2100">
          <a:solidFill>
            <a:schemeClr val="folHlink"/>
          </a:solidFill>
          <a:latin typeface="Arial" charset="0"/>
        </a:defRPr>
      </a:lvl8pPr>
      <a:lvl9pPr marL="1371600" algn="l" rtl="0" eaLnBrk="1" fontAlgn="base" hangingPunct="1">
        <a:spcBef>
          <a:spcPct val="0"/>
        </a:spcBef>
        <a:spcAft>
          <a:spcPct val="0"/>
        </a:spcAft>
        <a:defRPr sz="2100">
          <a:solidFill>
            <a:schemeClr val="folHlink"/>
          </a:solidFill>
          <a:latin typeface="Arial" charset="0"/>
        </a:defRPr>
      </a:lvl9pPr>
    </p:titleStyle>
    <p:bodyStyle>
      <a:lvl1pPr marL="134541" indent="-134541" algn="l" rtl="0" eaLnBrk="1" fontAlgn="base" hangingPunct="1">
        <a:spcBef>
          <a:spcPts val="1350"/>
        </a:spcBef>
        <a:spcAft>
          <a:spcPct val="0"/>
        </a:spcAft>
        <a:buClr>
          <a:schemeClr val="folHlink"/>
        </a:buClr>
        <a:buFont typeface="Wingdings" pitchFamily="2" charset="2"/>
        <a:buChar char="§"/>
        <a:defRPr sz="1200" b="1" kern="1200">
          <a:solidFill>
            <a:schemeClr val="tx1"/>
          </a:solidFill>
          <a:latin typeface="+mn-lt"/>
          <a:ea typeface="+mn-ea"/>
          <a:cs typeface="+mn-cs"/>
        </a:defRPr>
      </a:lvl1pPr>
      <a:lvl2pPr marL="269081" indent="-134541" algn="l" rtl="0" eaLnBrk="1" fontAlgn="base" hangingPunct="1">
        <a:spcBef>
          <a:spcPts val="450"/>
        </a:spcBef>
        <a:spcAft>
          <a:spcPct val="0"/>
        </a:spcAft>
        <a:buClr>
          <a:schemeClr val="folHlink"/>
        </a:buClr>
        <a:buSzPct val="50000"/>
        <a:buFont typeface="Wingdings" pitchFamily="2" charset="2"/>
        <a:buChar char="¨"/>
        <a:defRPr sz="1200" kern="1200">
          <a:solidFill>
            <a:schemeClr val="tx1"/>
          </a:solidFill>
          <a:latin typeface="+mn-lt"/>
          <a:ea typeface="+mn-ea"/>
          <a:cs typeface="+mn-cs"/>
        </a:defRPr>
      </a:lvl2pPr>
      <a:lvl3pPr marL="404813" indent="-134541" algn="l" rtl="0" eaLnBrk="1" fontAlgn="base" hangingPunct="1">
        <a:spcBef>
          <a:spcPts val="225"/>
        </a:spcBef>
        <a:spcAft>
          <a:spcPct val="0"/>
        </a:spcAft>
        <a:buClr>
          <a:schemeClr val="folHlink"/>
        </a:buClr>
        <a:buFont typeface="Arial" charset="0"/>
        <a:buChar char="•"/>
        <a:defRPr sz="1050" kern="1200">
          <a:solidFill>
            <a:schemeClr val="tx1"/>
          </a:solidFill>
          <a:latin typeface="+mn-lt"/>
          <a:ea typeface="+mn-ea"/>
          <a:cs typeface="+mn-cs"/>
        </a:defRPr>
      </a:lvl3pPr>
      <a:lvl4pPr marL="539354" indent="-107156" algn="l" rtl="0" eaLnBrk="1" fontAlgn="base" hangingPunct="1">
        <a:spcBef>
          <a:spcPct val="0"/>
        </a:spcBef>
        <a:spcAft>
          <a:spcPct val="0"/>
        </a:spcAft>
        <a:buFont typeface="Arial" charset="0"/>
        <a:buChar char="–"/>
        <a:defRPr sz="900" kern="1200">
          <a:solidFill>
            <a:schemeClr val="tx1"/>
          </a:solidFill>
          <a:latin typeface="+mn-lt"/>
          <a:ea typeface="+mn-ea"/>
          <a:cs typeface="+mn-cs"/>
        </a:defRPr>
      </a:lvl4pPr>
      <a:lvl5pPr marL="647700" indent="-80963" algn="l" rtl="0" eaLnBrk="1" fontAlgn="base" hangingPunct="1">
        <a:spcBef>
          <a:spcPct val="0"/>
        </a:spcBef>
        <a:spcAft>
          <a:spcPct val="0"/>
        </a:spcAft>
        <a:buFont typeface="Arial" charset="0"/>
        <a:buChar char="»"/>
        <a:defRPr sz="825"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330735789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427895470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181923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2"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17/11/2020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3552161079"/>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bwMode="auto">
          <a:xfrm>
            <a:off x="269875" y="911225"/>
            <a:ext cx="501491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Cliquez</a:t>
            </a:r>
            <a:r>
              <a:rPr lang="en-US" dirty="0" smtClean="0"/>
              <a:t> pour modifier le style du </a:t>
            </a:r>
            <a:r>
              <a:rPr lang="en-US" dirty="0" err="1" smtClean="0"/>
              <a:t>titre</a:t>
            </a:r>
            <a:endParaRPr lang="en-US" dirty="0" smtClean="0"/>
          </a:p>
        </p:txBody>
      </p:sp>
      <p:sp>
        <p:nvSpPr>
          <p:cNvPr id="4099" name="Rectangle 11"/>
          <p:cNvSpPr>
            <a:spLocks noGrp="1" noChangeArrowheads="1"/>
          </p:cNvSpPr>
          <p:nvPr>
            <p:ph type="body" idx="1"/>
          </p:nvPr>
        </p:nvSpPr>
        <p:spPr bwMode="auto">
          <a:xfrm>
            <a:off x="425450" y="2805113"/>
            <a:ext cx="5014913" cy="149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p:txBody>
      </p:sp>
      <p:sp>
        <p:nvSpPr>
          <p:cNvPr id="7183" name="Rectangle 15"/>
          <p:cNvSpPr>
            <a:spLocks noGrp="1" noChangeArrowheads="1"/>
          </p:cNvSpPr>
          <p:nvPr>
            <p:ph type="ftr" sz="quarter" idx="3"/>
          </p:nvPr>
        </p:nvSpPr>
        <p:spPr bwMode="auto">
          <a:xfrm>
            <a:off x="6156176" y="64008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fontAlgn="base">
              <a:spcBef>
                <a:spcPct val="0"/>
              </a:spcBef>
              <a:spcAft>
                <a:spcPct val="0"/>
              </a:spcAft>
              <a:defRPr/>
            </a:pPr>
            <a:r>
              <a:rPr lang="de-DE" sz="1000" smtClean="0">
                <a:solidFill>
                  <a:srgbClr val="87888A"/>
                </a:solidFill>
                <a:latin typeface="Arial" charset="0"/>
                <a:cs typeface="Arial" charset="0"/>
              </a:rPr>
              <a:t>EDF SEI - CCP du 17/11/2020</a:t>
            </a:r>
            <a:endParaRPr lang="fr-FR" sz="1000" dirty="0">
              <a:solidFill>
                <a:srgbClr val="87888A"/>
              </a:solidFill>
              <a:latin typeface="Arial" charset="0"/>
              <a:cs typeface="Arial" charset="0"/>
            </a:endParaRPr>
          </a:p>
        </p:txBody>
      </p:sp>
      <p:pic>
        <p:nvPicPr>
          <p:cNvPr id="4101" name="Picture 8" descr="logo_EDF_sommaire"/>
          <p:cNvPicPr>
            <a:picLocks noChangeAspect="1" noChangeArrowheads="1"/>
          </p:cNvPicPr>
          <p:nvPr/>
        </p:nvPicPr>
        <p:blipFill>
          <a:blip r:embed="rId5" cstate="print"/>
          <a:srcRect/>
          <a:stretch>
            <a:fillRect/>
          </a:stretch>
        </p:blipFill>
        <p:spPr bwMode="auto">
          <a:xfrm>
            <a:off x="395288" y="6291263"/>
            <a:ext cx="622300" cy="261937"/>
          </a:xfrm>
          <a:prstGeom prst="rect">
            <a:avLst/>
          </a:prstGeom>
          <a:noFill/>
          <a:ln w="9525">
            <a:noFill/>
            <a:miter lim="800000"/>
            <a:headEnd/>
            <a:tailEnd/>
          </a:ln>
        </p:spPr>
      </p:pic>
      <p:sp>
        <p:nvSpPr>
          <p:cNvPr id="9" name="Espace réservé du numéro de diapositive 5"/>
          <p:cNvSpPr>
            <a:spLocks noGrp="1"/>
          </p:cNvSpPr>
          <p:nvPr>
            <p:ph type="sldNum" sz="quarter" idx="4"/>
          </p:nvPr>
        </p:nvSpPr>
        <p:spPr>
          <a:xfrm>
            <a:off x="8100392" y="6373018"/>
            <a:ext cx="304800" cy="207963"/>
          </a:xfrm>
          <a:prstGeom prst="rect">
            <a:avLst/>
          </a:prstGeom>
        </p:spPr>
        <p:txBody>
          <a:bodyPr lIns="0" tIns="0" rIns="0" bIns="0"/>
          <a:lstStyle>
            <a:lvl1pPr algn="r">
              <a:defRPr/>
            </a:lvl1pPr>
          </a:lstStyle>
          <a:p>
            <a:pPr fontAlgn="base">
              <a:spcBef>
                <a:spcPct val="0"/>
              </a:spcBef>
              <a:spcAft>
                <a:spcPct val="0"/>
              </a:spcAft>
              <a:defRPr/>
            </a:pPr>
            <a:fld id="{DB3B87BF-8F7D-4823-9764-525E9D7839A3}" type="slidenum">
              <a:rPr lang="fr-FR" sz="1000">
                <a:solidFill>
                  <a:srgbClr val="87888A"/>
                </a:solidFill>
                <a:latin typeface="Arial" charset="0"/>
                <a:cs typeface="Arial" charset="0"/>
              </a:rPr>
              <a:pPr fontAlgn="base">
                <a:spcBef>
                  <a:spcPct val="0"/>
                </a:spcBef>
                <a:spcAft>
                  <a:spcPct val="0"/>
                </a:spcAft>
                <a:defRPr/>
              </a:pPr>
              <a:t>‹N°›</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8139474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64" r:id="rId3"/>
  </p:sldLayoutIdLst>
  <p:timing>
    <p:tnLst>
      <p:par>
        <p:cTn id="1" dur="indefinite" restart="never" nodeType="tmRoot"/>
      </p:par>
    </p:tnLst>
  </p:timing>
  <p:hf hdr="0" dt="0"/>
  <p:txStyles>
    <p:titleStyle>
      <a:lvl1pPr algn="l" rtl="0" eaLnBrk="0" fontAlgn="base" hangingPunct="0">
        <a:spcBef>
          <a:spcPct val="0"/>
        </a:spcBef>
        <a:spcAft>
          <a:spcPct val="0"/>
        </a:spcAft>
        <a:defRPr sz="34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404813" indent="-404813" algn="l" rtl="0" eaLnBrk="0" fontAlgn="base" hangingPunct="0">
        <a:spcBef>
          <a:spcPts val="300"/>
        </a:spcBef>
        <a:spcAft>
          <a:spcPct val="0"/>
        </a:spcAft>
        <a:buClr>
          <a:schemeClr val="accent1"/>
        </a:buClr>
        <a:buSzPct val="240000"/>
        <a:defRPr sz="1200">
          <a:solidFill>
            <a:schemeClr val="bg2"/>
          </a:solidFill>
          <a:latin typeface="Arial" charset="0"/>
          <a:ea typeface="+mn-ea"/>
          <a:cs typeface="+mn-cs"/>
        </a:defRPr>
      </a:lvl1pPr>
      <a:lvl2pPr marL="406400" algn="l" rtl="0" eaLnBrk="0" fontAlgn="base" hangingPunct="0">
        <a:spcBef>
          <a:spcPct val="20000"/>
        </a:spcBef>
        <a:spcAft>
          <a:spcPct val="0"/>
        </a:spcAft>
        <a:defRPr sz="1200">
          <a:solidFill>
            <a:schemeClr val="tx1"/>
          </a:solidFill>
          <a:latin typeface="Arial" charset="0"/>
          <a:cs typeface="+mn-cs"/>
        </a:defRPr>
      </a:lvl2pPr>
      <a:lvl3pPr marL="2238375" indent="-1830388" algn="l" rtl="0" eaLnBrk="0" fontAlgn="base" hangingPunct="0">
        <a:spcBef>
          <a:spcPct val="20000"/>
        </a:spcBef>
        <a:spcAft>
          <a:spcPct val="0"/>
        </a:spcAft>
        <a:defRPr sz="1200">
          <a:solidFill>
            <a:schemeClr val="tx1"/>
          </a:solidFill>
          <a:latin typeface="Arial" charset="0"/>
          <a:cs typeface="+mn-cs"/>
        </a:defRPr>
      </a:lvl3pPr>
      <a:lvl4pPr marL="2620963" indent="-381000" algn="l" rtl="0" eaLnBrk="0" fontAlgn="base" hangingPunct="0">
        <a:spcBef>
          <a:spcPct val="20000"/>
        </a:spcBef>
        <a:spcAft>
          <a:spcPct val="0"/>
        </a:spcAft>
        <a:defRPr sz="1200">
          <a:solidFill>
            <a:schemeClr val="tx1"/>
          </a:solidFill>
          <a:latin typeface="Arial" charset="0"/>
          <a:cs typeface="+mn-cs"/>
        </a:defRPr>
      </a:lvl4pPr>
      <a:lvl5pPr marL="3103563" indent="-381000" algn="l" rtl="0" eaLnBrk="0" fontAlgn="base" hangingPunct="0">
        <a:spcBef>
          <a:spcPct val="20000"/>
        </a:spcBef>
        <a:spcAft>
          <a:spcPct val="0"/>
        </a:spcAft>
        <a:defRPr sz="1200">
          <a:solidFill>
            <a:schemeClr val="tx1"/>
          </a:solidFill>
          <a:latin typeface="Arial"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corse.edf.fr/producteur/se-raccorder/les-modeles-de-contrats-de-raccordement-et-d-acces-au-reseau"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de concertation avec les producteurs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r>
              <a:rPr lang="fr-FR" dirty="0" smtClean="0"/>
              <a:t>17 novembre 2020</a:t>
            </a:r>
            <a:endParaRPr lang="fr-FR" dirty="0"/>
          </a:p>
        </p:txBody>
      </p:sp>
    </p:spTree>
    <p:extLst>
      <p:ext uri="{BB962C8B-B14F-4D97-AF65-F5344CB8AC3E}">
        <p14:creationId xmlns:p14="http://schemas.microsoft.com/office/powerpoint/2010/main" val="66717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Courriers DGEC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pPr algn="just"/>
            <a:r>
              <a:rPr lang="fr-FR" sz="1600" dirty="0" smtClean="0"/>
              <a:t>Un premier courrier du 19 mars avait été produit par la DGEC pour </a:t>
            </a:r>
            <a:r>
              <a:rPr lang="fr-FR" sz="1600" dirty="0"/>
              <a:t>indiquer des délais seraient accordés aux producteurs sous la forme de délais forfaitaires</a:t>
            </a:r>
            <a:r>
              <a:rPr lang="fr-FR" sz="1600" dirty="0" smtClean="0"/>
              <a:t>. En complément de cette annonce et des textes en vigueur, deux courriers complémentaires ont été rédigés et signés (le 15 mai et le 25 septembre) afin </a:t>
            </a:r>
            <a:r>
              <a:rPr lang="fr-FR" sz="1600" dirty="0"/>
              <a:t>de préciser ces délais et les installations éligibles</a:t>
            </a:r>
            <a:r>
              <a:rPr lang="fr-FR" sz="1600" dirty="0" smtClean="0"/>
              <a:t>. </a:t>
            </a:r>
          </a:p>
          <a:p>
            <a:endParaRPr lang="fr-FR" sz="1600" dirty="0" smtClean="0"/>
          </a:p>
          <a:p>
            <a:endParaRPr lang="fr-FR" sz="1600" dirty="0"/>
          </a:p>
          <a:p>
            <a:endParaRPr lang="fr-FR" sz="1600" dirty="0"/>
          </a:p>
          <a:p>
            <a:endParaRPr lang="fr-FR" sz="1600" dirty="0" smtClean="0"/>
          </a:p>
          <a:p>
            <a:r>
              <a:rPr lang="fr-FR" sz="1600" b="1" u="sng" dirty="0"/>
              <a:t>Sont éligibles à un délai supplémentaire de 7 mois </a:t>
            </a:r>
            <a:r>
              <a:rPr lang="fr-FR" sz="1600" dirty="0"/>
              <a:t>(sans aucune formalité) les installations qui cumulent les 3 critères suivants : </a:t>
            </a:r>
          </a:p>
          <a:p>
            <a:pPr lvl="1"/>
            <a:r>
              <a:rPr lang="fr-FR" sz="1600" dirty="0"/>
              <a:t>1.	La transmission de l’attestation de conformité ou l’achèvement de l’installation devait intervenir après le 12 mars 2020 inclus ;</a:t>
            </a:r>
          </a:p>
          <a:p>
            <a:pPr lvl="1"/>
            <a:r>
              <a:rPr lang="fr-FR" sz="1600" dirty="0"/>
              <a:t>2.	Le dispositif de soutien a été acquis, par une demande complète de contrat d’achat ou une notification de lauréat dans le cadre d’appel d’offres, avant ou pendant la période comprise entre le 12 mars 2020 et le 23 juin 2020 inclus ;</a:t>
            </a:r>
          </a:p>
          <a:p>
            <a:pPr lvl="1"/>
            <a:r>
              <a:rPr lang="fr-FR" sz="1600" dirty="0"/>
              <a:t>3.	La puissance nominale de l’installation est strictement inférieure à 200 MW.</a:t>
            </a:r>
          </a:p>
          <a:p>
            <a:endParaRPr lang="fr-FR" sz="1400"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17/11/2020</a:t>
            </a:r>
            <a:endParaRPr lang="fr-FR">
              <a:solidFill>
                <a:srgbClr val="87888A"/>
              </a:solidFill>
            </a:endParaRPr>
          </a:p>
        </p:txBody>
      </p:sp>
      <p:graphicFrame>
        <p:nvGraphicFramePr>
          <p:cNvPr id="9" name="Objet 8"/>
          <p:cNvGraphicFramePr>
            <a:graphicFrameLocks noChangeAspect="1"/>
          </p:cNvGraphicFramePr>
          <p:nvPr>
            <p:extLst>
              <p:ext uri="{D42A27DB-BD31-4B8C-83A1-F6EECF244321}">
                <p14:modId xmlns:p14="http://schemas.microsoft.com/office/powerpoint/2010/main" val="169138141"/>
              </p:ext>
            </p:extLst>
          </p:nvPr>
        </p:nvGraphicFramePr>
        <p:xfrm>
          <a:off x="2131320" y="1988840"/>
          <a:ext cx="914400" cy="771525"/>
        </p:xfrm>
        <a:graphic>
          <a:graphicData uri="http://schemas.openxmlformats.org/presentationml/2006/ole">
            <mc:AlternateContent xmlns:mc="http://schemas.openxmlformats.org/markup-compatibility/2006">
              <mc:Choice xmlns:v="urn:schemas-microsoft-com:vml" Requires="v">
                <p:oleObj spid="_x0000_s1029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131320" y="1988840"/>
                        <a:ext cx="914400" cy="771525"/>
                      </a:xfrm>
                      <a:prstGeom prst="rect">
                        <a:avLst/>
                      </a:prstGeom>
                    </p:spPr>
                  </p:pic>
                </p:oleObj>
              </mc:Fallback>
            </mc:AlternateContent>
          </a:graphicData>
        </a:graphic>
      </p:graphicFrame>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10</a:t>
            </a:fld>
            <a:endParaRPr lang="fr-FR" dirty="0">
              <a:solidFill>
                <a:srgbClr val="87888A"/>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392741924"/>
              </p:ext>
            </p:extLst>
          </p:nvPr>
        </p:nvGraphicFramePr>
        <p:xfrm>
          <a:off x="3147643" y="2009403"/>
          <a:ext cx="914400" cy="771525"/>
        </p:xfrm>
        <a:graphic>
          <a:graphicData uri="http://schemas.openxmlformats.org/presentationml/2006/ole">
            <mc:AlternateContent xmlns:mc="http://schemas.openxmlformats.org/markup-compatibility/2006">
              <mc:Choice xmlns:v="urn:schemas-microsoft-com:vml" Requires="v">
                <p:oleObj spid="_x0000_s1029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3147643" y="200940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6598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a:solidFill>
                  <a:schemeClr val="accent4"/>
                </a:solidFill>
              </a:rPr>
              <a:t>Courriers DGEC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r>
              <a:rPr lang="fr-FR" sz="1400" dirty="0"/>
              <a:t>Les installations remplissant ces critères sont, notamment </a:t>
            </a:r>
            <a:r>
              <a:rPr lang="fr-FR" sz="1400" dirty="0" smtClean="0"/>
              <a:t>:</a:t>
            </a:r>
          </a:p>
          <a:p>
            <a:endParaRPr lang="fr-FR" sz="1400" dirty="0"/>
          </a:p>
          <a:p>
            <a:pPr marL="285750" lvl="0" indent="-285750">
              <a:buSzPct val="100000"/>
              <a:buFont typeface="Arial" panose="020B0604020202020204" pitchFamily="34" charset="0"/>
              <a:buChar char="•"/>
            </a:pPr>
            <a:r>
              <a:rPr lang="fr-FR" sz="1400" b="1" u="sng" dirty="0" smtClean="0"/>
              <a:t>Les installations éoliennes sous OA (arrêté E13) dont la demande de contrat d’achat est comprise entre le 13/03/2017 et le 23/06/2020</a:t>
            </a:r>
            <a:r>
              <a:rPr lang="fr-FR" sz="1400" b="1" dirty="0" smtClean="0"/>
              <a:t>. </a:t>
            </a:r>
            <a:r>
              <a:rPr lang="fr-FR" sz="1400" dirty="0" smtClean="0"/>
              <a:t>Le délai pour mettre en service l’installation est porté à 43 mois.</a:t>
            </a:r>
          </a:p>
          <a:p>
            <a:pPr marL="285750" lvl="0" indent="-285750">
              <a:buSzPct val="100000"/>
              <a:buFont typeface="Arial" panose="020B0604020202020204" pitchFamily="34" charset="0"/>
              <a:buChar char="•"/>
            </a:pPr>
            <a:r>
              <a:rPr lang="fr-FR" sz="1400" b="1" u="sng" dirty="0" smtClean="0"/>
              <a:t>Les </a:t>
            </a:r>
            <a:r>
              <a:rPr lang="fr-FR" sz="1400" b="1" u="sng" dirty="0"/>
              <a:t>installations nommées lauréates en avril du premier guichet des appels d’offres 2019 </a:t>
            </a:r>
            <a:r>
              <a:rPr lang="fr-FR" sz="1400" dirty="0"/>
              <a:t>(PV, </a:t>
            </a:r>
            <a:r>
              <a:rPr lang="fr-FR" sz="1400" dirty="0" err="1"/>
              <a:t>PV+Stockage</a:t>
            </a:r>
            <a:r>
              <a:rPr lang="fr-FR" sz="1400" dirty="0"/>
              <a:t> et Autoconsommation). Le délai pour achever l’installation (= obtenir l’attestation de conformité) est porté à 31 mois.</a:t>
            </a:r>
          </a:p>
          <a:p>
            <a:pPr marL="285750" lvl="0" indent="-285750">
              <a:buSzPct val="100000"/>
              <a:buFont typeface="Arial" panose="020B0604020202020204" pitchFamily="34" charset="0"/>
              <a:buChar char="•"/>
            </a:pPr>
            <a:r>
              <a:rPr lang="fr-FR" sz="1400" b="1" u="sng" dirty="0"/>
              <a:t>Les installations photovoltaïques sous OA (arrêté S17) dont la demande complète de raccordement est intervenue entre le 13/09/2018 et le 23/06/2020. </a:t>
            </a:r>
            <a:r>
              <a:rPr lang="fr-FR" sz="1400" dirty="0"/>
              <a:t>Le délai pour procéder à la mise en service est porté à 25 mois.</a:t>
            </a:r>
          </a:p>
          <a:p>
            <a:pPr marL="285750" indent="-285750">
              <a:buSzPct val="100000"/>
              <a:buFont typeface="Arial" panose="020B0604020202020204" pitchFamily="34" charset="0"/>
              <a:buChar char="•"/>
            </a:pPr>
            <a:r>
              <a:rPr lang="fr-FR" sz="1400" b="1" u="sng" dirty="0"/>
              <a:t>Les installations lauréates des appels d’offre 2015 et 2016 pour lesquelles la date limite d’achèvement est postérieure au 12/03/2020. </a:t>
            </a:r>
            <a:r>
              <a:rPr lang="fr-FR" sz="1400" dirty="0"/>
              <a:t>Il peut s’agir d’installations nommées tardivement lauréates (repêchées suite à un recours) ou s’étant vu attribué préalablement à la crise </a:t>
            </a:r>
            <a:r>
              <a:rPr lang="fr-FR" sz="1400" dirty="0" err="1"/>
              <a:t>covid</a:t>
            </a:r>
            <a:r>
              <a:rPr lang="fr-FR" sz="1400" dirty="0"/>
              <a:t> un délai complémentaire par le ministre pour achever leur installation (portant la date limite au-delà du 12 mars). </a:t>
            </a:r>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17/11/2020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11</a:t>
            </a:fld>
            <a:endParaRPr lang="fr-FR" dirty="0">
              <a:solidFill>
                <a:srgbClr val="87888A"/>
              </a:solidFill>
            </a:endParaRPr>
          </a:p>
        </p:txBody>
      </p:sp>
    </p:spTree>
    <p:extLst>
      <p:ext uri="{BB962C8B-B14F-4D97-AF65-F5344CB8AC3E}">
        <p14:creationId xmlns:p14="http://schemas.microsoft.com/office/powerpoint/2010/main" val="355139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326104" y="5445224"/>
            <a:ext cx="8350351" cy="564515"/>
          </a:xfrm>
          <a:prstGeom prst="rect">
            <a:avLst/>
          </a:prstGeom>
          <a:noFill/>
          <a:ln>
            <a:noFill/>
          </a:ln>
        </p:spPr>
      </p:pic>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8352928" cy="666115"/>
          </a:xfrm>
          <a:prstGeom prst="rect">
            <a:avLst/>
          </a:prstGeom>
          <a:noFill/>
          <a:ln>
            <a:noFill/>
          </a:ln>
        </p:spPr>
      </p:pic>
      <p:sp>
        <p:nvSpPr>
          <p:cNvPr id="5" name="Titre 4"/>
          <p:cNvSpPr>
            <a:spLocks noGrp="1"/>
          </p:cNvSpPr>
          <p:nvPr>
            <p:ph type="title"/>
          </p:nvPr>
        </p:nvSpPr>
        <p:spPr>
          <a:xfrm>
            <a:off x="269874" y="260648"/>
            <a:ext cx="8586601" cy="792163"/>
          </a:xfrm>
        </p:spPr>
        <p:txBody>
          <a:bodyPr/>
          <a:lstStyle/>
          <a:p>
            <a:r>
              <a:rPr lang="fr-FR" sz="2800" kern="1200" cap="none" dirty="0">
                <a:solidFill>
                  <a:schemeClr val="accent4"/>
                </a:solidFill>
              </a:rPr>
              <a:t>Courriers DGEC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692696"/>
            <a:ext cx="8431024" cy="5760640"/>
          </a:xfrm>
        </p:spPr>
        <p:txBody>
          <a:bodyPr/>
          <a:lstStyle/>
          <a:p>
            <a:r>
              <a:rPr lang="fr-FR" sz="1400" b="1" dirty="0"/>
              <a:t>Les installations dont l’obligation d’achèvement était déjà échue au moment de la crise </a:t>
            </a:r>
            <a:r>
              <a:rPr lang="fr-FR" sz="1400" b="1" dirty="0" err="1"/>
              <a:t>covid</a:t>
            </a:r>
            <a:r>
              <a:rPr lang="fr-FR" sz="1400" dirty="0"/>
              <a:t> (i.e. qui étaient déjà en retard et dont le retard ne peut donc être exclusivement attribué à la situation sanitaire) </a:t>
            </a:r>
            <a:r>
              <a:rPr lang="fr-FR" sz="1400" b="1" dirty="0"/>
              <a:t>ne sont donc pas éligibles à ce délai de 7 mois</a:t>
            </a:r>
            <a:r>
              <a:rPr lang="fr-FR" sz="1400" dirty="0"/>
              <a:t>. Toutefois pour ces installations il convient de neutraliser le délai compris entre le 12 mars et la première date entre :</a:t>
            </a:r>
          </a:p>
          <a:p>
            <a:pPr marL="742950" lvl="1" indent="-285750">
              <a:buFont typeface="Arial" panose="020B0604020202020204" pitchFamily="34" charset="0"/>
              <a:buChar char="•"/>
            </a:pPr>
            <a:r>
              <a:rPr lang="fr-FR" sz="1400" dirty="0"/>
              <a:t>La date d’achèvement (ou de mise en service pour les S17)</a:t>
            </a:r>
          </a:p>
          <a:p>
            <a:pPr marL="742950" lvl="1" indent="-285750">
              <a:buFont typeface="Arial" panose="020B0604020202020204" pitchFamily="34" charset="0"/>
              <a:buChar char="•"/>
            </a:pPr>
            <a:r>
              <a:rPr lang="fr-FR" sz="1400" dirty="0"/>
              <a:t>Le 12 octobre 2020</a:t>
            </a:r>
          </a:p>
          <a:p>
            <a:endParaRPr lang="fr-FR" sz="1400" dirty="0" smtClean="0"/>
          </a:p>
          <a:p>
            <a:r>
              <a:rPr lang="fr-FR" sz="1400" dirty="0" smtClean="0"/>
              <a:t>Cette </a:t>
            </a:r>
            <a:r>
              <a:rPr lang="fr-FR" sz="1400" dirty="0"/>
              <a:t>disposition a pour objectif de pénaliser le producteur pour le retard déjà accumulé au début de la crise sanitaire (et le cas échéant de celui qui a continué à s’accumuler après retour à la normale) mais de neutraliser cette période de crise dans le calcul de la réduction de contrat</a:t>
            </a:r>
            <a:r>
              <a:rPr lang="fr-FR" sz="1400" dirty="0" smtClean="0"/>
              <a:t>.</a:t>
            </a:r>
          </a:p>
          <a:p>
            <a:endParaRPr lang="fr-FR" sz="1400" dirty="0"/>
          </a:p>
          <a:p>
            <a:r>
              <a:rPr lang="fr-FR" sz="1400" b="1" u="sng" dirty="0"/>
              <a:t>Exemples :</a:t>
            </a:r>
          </a:p>
          <a:p>
            <a:r>
              <a:rPr lang="fr-FR" sz="1400" dirty="0" smtClean="0"/>
              <a:t>•Installation </a:t>
            </a:r>
            <a:r>
              <a:rPr lang="fr-FR" sz="1400" dirty="0"/>
              <a:t>S17 dont la DCR a été effectuée le 01/08/2020 et dont la MSI est intervenue le 01/07/2020. </a:t>
            </a:r>
            <a:r>
              <a:rPr lang="fr-FR" sz="1400" dirty="0" smtClean="0"/>
              <a:t>(EDF </a:t>
            </a:r>
            <a:r>
              <a:rPr lang="fr-FR" sz="1400" dirty="0"/>
              <a:t>SEI n’est pas responsable du retard dans la mise en </a:t>
            </a:r>
            <a:r>
              <a:rPr lang="fr-FR" sz="1400" dirty="0" smtClean="0"/>
              <a:t>service)</a:t>
            </a:r>
          </a:p>
          <a:p>
            <a:endParaRPr lang="fr-FR" sz="1400" dirty="0"/>
          </a:p>
          <a:p>
            <a:endParaRPr lang="fr-FR" sz="1400" dirty="0"/>
          </a:p>
          <a:p>
            <a:r>
              <a:rPr lang="fr-FR" sz="1400" dirty="0"/>
              <a:t>Dans </a:t>
            </a:r>
            <a:r>
              <a:rPr lang="fr-FR" sz="1400" dirty="0" smtClean="0"/>
              <a:t>ce </a:t>
            </a:r>
            <a:r>
              <a:rPr lang="fr-FR" sz="1400" dirty="0"/>
              <a:t>cas le contrat est réduit de 120 jours (3 fois l’écart entre </a:t>
            </a:r>
            <a:r>
              <a:rPr lang="fr-FR" sz="1400"/>
              <a:t>le </a:t>
            </a:r>
            <a:r>
              <a:rPr lang="fr-FR" sz="1400" smtClean="0"/>
              <a:t>01/02/2020 et le 12/03/2020)</a:t>
            </a:r>
            <a:endParaRPr lang="fr-FR" sz="1400" dirty="0" smtClean="0"/>
          </a:p>
          <a:p>
            <a:endParaRPr lang="fr-FR" sz="1400" dirty="0" smtClean="0"/>
          </a:p>
          <a:p>
            <a:r>
              <a:rPr lang="fr-FR" sz="1400" dirty="0" smtClean="0"/>
              <a:t>•Installation </a:t>
            </a:r>
            <a:r>
              <a:rPr lang="fr-FR" sz="1400" dirty="0"/>
              <a:t>lauréate de l’AO 2016 nommée le 11/08/2017 et dont l’achèvement intervient le 01/12/2020. Pas de retard dans les travaux de raccordement</a:t>
            </a:r>
            <a:r>
              <a:rPr lang="fr-FR" sz="1400" dirty="0" smtClean="0"/>
              <a:t>.</a:t>
            </a:r>
          </a:p>
          <a:p>
            <a:endParaRPr lang="fr-FR" sz="1400" dirty="0"/>
          </a:p>
          <a:p>
            <a:endParaRPr lang="fr-FR" sz="1400" dirty="0" smtClean="0"/>
          </a:p>
          <a:p>
            <a:r>
              <a:rPr lang="fr-FR" sz="1400" dirty="0"/>
              <a:t>Dans ce cas le contrat est réduit de 264 jours (214 jours entre le 11/08/19 et le 12/03/20 + 50 jours entre le 12/10/20 et le 01/12/20)</a:t>
            </a:r>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17/11/2020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12</a:t>
            </a:fld>
            <a:endParaRPr lang="fr-FR" dirty="0">
              <a:solidFill>
                <a:srgbClr val="87888A"/>
              </a:solidFill>
            </a:endParaRPr>
          </a:p>
        </p:txBody>
      </p:sp>
    </p:spTree>
    <p:extLst>
      <p:ext uri="{BB962C8B-B14F-4D97-AF65-F5344CB8AC3E}">
        <p14:creationId xmlns:p14="http://schemas.microsoft.com/office/powerpoint/2010/main" val="154856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Tarifs OA Photovoltaïque (S17)</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r>
              <a:rPr lang="fr-FR" sz="1400" dirty="0" smtClean="0"/>
              <a:t>Publication au JO de l’arrêté du 23 octobre modifiant les règles de calcul des coefficients de dégressivité des tarifs et visant à freiner la baisse des tarifs.</a:t>
            </a:r>
          </a:p>
          <a:p>
            <a:r>
              <a:rPr lang="fr-FR" sz="1400" dirty="0" smtClean="0"/>
              <a:t>A titre d’illustration, en l’absence de cet arrêté la baisse des tarifs au 4eme trimestre aurait atteint 8,7% (pour la tranche 36-100 kW, par rapport au trimestre précèdent). Elle est ramenée à 3,8 %.</a:t>
            </a:r>
          </a:p>
          <a:p>
            <a:endParaRPr lang="fr-FR" sz="1400" dirty="0"/>
          </a:p>
          <a:p>
            <a:r>
              <a:rPr lang="fr-FR" sz="1400" dirty="0" smtClean="0"/>
              <a:t>Cet arrêté est entré en vigueur le 26 octobre 2020 et s’applique donc à toutes les demandes effectuées à compter de </a:t>
            </a:r>
            <a:r>
              <a:rPr lang="fr-FR" sz="1400" dirty="0" smtClean="0"/>
              <a:t>cette date.</a:t>
            </a:r>
            <a:endParaRPr lang="fr-FR" sz="1400" dirty="0" smtClean="0"/>
          </a:p>
          <a:p>
            <a:endParaRPr lang="fr-FR" sz="1400" dirty="0"/>
          </a:p>
          <a:p>
            <a:r>
              <a:rPr lang="fr-FR" sz="1400" dirty="0" smtClean="0"/>
              <a:t>Il prévoit par ailleurs que :</a:t>
            </a:r>
          </a:p>
          <a:p>
            <a:endParaRPr lang="fr-FR" sz="1400" dirty="0"/>
          </a:p>
          <a:p>
            <a:endParaRPr lang="fr-FR" sz="1400" dirty="0" smtClean="0"/>
          </a:p>
          <a:p>
            <a:endParaRPr lang="fr-FR" sz="1400" dirty="0"/>
          </a:p>
          <a:p>
            <a:endParaRPr lang="fr-FR" sz="1400" dirty="0" smtClean="0"/>
          </a:p>
          <a:p>
            <a:r>
              <a:rPr lang="fr-FR" sz="1400" dirty="0" smtClean="0"/>
              <a:t>EDF SEI propose par défaut de considérer que l’ensemble des producteurs concernés souhaitent bénéficier de cette disposition (qui permet de bénéficier d’un tarif supérieur) et établira les contrats d’achat sur cette base. La signature de ce contrat par le producteur vaudra alors demande de sa part de bénéficier de ces dispositions.</a:t>
            </a:r>
          </a:p>
          <a:p>
            <a:endParaRPr lang="fr-FR" sz="1400"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17/11/2020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13</a:t>
            </a:fld>
            <a:endParaRPr lang="fr-FR" dirty="0">
              <a:solidFill>
                <a:srgbClr val="87888A"/>
              </a:solidFill>
            </a:endParaRPr>
          </a:p>
        </p:txBody>
      </p:sp>
      <p:pic>
        <p:nvPicPr>
          <p:cNvPr id="3" name="Image 2"/>
          <p:cNvPicPr>
            <a:picLocks noChangeAspect="1"/>
          </p:cNvPicPr>
          <p:nvPr/>
        </p:nvPicPr>
        <p:blipFill>
          <a:blip r:embed="rId2"/>
          <a:stretch>
            <a:fillRect/>
          </a:stretch>
        </p:blipFill>
        <p:spPr>
          <a:xfrm>
            <a:off x="323529" y="3128920"/>
            <a:ext cx="8144740" cy="627285"/>
          </a:xfrm>
          <a:prstGeom prst="rect">
            <a:avLst/>
          </a:prstGeom>
        </p:spPr>
      </p:pic>
    </p:spTree>
    <p:extLst>
      <p:ext uri="{BB962C8B-B14F-4D97-AF65-F5344CB8AC3E}">
        <p14:creationId xmlns:p14="http://schemas.microsoft.com/office/powerpoint/2010/main" val="2232073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bilans gt et concertations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9507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sur le GT Comptage du 9 juillet 2020</a:t>
            </a:r>
            <a:br>
              <a:rPr lang="fr-FR" dirty="0"/>
            </a:br>
            <a:endParaRPr lang="fr-FR" dirty="0"/>
          </a:p>
        </p:txBody>
      </p:sp>
      <p:sp>
        <p:nvSpPr>
          <p:cNvPr id="3" name="Espace réservé du contenu 2"/>
          <p:cNvSpPr>
            <a:spLocks noGrp="1"/>
          </p:cNvSpPr>
          <p:nvPr>
            <p:ph idx="1"/>
          </p:nvPr>
        </p:nvSpPr>
        <p:spPr/>
        <p:txBody>
          <a:bodyPr/>
          <a:lstStyle/>
          <a:p>
            <a:pPr lvl="1">
              <a:buClr>
                <a:srgbClr val="FF6600"/>
              </a:buClr>
              <a:buSzPct val="100000"/>
              <a:buFont typeface="Wingdings" pitchFamily="2" charset="2"/>
              <a:buChar char="§"/>
            </a:pPr>
            <a:r>
              <a:rPr lang="fr-FR" sz="1800" dirty="0">
                <a:solidFill>
                  <a:srgbClr val="7F7F7F"/>
                </a:solidFill>
              </a:rPr>
              <a:t>11 personnes se sont connectées à la première séance de ce GT dédié au comptage « Producteurs » tout segments de </a:t>
            </a:r>
            <a:r>
              <a:rPr lang="fr-FR" sz="1800" dirty="0" smtClean="0">
                <a:solidFill>
                  <a:srgbClr val="7F7F7F"/>
                </a:solidFill>
              </a:rPr>
              <a:t>puissance</a:t>
            </a:r>
          </a:p>
          <a:p>
            <a:pPr lvl="1">
              <a:buClr>
                <a:srgbClr val="FF6600"/>
              </a:buClr>
              <a:buSzPct val="100000"/>
              <a:buFont typeface="Wingdings" pitchFamily="2" charset="2"/>
              <a:buChar char="§"/>
            </a:pPr>
            <a:endParaRPr lang="fr-FR" sz="1800" dirty="0">
              <a:solidFill>
                <a:srgbClr val="7F7F7F"/>
              </a:solidFill>
            </a:endParaRPr>
          </a:p>
          <a:p>
            <a:pPr lvl="1">
              <a:buClr>
                <a:srgbClr val="FF6600"/>
              </a:buClr>
              <a:buSzPct val="100000"/>
              <a:buFont typeface="Wingdings" pitchFamily="2" charset="2"/>
              <a:buChar char="§"/>
            </a:pPr>
            <a:r>
              <a:rPr lang="fr-FR" sz="1800" dirty="0">
                <a:solidFill>
                  <a:srgbClr val="7F7F7F"/>
                </a:solidFill>
              </a:rPr>
              <a:t>Echanges riches avec un plan </a:t>
            </a:r>
            <a:r>
              <a:rPr lang="fr-FR" sz="1800" dirty="0" smtClean="0">
                <a:solidFill>
                  <a:srgbClr val="7F7F7F"/>
                </a:solidFill>
              </a:rPr>
              <a:t>d’actions </a:t>
            </a:r>
            <a:r>
              <a:rPr lang="fr-FR" sz="1800" dirty="0">
                <a:solidFill>
                  <a:srgbClr val="7F7F7F"/>
                </a:solidFill>
              </a:rPr>
              <a:t>:</a:t>
            </a:r>
          </a:p>
          <a:p>
            <a:pPr lvl="2">
              <a:buClr>
                <a:srgbClr val="FF6600"/>
              </a:buClr>
              <a:buSzPct val="100000"/>
              <a:buFont typeface="Wingdings" pitchFamily="2" charset="2"/>
              <a:buChar char="§"/>
            </a:pPr>
            <a:endParaRPr lang="fr-FR" sz="1600" dirty="0">
              <a:solidFill>
                <a:srgbClr val="7F7F7F"/>
              </a:solidFill>
            </a:endParaRPr>
          </a:p>
          <a:p>
            <a:pPr lvl="2">
              <a:buClr>
                <a:srgbClr val="FF6600"/>
              </a:buClr>
              <a:buSzPct val="100000"/>
              <a:buFont typeface="Wingdings" pitchFamily="2" charset="2"/>
              <a:buChar char="§"/>
            </a:pPr>
            <a:r>
              <a:rPr lang="fr-FR" sz="1600" dirty="0">
                <a:solidFill>
                  <a:srgbClr val="7F7F7F"/>
                </a:solidFill>
              </a:rPr>
              <a:t>Anticiper plus encore </a:t>
            </a:r>
            <a:r>
              <a:rPr lang="fr-FR" sz="1800" dirty="0">
                <a:solidFill>
                  <a:srgbClr val="7F7F7F"/>
                </a:solidFill>
              </a:rPr>
              <a:t>les</a:t>
            </a:r>
            <a:r>
              <a:rPr lang="fr-FR" sz="1600" dirty="0">
                <a:solidFill>
                  <a:srgbClr val="7F7F7F"/>
                </a:solidFill>
              </a:rPr>
              <a:t> changements (fin de la commande AGCP, compteur 1 minute, ….) tant sur le prescrit que sur les solutions matérielles.</a:t>
            </a:r>
          </a:p>
          <a:p>
            <a:pPr lvl="2">
              <a:buClr>
                <a:srgbClr val="FF6600"/>
              </a:buClr>
              <a:buSzPct val="100000"/>
              <a:buFont typeface="Symbol" panose="05050102010706020507" pitchFamily="18" charset="2"/>
              <a:buChar char="Þ"/>
            </a:pPr>
            <a:r>
              <a:rPr lang="fr-FR" sz="1600" dirty="0">
                <a:solidFill>
                  <a:srgbClr val="7F7F7F"/>
                </a:solidFill>
              </a:rPr>
              <a:t>Première armoire BT avec deux compteurs en cours d’expérimentation en Corse</a:t>
            </a:r>
          </a:p>
          <a:p>
            <a:pPr lvl="2">
              <a:buClr>
                <a:srgbClr val="FF6600"/>
              </a:buClr>
              <a:buSzPct val="100000"/>
              <a:buFont typeface="Symbol" panose="05050102010706020507" pitchFamily="18" charset="2"/>
              <a:buChar char="Þ"/>
            </a:pPr>
            <a:r>
              <a:rPr lang="fr-FR" sz="1600" dirty="0">
                <a:solidFill>
                  <a:srgbClr val="7F7F7F"/>
                </a:solidFill>
              </a:rPr>
              <a:t>Travaux avec la DGEC pour s’affranchir du compteur à la minute sur les installations lauréates depuis le printemps 2020</a:t>
            </a:r>
          </a:p>
          <a:p>
            <a:pPr lvl="2">
              <a:buClr>
                <a:srgbClr val="FF6600"/>
              </a:buClr>
              <a:buSzPct val="100000"/>
              <a:buFont typeface="Wingdings" pitchFamily="2" charset="2"/>
              <a:buChar char="§"/>
            </a:pPr>
            <a:endParaRPr lang="fr-FR" sz="1600" dirty="0">
              <a:solidFill>
                <a:srgbClr val="7F7F7F"/>
              </a:solidFill>
            </a:endParaRPr>
          </a:p>
          <a:p>
            <a:pPr lvl="2">
              <a:buClr>
                <a:srgbClr val="FF6600"/>
              </a:buClr>
              <a:buSzPct val="100000"/>
              <a:buFont typeface="Wingdings" pitchFamily="2" charset="2"/>
              <a:buChar char="§"/>
            </a:pPr>
            <a:r>
              <a:rPr lang="fr-FR" sz="1600" dirty="0">
                <a:solidFill>
                  <a:srgbClr val="7F7F7F"/>
                </a:solidFill>
              </a:rPr>
              <a:t>Publication des données de comptage 10 minutes</a:t>
            </a:r>
          </a:p>
          <a:p>
            <a:pPr lvl="2">
              <a:buClr>
                <a:srgbClr val="FF6600"/>
              </a:buClr>
              <a:buSzPct val="100000"/>
              <a:buFont typeface="Symbol" panose="05050102010706020507" pitchFamily="18" charset="2"/>
              <a:buChar char="Þ"/>
            </a:pPr>
            <a:r>
              <a:rPr lang="fr-FR" sz="1600" dirty="0">
                <a:solidFill>
                  <a:srgbClr val="7F7F7F"/>
                </a:solidFill>
              </a:rPr>
              <a:t>Un service temporaire (le temps de disposer du site internet) en cours de mise en place chez les consommateurs transposable chez les producteurs début 2021</a:t>
            </a:r>
          </a:p>
          <a:p>
            <a:pPr marL="0" indent="0" algn="just">
              <a:buNone/>
            </a:pPr>
            <a:endParaRPr lang="fr-FR" dirty="0"/>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327577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0454" y="857250"/>
            <a:ext cx="9123092" cy="5143500"/>
          </a:xfrm>
          <a:prstGeom prst="rect">
            <a:avLst/>
          </a:prstGeom>
        </p:spPr>
      </p:pic>
      <p:sp>
        <p:nvSpPr>
          <p:cNvPr id="14" name="Rectangle 13"/>
          <p:cNvSpPr/>
          <p:nvPr/>
        </p:nvSpPr>
        <p:spPr>
          <a:xfrm>
            <a:off x="-18510" y="836712"/>
            <a:ext cx="4752528" cy="5184576"/>
          </a:xfrm>
          <a:prstGeom prst="rect">
            <a:avLst/>
          </a:prstGeom>
          <a:solidFill>
            <a:srgbClr val="DF3D1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fontAlgn="base">
              <a:spcBef>
                <a:spcPct val="0"/>
              </a:spcBef>
              <a:spcAft>
                <a:spcPct val="0"/>
              </a:spcAft>
            </a:pPr>
            <a:endParaRPr lang="fr-FR" sz="1200">
              <a:solidFill>
                <a:srgbClr val="FFFFFF"/>
              </a:solidFill>
            </a:endParaRPr>
          </a:p>
        </p:txBody>
      </p:sp>
      <p:sp>
        <p:nvSpPr>
          <p:cNvPr id="15" name="Rectangle 11"/>
          <p:cNvSpPr txBox="1">
            <a:spLocks/>
          </p:cNvSpPr>
          <p:nvPr/>
        </p:nvSpPr>
        <p:spPr bwMode="auto">
          <a:xfrm>
            <a:off x="539751" y="2240756"/>
            <a:ext cx="4032250" cy="1295400"/>
          </a:xfrm>
          <a:prstGeom prst="rect">
            <a:avLst/>
          </a:prstGeom>
          <a:noFill/>
        </p:spPr>
        <p:txBody>
          <a:bodyPr vert="horz" wrap="square" lIns="27000" tIns="0" rIns="27000" bIns="0" numCol="1" anchor="t" anchorCtr="0" compatLnSpc="1">
            <a:prstTxWarp prst="textNoShape">
              <a:avLst/>
            </a:prstTxWarp>
            <a:noAutofit/>
          </a:bodyPr>
          <a:lstStyle>
            <a:lvl1pPr algn="l" rtl="0" eaLnBrk="1" fontAlgn="base" hangingPunct="1">
              <a:spcBef>
                <a:spcPct val="0"/>
              </a:spcBef>
              <a:spcAft>
                <a:spcPct val="0"/>
              </a:spcAft>
              <a:defRPr sz="3400" kern="1200" cap="none" smtClean="0">
                <a:solidFill>
                  <a:schemeClr val="folHlink"/>
                </a:solidFill>
                <a:latin typeface="+mj-lt"/>
                <a:ea typeface="+mj-ea"/>
                <a:cs typeface="+mj-cs"/>
              </a:defRPr>
            </a:lvl1pPr>
            <a:lvl2pPr algn="l" rtl="0" eaLnBrk="1" fontAlgn="base" hangingPunct="1">
              <a:spcBef>
                <a:spcPct val="0"/>
              </a:spcBef>
              <a:spcAft>
                <a:spcPct val="0"/>
              </a:spcAft>
              <a:defRPr sz="2800">
                <a:solidFill>
                  <a:schemeClr val="folHlink"/>
                </a:solidFill>
                <a:latin typeface="Arial" charset="0"/>
              </a:defRPr>
            </a:lvl2pPr>
            <a:lvl3pPr algn="l" rtl="0" eaLnBrk="1" fontAlgn="base" hangingPunct="1">
              <a:spcBef>
                <a:spcPct val="0"/>
              </a:spcBef>
              <a:spcAft>
                <a:spcPct val="0"/>
              </a:spcAft>
              <a:defRPr sz="2800">
                <a:solidFill>
                  <a:schemeClr val="folHlink"/>
                </a:solidFill>
                <a:latin typeface="Arial" charset="0"/>
              </a:defRPr>
            </a:lvl3pPr>
            <a:lvl4pPr algn="l" rtl="0" eaLnBrk="1" fontAlgn="base" hangingPunct="1">
              <a:spcBef>
                <a:spcPct val="0"/>
              </a:spcBef>
              <a:spcAft>
                <a:spcPct val="0"/>
              </a:spcAft>
              <a:defRPr sz="2800">
                <a:solidFill>
                  <a:schemeClr val="folHlink"/>
                </a:solidFill>
                <a:latin typeface="Arial" charset="0"/>
              </a:defRPr>
            </a:lvl4pPr>
            <a:lvl5pPr algn="l" rtl="0" eaLnBrk="1" fontAlgn="base" hangingPunct="1">
              <a:spcBef>
                <a:spcPct val="0"/>
              </a:spcBef>
              <a:spcAft>
                <a:spcPct val="0"/>
              </a:spcAft>
              <a:defRPr sz="2800">
                <a:solidFill>
                  <a:schemeClr val="folHlink"/>
                </a:solidFill>
                <a:latin typeface="Arial" charset="0"/>
              </a:defRPr>
            </a:lvl5pPr>
            <a:lvl6pPr marL="457200" algn="l" rtl="0" eaLnBrk="1" fontAlgn="base" hangingPunct="1">
              <a:spcBef>
                <a:spcPct val="0"/>
              </a:spcBef>
              <a:spcAft>
                <a:spcPct val="0"/>
              </a:spcAft>
              <a:defRPr sz="2800">
                <a:solidFill>
                  <a:schemeClr val="folHlink"/>
                </a:solidFill>
                <a:latin typeface="Arial" charset="0"/>
              </a:defRPr>
            </a:lvl6pPr>
            <a:lvl7pPr marL="914400" algn="l" rtl="0" eaLnBrk="1" fontAlgn="base" hangingPunct="1">
              <a:spcBef>
                <a:spcPct val="0"/>
              </a:spcBef>
              <a:spcAft>
                <a:spcPct val="0"/>
              </a:spcAft>
              <a:defRPr sz="2800">
                <a:solidFill>
                  <a:schemeClr val="folHlink"/>
                </a:solidFill>
                <a:latin typeface="Arial" charset="0"/>
              </a:defRPr>
            </a:lvl7pPr>
            <a:lvl8pPr marL="1371600" algn="l" rtl="0" eaLnBrk="1" fontAlgn="base" hangingPunct="1">
              <a:spcBef>
                <a:spcPct val="0"/>
              </a:spcBef>
              <a:spcAft>
                <a:spcPct val="0"/>
              </a:spcAft>
              <a:defRPr sz="2800">
                <a:solidFill>
                  <a:schemeClr val="folHlink"/>
                </a:solidFill>
                <a:latin typeface="Arial" charset="0"/>
              </a:defRPr>
            </a:lvl8pPr>
            <a:lvl9pPr marL="1828800" algn="l" rtl="0" eaLnBrk="1" fontAlgn="base" hangingPunct="1">
              <a:spcBef>
                <a:spcPct val="0"/>
              </a:spcBef>
              <a:spcAft>
                <a:spcPct val="0"/>
              </a:spcAft>
              <a:defRPr sz="2800">
                <a:solidFill>
                  <a:schemeClr val="folHlink"/>
                </a:solidFill>
                <a:latin typeface="Arial" charset="0"/>
              </a:defRPr>
            </a:lvl9pPr>
          </a:lstStyle>
          <a:p>
            <a:r>
              <a:rPr lang="fr-FR" sz="2250" b="1" dirty="0">
                <a:solidFill>
                  <a:srgbClr val="FFFFFF"/>
                </a:solidFill>
              </a:rPr>
              <a:t>Outil de suivi des capacités S3REnR/S2REnR</a:t>
            </a:r>
          </a:p>
          <a:p>
            <a:endParaRPr lang="fr-FR" sz="2250" b="1" dirty="0">
              <a:solidFill>
                <a:srgbClr val="FFFFFF"/>
              </a:solidFill>
            </a:endParaRPr>
          </a:p>
          <a:p>
            <a:r>
              <a:rPr lang="fr-FR" sz="2250" b="1" dirty="0">
                <a:solidFill>
                  <a:srgbClr val="FFFFFF"/>
                </a:solidFill>
              </a:rPr>
              <a:t>Suite GT : prise en compte des remarques</a:t>
            </a:r>
          </a:p>
        </p:txBody>
      </p:sp>
      <p:sp>
        <p:nvSpPr>
          <p:cNvPr id="16" name="Rectangle 12"/>
          <p:cNvSpPr>
            <a:spLocks noGrp="1"/>
          </p:cNvSpPr>
          <p:nvPr>
            <p:ph type="subTitle" idx="1"/>
          </p:nvPr>
        </p:nvSpPr>
        <p:spPr>
          <a:xfrm>
            <a:off x="539751" y="3915055"/>
            <a:ext cx="4032250" cy="432197"/>
          </a:xfrm>
        </p:spPr>
        <p:txBody>
          <a:bodyPr/>
          <a:lstStyle/>
          <a:p>
            <a:endParaRPr lang="fr-FR" sz="1350" dirty="0">
              <a:solidFill>
                <a:schemeClr val="bg1"/>
              </a:solidFill>
            </a:endParaRPr>
          </a:p>
          <a:p>
            <a:r>
              <a:rPr lang="fr-FR" sz="1350" dirty="0">
                <a:solidFill>
                  <a:schemeClr val="bg1"/>
                </a:solidFill>
              </a:rPr>
              <a:t>SEI</a:t>
            </a:r>
          </a:p>
        </p:txBody>
      </p:sp>
      <p:sp>
        <p:nvSpPr>
          <p:cNvPr id="17" name="Espace réservé du texte 5"/>
          <p:cNvSpPr>
            <a:spLocks/>
          </p:cNvSpPr>
          <p:nvPr/>
        </p:nvSpPr>
        <p:spPr bwMode="auto">
          <a:xfrm>
            <a:off x="539953" y="4671660"/>
            <a:ext cx="3024188" cy="215503"/>
          </a:xfrm>
          <a:prstGeom prst="rect">
            <a:avLst/>
          </a:prstGeom>
          <a:noFill/>
          <a:ln w="9525">
            <a:noFill/>
            <a:miter lim="800000"/>
            <a:headEnd/>
            <a:tailEnd/>
          </a:ln>
        </p:spPr>
        <p:txBody>
          <a:bodyPr wrap="none" lIns="27000" tIns="0" rIns="27000" bIns="0"/>
          <a:lstStyle/>
          <a:p>
            <a:pPr fontAlgn="base">
              <a:spcBef>
                <a:spcPct val="0"/>
              </a:spcBef>
              <a:spcAft>
                <a:spcPct val="0"/>
              </a:spcAft>
              <a:buClr>
                <a:srgbClr val="001A70"/>
              </a:buClr>
            </a:pPr>
            <a:r>
              <a:rPr lang="fr-FR" sz="1200" dirty="0">
                <a:solidFill>
                  <a:srgbClr val="FFFFFF"/>
                </a:solidFill>
                <a:cs typeface="Arial" charset="0"/>
              </a:rPr>
              <a:t>17.11.2020</a:t>
            </a: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200150"/>
            <a:ext cx="928688" cy="400050"/>
          </a:xfrm>
          <a:prstGeom prst="rect">
            <a:avLst/>
          </a:prstGeom>
        </p:spPr>
      </p:pic>
    </p:spTree>
    <p:extLst>
      <p:ext uri="{BB962C8B-B14F-4D97-AF65-F5344CB8AC3E}">
        <p14:creationId xmlns:p14="http://schemas.microsoft.com/office/powerpoint/2010/main" val="1623236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2"/>
          </p:nvPr>
        </p:nvSpPr>
        <p:spPr/>
        <p:txBody>
          <a:bodyPr/>
          <a:lstStyle/>
          <a:p>
            <a:r>
              <a:rPr lang="de-DE" smtClean="0">
                <a:solidFill>
                  <a:srgbClr val="7F7F7F"/>
                </a:solidFill>
              </a:rPr>
              <a:t>EDF SEI - CCP du 17/11/2020</a:t>
            </a:r>
            <a:endParaRPr lang="fr-FR" dirty="0">
              <a:solidFill>
                <a:srgbClr val="7F7F7F"/>
              </a:solidFill>
            </a:endParaRP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0" y="5528250"/>
            <a:ext cx="657225" cy="271463"/>
          </a:xfrm>
          <a:prstGeom prst="rect">
            <a:avLst/>
          </a:prstGeom>
        </p:spPr>
      </p:pic>
      <p:sp>
        <p:nvSpPr>
          <p:cNvPr id="19" name="Espace réservé du texte 11"/>
          <p:cNvSpPr>
            <a:spLocks noGrp="1"/>
          </p:cNvSpPr>
          <p:nvPr>
            <p:ph type="body" sz="quarter" idx="4294967295" hasCustomPrompt="1"/>
          </p:nvPr>
        </p:nvSpPr>
        <p:spPr>
          <a:xfrm>
            <a:off x="3914775" y="2123881"/>
            <a:ext cx="5230416" cy="370892"/>
          </a:xfrm>
          <a:prstGeom prst="rect">
            <a:avLst/>
          </a:prstGeom>
        </p:spPr>
        <p:txBody>
          <a:bodyPr vert="horz" wrap="square" lIns="1161000" tIns="0" rIns="36000" bIns="0" numCol="1" anchor="t" anchorCtr="0" compatLnSpc="1">
            <a:prstTxWarp prst="textNoShape">
              <a:avLst/>
            </a:prstTxWarp>
          </a:bodyPr>
          <a:lstStyle>
            <a:lvl1pPr marL="0" indent="0">
              <a:buNone/>
              <a:defRPr sz="3000" b="1">
                <a:solidFill>
                  <a:schemeClr val="accent2"/>
                </a:solidFill>
                <a:latin typeface="Arial" panose="020B0604020202020204" pitchFamily="34" charset="0"/>
                <a:cs typeface="Arial" panose="020B0604020202020204" pitchFamily="34" charset="0"/>
              </a:defRPr>
            </a:lvl1pPr>
          </a:lstStyle>
          <a:p>
            <a:pPr lvl="0"/>
            <a:r>
              <a:rPr lang="fr-FR" dirty="0">
                <a:solidFill>
                  <a:schemeClr val="accent1"/>
                </a:solidFill>
              </a:rPr>
              <a:t>SOMMAIRE</a:t>
            </a:r>
          </a:p>
        </p:txBody>
      </p:sp>
      <p:sp>
        <p:nvSpPr>
          <p:cNvPr id="20" name="Espace réservé du texte 11"/>
          <p:cNvSpPr>
            <a:spLocks noGrp="1"/>
          </p:cNvSpPr>
          <p:nvPr>
            <p:ph type="body" sz="quarter" idx="4294967295" hasCustomPrompt="1"/>
          </p:nvPr>
        </p:nvSpPr>
        <p:spPr>
          <a:xfrm>
            <a:off x="3914776" y="2721041"/>
            <a:ext cx="1473653" cy="221602"/>
          </a:xfrm>
          <a:prstGeom prst="rect">
            <a:avLst/>
          </a:prstGeom>
        </p:spPr>
        <p:txBody>
          <a:bodyPr vert="horz" wrap="square" lIns="1161000" tIns="0" rIns="0" bIns="0" numCol="1" anchor="ctr" anchorCtr="0" compatLnSpc="1">
            <a:prstTxWarp prst="textNoShape">
              <a:avLst/>
            </a:prstTxWarp>
          </a:bodyPr>
          <a:lstStyle>
            <a:lvl1pPr marL="0" indent="0">
              <a:buNone/>
              <a:defRPr sz="2250" b="1">
                <a:solidFill>
                  <a:schemeClr val="accent2"/>
                </a:solidFill>
                <a:latin typeface="Arial Black" panose="020B0A04020102020204" pitchFamily="34" charset="0"/>
                <a:cs typeface="Arial" panose="020B0604020202020204" pitchFamily="34" charset="0"/>
              </a:defRPr>
            </a:lvl1pPr>
          </a:lstStyle>
          <a:p>
            <a:pPr lvl="0"/>
            <a:r>
              <a:rPr lang="fr-FR" dirty="0">
                <a:solidFill>
                  <a:schemeClr val="accent1"/>
                </a:solidFill>
              </a:rPr>
              <a:t>1.</a:t>
            </a:r>
          </a:p>
        </p:txBody>
      </p:sp>
      <p:sp>
        <p:nvSpPr>
          <p:cNvPr id="21" name="Espace réservé du texte 11"/>
          <p:cNvSpPr>
            <a:spLocks noGrp="1"/>
          </p:cNvSpPr>
          <p:nvPr>
            <p:ph type="body" sz="quarter" idx="4294967295" hasCustomPrompt="1"/>
          </p:nvPr>
        </p:nvSpPr>
        <p:spPr>
          <a:xfrm>
            <a:off x="5395426" y="2721041"/>
            <a:ext cx="3929102" cy="221602"/>
          </a:xfrm>
          <a:prstGeom prst="rect">
            <a:avLst/>
          </a:prstGeom>
        </p:spPr>
        <p:txBody>
          <a:bodyPr vert="horz" wrap="square" lIns="0" tIns="0" rIns="36000" bIns="0" numCol="1" anchor="ctr" anchorCtr="0" compatLnSpc="1">
            <a:prstTxWarp prst="textNoShape">
              <a:avLst/>
            </a:prstTxWarp>
          </a:bodyPr>
          <a:lstStyle>
            <a:lvl1pPr marL="0" indent="0">
              <a:buNone/>
              <a:defRPr sz="1800" b="0">
                <a:solidFill>
                  <a:srgbClr val="737373"/>
                </a:solidFill>
                <a:latin typeface="Arial" panose="020B0604020202020204" pitchFamily="34" charset="0"/>
                <a:cs typeface="Arial" panose="020B0604020202020204" pitchFamily="34" charset="0"/>
              </a:defRPr>
            </a:lvl1pPr>
          </a:lstStyle>
          <a:p>
            <a:pPr lvl="0"/>
            <a:r>
              <a:rPr lang="fr-FR" dirty="0" smtClean="0"/>
              <a:t>Historique des capacités réservées</a:t>
            </a:r>
            <a:endParaRPr lang="fr-FR" dirty="0"/>
          </a:p>
        </p:txBody>
      </p:sp>
      <p:sp>
        <p:nvSpPr>
          <p:cNvPr id="36" name="Espace réservé du texte 11"/>
          <p:cNvSpPr>
            <a:spLocks noGrp="1"/>
          </p:cNvSpPr>
          <p:nvPr>
            <p:ph type="body" sz="quarter" idx="4294967295" hasCustomPrompt="1"/>
          </p:nvPr>
        </p:nvSpPr>
        <p:spPr>
          <a:xfrm>
            <a:off x="3914776" y="3182906"/>
            <a:ext cx="1473653" cy="221602"/>
          </a:xfrm>
          <a:prstGeom prst="rect">
            <a:avLst/>
          </a:prstGeom>
        </p:spPr>
        <p:txBody>
          <a:bodyPr vert="horz" wrap="square" lIns="1161000" tIns="0" rIns="0" bIns="0" numCol="1" anchor="ctr" anchorCtr="0" compatLnSpc="1">
            <a:prstTxWarp prst="textNoShape">
              <a:avLst/>
            </a:prstTxWarp>
          </a:bodyPr>
          <a:lstStyle>
            <a:lvl1pPr marL="0" indent="0">
              <a:buNone/>
              <a:defRPr sz="2250" b="1">
                <a:solidFill>
                  <a:schemeClr val="accent2"/>
                </a:solidFill>
                <a:latin typeface="Arial Black" panose="020B0A04020102020204" pitchFamily="34" charset="0"/>
                <a:cs typeface="Arial" panose="020B0604020202020204" pitchFamily="34" charset="0"/>
              </a:defRPr>
            </a:lvl1pPr>
          </a:lstStyle>
          <a:p>
            <a:pPr lvl="0"/>
            <a:r>
              <a:rPr lang="fr-FR" dirty="0">
                <a:solidFill>
                  <a:schemeClr val="accent1"/>
                </a:solidFill>
              </a:rPr>
              <a:t>2.</a:t>
            </a:r>
          </a:p>
        </p:txBody>
      </p:sp>
      <p:sp>
        <p:nvSpPr>
          <p:cNvPr id="37" name="Espace réservé du texte 11"/>
          <p:cNvSpPr>
            <a:spLocks noGrp="1"/>
          </p:cNvSpPr>
          <p:nvPr>
            <p:ph type="body" sz="quarter" idx="4294967295" hasCustomPrompt="1"/>
          </p:nvPr>
        </p:nvSpPr>
        <p:spPr>
          <a:xfrm>
            <a:off x="5395426" y="3182906"/>
            <a:ext cx="3641070" cy="318102"/>
          </a:xfrm>
          <a:prstGeom prst="rect">
            <a:avLst/>
          </a:prstGeom>
        </p:spPr>
        <p:txBody>
          <a:bodyPr vert="horz" wrap="square" lIns="0" tIns="0" rIns="36000" bIns="0" numCol="1" anchor="ctr" anchorCtr="0" compatLnSpc="1">
            <a:prstTxWarp prst="textNoShape">
              <a:avLst/>
            </a:prstTxWarp>
          </a:bodyPr>
          <a:lstStyle>
            <a:lvl1pPr marL="0" indent="0">
              <a:buNone/>
              <a:defRPr sz="1800" b="0">
                <a:solidFill>
                  <a:srgbClr val="737373"/>
                </a:solidFill>
                <a:latin typeface="Arial" panose="020B0604020202020204" pitchFamily="34" charset="0"/>
                <a:cs typeface="Arial" panose="020B0604020202020204" pitchFamily="34" charset="0"/>
              </a:defRPr>
            </a:lvl1pPr>
          </a:lstStyle>
          <a:p>
            <a:pPr lvl="0"/>
            <a:r>
              <a:rPr lang="fr-FR" dirty="0" smtClean="0"/>
              <a:t>Fréquence de publication des capacités d’accueil</a:t>
            </a:r>
            <a:endParaRPr lang="fr-FR" dirty="0"/>
          </a:p>
        </p:txBody>
      </p:sp>
      <p:sp>
        <p:nvSpPr>
          <p:cNvPr id="38" name="Espace réservé du texte 11"/>
          <p:cNvSpPr>
            <a:spLocks noGrp="1"/>
          </p:cNvSpPr>
          <p:nvPr>
            <p:ph type="body" sz="quarter" idx="4294967295" hasCustomPrompt="1"/>
          </p:nvPr>
        </p:nvSpPr>
        <p:spPr>
          <a:xfrm>
            <a:off x="3914776" y="3657005"/>
            <a:ext cx="1473653" cy="221602"/>
          </a:xfrm>
          <a:prstGeom prst="rect">
            <a:avLst/>
          </a:prstGeom>
        </p:spPr>
        <p:txBody>
          <a:bodyPr vert="horz" wrap="square" lIns="1161000" tIns="0" rIns="0" bIns="0" numCol="1" anchor="ctr" anchorCtr="0" compatLnSpc="1">
            <a:prstTxWarp prst="textNoShape">
              <a:avLst/>
            </a:prstTxWarp>
          </a:bodyPr>
          <a:lstStyle>
            <a:lvl1pPr marL="0" indent="0">
              <a:buNone/>
              <a:defRPr sz="2250" b="1">
                <a:solidFill>
                  <a:schemeClr val="accent2"/>
                </a:solidFill>
                <a:latin typeface="Arial Black" panose="020B0A04020102020204" pitchFamily="34" charset="0"/>
                <a:cs typeface="Arial" panose="020B0604020202020204" pitchFamily="34" charset="0"/>
              </a:defRPr>
            </a:lvl1pPr>
          </a:lstStyle>
          <a:p>
            <a:pPr lvl="0"/>
            <a:r>
              <a:rPr lang="fr-FR" dirty="0">
                <a:solidFill>
                  <a:schemeClr val="accent1"/>
                </a:solidFill>
              </a:rPr>
              <a:t>3.</a:t>
            </a:r>
          </a:p>
        </p:txBody>
      </p:sp>
      <p:sp>
        <p:nvSpPr>
          <p:cNvPr id="39" name="Espace réservé du texte 11"/>
          <p:cNvSpPr>
            <a:spLocks noGrp="1"/>
          </p:cNvSpPr>
          <p:nvPr>
            <p:ph type="body" sz="quarter" idx="4294967295" hasCustomPrompt="1"/>
          </p:nvPr>
        </p:nvSpPr>
        <p:spPr>
          <a:xfrm>
            <a:off x="5395426" y="3657005"/>
            <a:ext cx="3380015" cy="221602"/>
          </a:xfrm>
          <a:prstGeom prst="rect">
            <a:avLst/>
          </a:prstGeom>
        </p:spPr>
        <p:txBody>
          <a:bodyPr vert="horz" wrap="square" lIns="0" tIns="0" rIns="36000" bIns="0" numCol="1" anchor="ctr" anchorCtr="0" compatLnSpc="1">
            <a:prstTxWarp prst="textNoShape">
              <a:avLst/>
            </a:prstTxWarp>
          </a:bodyPr>
          <a:lstStyle>
            <a:lvl1pPr marL="0" indent="0">
              <a:buNone/>
              <a:defRPr sz="1800" b="0">
                <a:solidFill>
                  <a:srgbClr val="737373"/>
                </a:solidFill>
                <a:latin typeface="Arial" panose="020B0604020202020204" pitchFamily="34" charset="0"/>
                <a:cs typeface="Arial" panose="020B0604020202020204" pitchFamily="34" charset="0"/>
              </a:defRPr>
            </a:lvl1pPr>
          </a:lstStyle>
          <a:p>
            <a:pPr lvl="0"/>
            <a:r>
              <a:rPr lang="fr-FR" dirty="0" smtClean="0"/>
              <a:t>Volume de CR signées</a:t>
            </a:r>
            <a:endParaRPr lang="fr-FR" dirty="0"/>
          </a:p>
        </p:txBody>
      </p:sp>
      <p:sp>
        <p:nvSpPr>
          <p:cNvPr id="40" name="Espace réservé du texte 11"/>
          <p:cNvSpPr>
            <a:spLocks noGrp="1"/>
          </p:cNvSpPr>
          <p:nvPr>
            <p:ph type="body" sz="quarter" idx="4294967295" hasCustomPrompt="1"/>
          </p:nvPr>
        </p:nvSpPr>
        <p:spPr>
          <a:xfrm>
            <a:off x="3914776" y="4131104"/>
            <a:ext cx="1473653" cy="221602"/>
          </a:xfrm>
          <a:prstGeom prst="rect">
            <a:avLst/>
          </a:prstGeom>
        </p:spPr>
        <p:txBody>
          <a:bodyPr vert="horz" wrap="square" lIns="1161000" tIns="0" rIns="0" bIns="0" numCol="1" anchor="ctr" anchorCtr="0" compatLnSpc="1">
            <a:prstTxWarp prst="textNoShape">
              <a:avLst/>
            </a:prstTxWarp>
          </a:bodyPr>
          <a:lstStyle>
            <a:lvl1pPr marL="0" indent="0">
              <a:buNone/>
              <a:defRPr sz="2250" b="1">
                <a:solidFill>
                  <a:schemeClr val="accent2"/>
                </a:solidFill>
                <a:latin typeface="Arial Black" panose="020B0A04020102020204" pitchFamily="34" charset="0"/>
                <a:cs typeface="Arial" panose="020B0604020202020204" pitchFamily="34" charset="0"/>
              </a:defRPr>
            </a:lvl1pPr>
          </a:lstStyle>
          <a:p>
            <a:pPr lvl="0"/>
            <a:r>
              <a:rPr lang="fr-FR" dirty="0">
                <a:solidFill>
                  <a:schemeClr val="accent1"/>
                </a:solidFill>
              </a:rPr>
              <a:t>4.</a:t>
            </a:r>
          </a:p>
        </p:txBody>
      </p:sp>
      <p:sp>
        <p:nvSpPr>
          <p:cNvPr id="41" name="Espace réservé du texte 11"/>
          <p:cNvSpPr>
            <a:spLocks noGrp="1"/>
          </p:cNvSpPr>
          <p:nvPr>
            <p:ph type="body" sz="quarter" idx="4294967295" hasCustomPrompt="1"/>
          </p:nvPr>
        </p:nvSpPr>
        <p:spPr>
          <a:xfrm>
            <a:off x="5395426" y="4131104"/>
            <a:ext cx="3380015" cy="221602"/>
          </a:xfrm>
          <a:prstGeom prst="rect">
            <a:avLst/>
          </a:prstGeom>
        </p:spPr>
        <p:txBody>
          <a:bodyPr vert="horz" wrap="square" lIns="0" tIns="0" rIns="36000" bIns="0" numCol="1" anchor="ctr" anchorCtr="0" compatLnSpc="1">
            <a:prstTxWarp prst="textNoShape">
              <a:avLst/>
            </a:prstTxWarp>
          </a:bodyPr>
          <a:lstStyle>
            <a:lvl1pPr marL="0" indent="0">
              <a:buNone/>
              <a:defRPr sz="1800" b="0">
                <a:solidFill>
                  <a:srgbClr val="737373"/>
                </a:solidFill>
                <a:latin typeface="Arial" panose="020B0604020202020204" pitchFamily="34" charset="0"/>
                <a:cs typeface="Arial" panose="020B0604020202020204" pitchFamily="34" charset="0"/>
              </a:defRPr>
            </a:lvl1pPr>
          </a:lstStyle>
          <a:p>
            <a:pPr lvl="0"/>
            <a:r>
              <a:rPr lang="fr-FR" dirty="0" smtClean="0"/>
              <a:t>Alerte ORA</a:t>
            </a:r>
            <a:endParaRPr lang="fr-FR" dirty="0"/>
          </a:p>
        </p:txBody>
      </p:sp>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5528" b="6023"/>
          <a:stretch/>
        </p:blipFill>
        <p:spPr>
          <a:xfrm>
            <a:off x="0" y="834465"/>
            <a:ext cx="3907778" cy="5184576"/>
          </a:xfrm>
          <a:prstGeom prst="rect">
            <a:avLst/>
          </a:prstGeom>
        </p:spPr>
      </p:pic>
      <p:sp>
        <p:nvSpPr>
          <p:cNvPr id="14" name="Espace réservé du texte 11"/>
          <p:cNvSpPr>
            <a:spLocks noGrp="1"/>
          </p:cNvSpPr>
          <p:nvPr>
            <p:ph type="body" sz="quarter" idx="4294967295" hasCustomPrompt="1"/>
          </p:nvPr>
        </p:nvSpPr>
        <p:spPr>
          <a:xfrm>
            <a:off x="3914775" y="4623027"/>
            <a:ext cx="1473653" cy="221602"/>
          </a:xfrm>
          <a:prstGeom prst="rect">
            <a:avLst/>
          </a:prstGeom>
        </p:spPr>
        <p:txBody>
          <a:bodyPr vert="horz" wrap="square" lIns="1161000" tIns="0" rIns="0" bIns="0" numCol="1" anchor="ctr" anchorCtr="0" compatLnSpc="1">
            <a:prstTxWarp prst="textNoShape">
              <a:avLst/>
            </a:prstTxWarp>
          </a:bodyPr>
          <a:lstStyle>
            <a:lvl1pPr marL="0" indent="0">
              <a:buNone/>
              <a:defRPr sz="2250" b="1">
                <a:solidFill>
                  <a:schemeClr val="accent2"/>
                </a:solidFill>
                <a:latin typeface="Arial Black" panose="020B0A04020102020204" pitchFamily="34" charset="0"/>
                <a:cs typeface="Arial" panose="020B0604020202020204" pitchFamily="34" charset="0"/>
              </a:defRPr>
            </a:lvl1pPr>
          </a:lstStyle>
          <a:p>
            <a:pPr lvl="0"/>
            <a:r>
              <a:rPr lang="fr-FR" dirty="0">
                <a:solidFill>
                  <a:schemeClr val="accent1"/>
                </a:solidFill>
              </a:rPr>
              <a:t>5</a:t>
            </a:r>
            <a:r>
              <a:rPr lang="fr-FR" dirty="0" smtClean="0">
                <a:solidFill>
                  <a:schemeClr val="accent1"/>
                </a:solidFill>
              </a:rPr>
              <a:t>.</a:t>
            </a:r>
            <a:endParaRPr lang="fr-FR" dirty="0">
              <a:solidFill>
                <a:schemeClr val="accent1"/>
              </a:solidFill>
            </a:endParaRPr>
          </a:p>
        </p:txBody>
      </p:sp>
      <p:sp>
        <p:nvSpPr>
          <p:cNvPr id="15" name="Espace réservé du texte 11"/>
          <p:cNvSpPr>
            <a:spLocks noGrp="1"/>
          </p:cNvSpPr>
          <p:nvPr>
            <p:ph type="body" sz="quarter" idx="4294967295" hasCustomPrompt="1"/>
          </p:nvPr>
        </p:nvSpPr>
        <p:spPr>
          <a:xfrm>
            <a:off x="5395426" y="4623874"/>
            <a:ext cx="3380015" cy="221602"/>
          </a:xfrm>
          <a:prstGeom prst="rect">
            <a:avLst/>
          </a:prstGeom>
        </p:spPr>
        <p:txBody>
          <a:bodyPr vert="horz" wrap="square" lIns="0" tIns="0" rIns="36000" bIns="0" numCol="1" anchor="ctr" anchorCtr="0" compatLnSpc="1">
            <a:prstTxWarp prst="textNoShape">
              <a:avLst/>
            </a:prstTxWarp>
          </a:bodyPr>
          <a:lstStyle>
            <a:lvl1pPr marL="0" indent="0">
              <a:buNone/>
              <a:defRPr sz="1800" b="0">
                <a:solidFill>
                  <a:srgbClr val="737373"/>
                </a:solidFill>
                <a:latin typeface="Arial" panose="020B0604020202020204" pitchFamily="34" charset="0"/>
                <a:cs typeface="Arial" panose="020B0604020202020204" pitchFamily="34" charset="0"/>
              </a:defRPr>
            </a:lvl1pPr>
          </a:lstStyle>
          <a:p>
            <a:pPr lvl="0"/>
            <a:r>
              <a:rPr lang="fr-FR" dirty="0" smtClean="0"/>
              <a:t>Suivi des transferts de capacités</a:t>
            </a:r>
            <a:endParaRPr lang="fr-FR" dirty="0"/>
          </a:p>
        </p:txBody>
      </p:sp>
    </p:spTree>
    <p:extLst>
      <p:ext uri="{BB962C8B-B14F-4D97-AF65-F5344CB8AC3E}">
        <p14:creationId xmlns:p14="http://schemas.microsoft.com/office/powerpoint/2010/main" val="2357976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18023" y="942677"/>
            <a:ext cx="7973957" cy="5112568"/>
          </a:xfrm>
          <a:prstGeom prst="rect">
            <a:avLst/>
          </a:prstGeom>
        </p:spPr>
      </p:pic>
      <p:sp>
        <p:nvSpPr>
          <p:cNvPr id="7" name="Espace réservé du texte 11"/>
          <p:cNvSpPr txBox="1">
            <a:spLocks/>
          </p:cNvSpPr>
          <p:nvPr/>
        </p:nvSpPr>
        <p:spPr>
          <a:xfrm>
            <a:off x="-180528" y="-14242"/>
            <a:ext cx="9145191" cy="762778"/>
          </a:xfrm>
          <a:prstGeom prst="rect">
            <a:avLst/>
          </a:prstGeom>
        </p:spPr>
        <p:txBody>
          <a:bodyPr lIns="858600" tIns="4293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2000" dirty="0">
                <a:solidFill>
                  <a:srgbClr val="FE5815"/>
                </a:solidFill>
              </a:rPr>
              <a:t>1. Historique des capacités restantes</a:t>
            </a:r>
          </a:p>
        </p:txBody>
      </p:sp>
      <p:sp>
        <p:nvSpPr>
          <p:cNvPr id="13" name="Espace réservé du pied de page 4"/>
          <p:cNvSpPr>
            <a:spLocks noGrp="1"/>
          </p:cNvSpPr>
          <p:nvPr>
            <p:ph type="ftr" sz="quarter" idx="4294967295"/>
          </p:nvPr>
        </p:nvSpPr>
        <p:spPr>
          <a:xfrm>
            <a:off x="3637234" y="5722945"/>
            <a:ext cx="4557214" cy="145334"/>
          </a:xfrm>
          <a:prstGeom prst="rect">
            <a:avLst/>
          </a:prstGeom>
        </p:spPr>
        <p:txBody>
          <a:bodyPr/>
          <a:lstStyle/>
          <a:p>
            <a:r>
              <a:rPr lang="de-DE" sz="788" smtClean="0">
                <a:solidFill>
                  <a:srgbClr val="7F7F7F"/>
                </a:solidFill>
              </a:rPr>
              <a:t>EDF SEI - CCP du 17/11/2020</a:t>
            </a:r>
            <a:endParaRPr lang="fr-FR" sz="788" dirty="0">
              <a:solidFill>
                <a:srgbClr val="7F7F7F"/>
              </a:solidFill>
            </a:endParaRPr>
          </a:p>
        </p:txBody>
      </p:sp>
      <p:sp>
        <p:nvSpPr>
          <p:cNvPr id="19" name="Rectangle 18"/>
          <p:cNvSpPr/>
          <p:nvPr/>
        </p:nvSpPr>
        <p:spPr>
          <a:xfrm>
            <a:off x="6588224" y="4589221"/>
            <a:ext cx="189915" cy="135923"/>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cxnSp>
        <p:nvCxnSpPr>
          <p:cNvPr id="20" name="Connecteur droit avec flèche 19"/>
          <p:cNvCxnSpPr>
            <a:stCxn id="19" idx="1"/>
          </p:cNvCxnSpPr>
          <p:nvPr/>
        </p:nvCxnSpPr>
        <p:spPr>
          <a:xfrm flipH="1" flipV="1">
            <a:off x="2555776" y="1391636"/>
            <a:ext cx="4032448" cy="326554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87624" y="1052737"/>
            <a:ext cx="1368152" cy="287058"/>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
        <p:nvSpPr>
          <p:cNvPr id="14" name="Rectangle 13"/>
          <p:cNvSpPr/>
          <p:nvPr/>
        </p:nvSpPr>
        <p:spPr>
          <a:xfrm>
            <a:off x="618023" y="3498961"/>
            <a:ext cx="1937753" cy="39190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Tree>
    <p:extLst>
      <p:ext uri="{BB962C8B-B14F-4D97-AF65-F5344CB8AC3E}">
        <p14:creationId xmlns:p14="http://schemas.microsoft.com/office/powerpoint/2010/main" val="1792317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2994" y="46722"/>
            <a:ext cx="9145191" cy="762778"/>
          </a:xfrm>
          <a:prstGeom prst="rect">
            <a:avLst/>
          </a:prstGeom>
        </p:spPr>
        <p:txBody>
          <a:bodyPr lIns="858600" tIns="4293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1800" dirty="0">
                <a:solidFill>
                  <a:srgbClr val="FE5815"/>
                </a:solidFill>
              </a:rPr>
              <a:t>2. Fréquence de publication </a:t>
            </a:r>
          </a:p>
        </p:txBody>
      </p:sp>
      <p:sp>
        <p:nvSpPr>
          <p:cNvPr id="10" name="Espace réservé du texte 11"/>
          <p:cNvSpPr txBox="1">
            <a:spLocks/>
          </p:cNvSpPr>
          <p:nvPr/>
        </p:nvSpPr>
        <p:spPr>
          <a:xfrm>
            <a:off x="0" y="1340768"/>
            <a:ext cx="8690212" cy="3537164"/>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1400" dirty="0"/>
              <a:t>Tous les 3 mois pour les capacités d’accueil : </a:t>
            </a:r>
          </a:p>
          <a:p>
            <a:pPr marL="214313" indent="-214313">
              <a:buClr>
                <a:srgbClr val="001A70"/>
              </a:buClr>
              <a:buFontTx/>
              <a:buChar char="-"/>
            </a:pPr>
            <a:r>
              <a:rPr lang="fr-FR" sz="1400" dirty="0"/>
              <a:t>Fin janvier </a:t>
            </a:r>
          </a:p>
          <a:p>
            <a:pPr marL="214313" indent="-214313">
              <a:buClr>
                <a:srgbClr val="001A70"/>
              </a:buClr>
              <a:buFontTx/>
              <a:buChar char="-"/>
            </a:pPr>
            <a:r>
              <a:rPr lang="fr-FR" sz="1400" dirty="0"/>
              <a:t>Fin avril</a:t>
            </a:r>
          </a:p>
          <a:p>
            <a:pPr marL="214313" indent="-214313">
              <a:buClr>
                <a:srgbClr val="001A70"/>
              </a:buClr>
              <a:buFontTx/>
              <a:buChar char="-"/>
            </a:pPr>
            <a:r>
              <a:rPr lang="fr-FR" sz="1400" dirty="0"/>
              <a:t>Fin juillet</a:t>
            </a:r>
          </a:p>
          <a:p>
            <a:pPr marL="214313" indent="-214313">
              <a:buClr>
                <a:srgbClr val="001A70"/>
              </a:buClr>
              <a:buFontTx/>
              <a:buChar char="-"/>
            </a:pPr>
            <a:r>
              <a:rPr lang="fr-FR" sz="1400" dirty="0"/>
              <a:t>Fin octobre</a:t>
            </a:r>
          </a:p>
          <a:p>
            <a:pPr>
              <a:buClr>
                <a:srgbClr val="001A70"/>
              </a:buClr>
            </a:pPr>
            <a:endParaRPr lang="fr-FR" sz="1400" dirty="0"/>
          </a:p>
          <a:p>
            <a:pPr>
              <a:buClr>
                <a:srgbClr val="001A70"/>
              </a:buClr>
            </a:pPr>
            <a:r>
              <a:rPr lang="fr-FR" sz="1400" dirty="0"/>
              <a:t>Pour les états techniques et financiers des S2/3REnR :</a:t>
            </a:r>
          </a:p>
          <a:p>
            <a:pPr>
              <a:buClr>
                <a:srgbClr val="001A70"/>
              </a:buClr>
            </a:pPr>
            <a:r>
              <a:rPr lang="fr-FR" sz="1400" dirty="0"/>
              <a:t>- Fin février de chaque année</a:t>
            </a:r>
            <a:endParaRPr lang="fr-FR" sz="1400" b="1" dirty="0">
              <a:solidFill>
                <a:srgbClr val="002060"/>
              </a:solidFill>
            </a:endParaRPr>
          </a:p>
        </p:txBody>
      </p:sp>
      <p:sp>
        <p:nvSpPr>
          <p:cNvPr id="13" name="Espace réservé du pied de page 4"/>
          <p:cNvSpPr>
            <a:spLocks noGrp="1"/>
          </p:cNvSpPr>
          <p:nvPr>
            <p:ph type="ftr" sz="quarter" idx="4294967295"/>
          </p:nvPr>
        </p:nvSpPr>
        <p:spPr>
          <a:xfrm>
            <a:off x="4572000" y="5634038"/>
            <a:ext cx="3887788" cy="115491"/>
          </a:xfrm>
          <a:prstGeom prst="rect">
            <a:avLst/>
          </a:prstGeom>
        </p:spPr>
        <p:txBody>
          <a:bodyPr/>
          <a:lstStyle/>
          <a:p>
            <a:r>
              <a:rPr lang="de-DE" sz="788" smtClean="0">
                <a:solidFill>
                  <a:srgbClr val="7F7F7F"/>
                </a:solidFill>
              </a:rPr>
              <a:t>EDF SEI - CCP du 17/11/2020</a:t>
            </a:r>
            <a:endParaRPr lang="fr-FR" sz="788" dirty="0">
              <a:solidFill>
                <a:srgbClr val="7F7F7F"/>
              </a:solidFill>
            </a:endParaRPr>
          </a:p>
        </p:txBody>
      </p:sp>
    </p:spTree>
    <p:extLst>
      <p:ext uri="{BB962C8B-B14F-4D97-AF65-F5344CB8AC3E}">
        <p14:creationId xmlns:p14="http://schemas.microsoft.com/office/powerpoint/2010/main" val="4077013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8711" y="404664"/>
            <a:ext cx="8353425" cy="850106"/>
          </a:xfrm>
        </p:spPr>
        <p:txBody>
          <a:bodyPr/>
          <a:lstStyle/>
          <a:p>
            <a:r>
              <a:rPr lang="fr-FR" dirty="0" smtClean="0"/>
              <a:t>Ordre du jour</a:t>
            </a:r>
            <a:endParaRPr lang="fr-FR" dirty="0"/>
          </a:p>
        </p:txBody>
      </p:sp>
      <p:sp>
        <p:nvSpPr>
          <p:cNvPr id="4" name="Espace réservé du texte 3"/>
          <p:cNvSpPr>
            <a:spLocks noGrp="1"/>
          </p:cNvSpPr>
          <p:nvPr>
            <p:ph type="body" sz="quarter" idx="11"/>
          </p:nvPr>
        </p:nvSpPr>
        <p:spPr>
          <a:xfrm>
            <a:off x="388711" y="1222248"/>
            <a:ext cx="8353425" cy="4032250"/>
          </a:xfrm>
        </p:spPr>
        <p:txBody>
          <a:bodyPr/>
          <a:lstStyle/>
          <a:p>
            <a:r>
              <a:rPr lang="fr-FR" dirty="0" smtClean="0"/>
              <a:t>Organisation EDFSEI suite au </a:t>
            </a:r>
            <a:r>
              <a:rPr lang="fr-FR" dirty="0" err="1" smtClean="0"/>
              <a:t>reconfinement</a:t>
            </a:r>
            <a:endParaRPr lang="fr-FR" dirty="0" smtClean="0"/>
          </a:p>
          <a:p>
            <a:r>
              <a:rPr lang="fr-FR" dirty="0" smtClean="0"/>
              <a:t>traitement </a:t>
            </a:r>
            <a:r>
              <a:rPr lang="fr-FR" dirty="0"/>
              <a:t>des demandes de </a:t>
            </a:r>
            <a:r>
              <a:rPr lang="fr-FR" dirty="0" smtClean="0"/>
              <a:t>raccordement : statistiques &amp; indicateurs de suivi </a:t>
            </a:r>
          </a:p>
          <a:p>
            <a:r>
              <a:rPr lang="fr-FR" dirty="0" smtClean="0"/>
              <a:t>Actualités réglementaires</a:t>
            </a:r>
          </a:p>
          <a:p>
            <a:r>
              <a:rPr lang="fr-FR" dirty="0" smtClean="0"/>
              <a:t>Documentation </a:t>
            </a:r>
            <a:r>
              <a:rPr lang="fr-FR" dirty="0"/>
              <a:t>technique de référence </a:t>
            </a:r>
          </a:p>
          <a:p>
            <a:pPr lvl="1"/>
            <a:endParaRPr lang="fr-FR" dirty="0" smtClean="0"/>
          </a:p>
          <a:p>
            <a:pPr lvl="1"/>
            <a:r>
              <a:rPr lang="fr-FR" dirty="0" smtClean="0"/>
              <a:t>Retour sur les concertations et gt réalisés</a:t>
            </a:r>
          </a:p>
          <a:p>
            <a:pPr lvl="1"/>
            <a:r>
              <a:rPr lang="fr-FR" dirty="0" smtClean="0"/>
              <a:t>Présentation des gt et concertations à venir</a:t>
            </a:r>
          </a:p>
          <a:p>
            <a:r>
              <a:rPr lang="fr-FR" dirty="0" smtClean="0"/>
              <a:t>Points divers</a:t>
            </a:r>
          </a:p>
          <a:p>
            <a:pPr lvl="1"/>
            <a:endParaRPr lang="fr-FR" dirty="0"/>
          </a:p>
          <a:p>
            <a:pPr lvl="1"/>
            <a:r>
              <a:rPr lang="fr-FR" dirty="0"/>
              <a:t>	</a:t>
            </a:r>
            <a:endParaRPr lang="fr-FR" dirty="0" smtClean="0"/>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Tree>
    <p:extLst>
      <p:ext uri="{BB962C8B-B14F-4D97-AF65-F5344CB8AC3E}">
        <p14:creationId xmlns:p14="http://schemas.microsoft.com/office/powerpoint/2010/main" val="306097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180528" y="97613"/>
            <a:ext cx="9145191" cy="762778"/>
          </a:xfrm>
          <a:prstGeom prst="rect">
            <a:avLst/>
          </a:prstGeom>
        </p:spPr>
        <p:txBody>
          <a:bodyPr lIns="858600" tIns="4293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2000" dirty="0">
                <a:solidFill>
                  <a:srgbClr val="FE5815"/>
                </a:solidFill>
              </a:rPr>
              <a:t>3. Volume de CR signées</a:t>
            </a:r>
          </a:p>
        </p:txBody>
      </p:sp>
      <p:sp>
        <p:nvSpPr>
          <p:cNvPr id="13" name="Espace réservé du pied de page 4"/>
          <p:cNvSpPr>
            <a:spLocks noGrp="1"/>
          </p:cNvSpPr>
          <p:nvPr>
            <p:ph type="ftr" sz="quarter" idx="4294967295"/>
          </p:nvPr>
        </p:nvSpPr>
        <p:spPr>
          <a:xfrm>
            <a:off x="4572000" y="5634038"/>
            <a:ext cx="3887788" cy="115491"/>
          </a:xfrm>
          <a:prstGeom prst="rect">
            <a:avLst/>
          </a:prstGeom>
        </p:spPr>
        <p:txBody>
          <a:bodyPr/>
          <a:lstStyle/>
          <a:p>
            <a:r>
              <a:rPr lang="de-DE" sz="788" smtClean="0">
                <a:solidFill>
                  <a:srgbClr val="7F7F7F"/>
                </a:solidFill>
              </a:rPr>
              <a:t>EDF SEI - CCP du 17/11/2020</a:t>
            </a:r>
            <a:endParaRPr lang="fr-FR" sz="788" dirty="0">
              <a:solidFill>
                <a:srgbClr val="7F7F7F"/>
              </a:solidFill>
            </a:endParaRPr>
          </a:p>
        </p:txBody>
      </p:sp>
      <p:pic>
        <p:nvPicPr>
          <p:cNvPr id="14" name="Image 13"/>
          <p:cNvPicPr>
            <a:picLocks noChangeAspect="1"/>
          </p:cNvPicPr>
          <p:nvPr/>
        </p:nvPicPr>
        <p:blipFill>
          <a:blip r:embed="rId3"/>
          <a:stretch>
            <a:fillRect/>
          </a:stretch>
        </p:blipFill>
        <p:spPr>
          <a:xfrm>
            <a:off x="1979713" y="1482907"/>
            <a:ext cx="6264696" cy="4016661"/>
          </a:xfrm>
          <a:prstGeom prst="rect">
            <a:avLst/>
          </a:prstGeom>
        </p:spPr>
      </p:pic>
      <p:sp>
        <p:nvSpPr>
          <p:cNvPr id="16" name="Rectangle 15"/>
          <p:cNvSpPr/>
          <p:nvPr/>
        </p:nvSpPr>
        <p:spPr>
          <a:xfrm>
            <a:off x="6678234" y="4347102"/>
            <a:ext cx="162018" cy="10801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cxnSp>
        <p:nvCxnSpPr>
          <p:cNvPr id="17" name="Connecteur droit avec flèche 16"/>
          <p:cNvCxnSpPr>
            <a:stCxn id="16" idx="1"/>
          </p:cNvCxnSpPr>
          <p:nvPr/>
        </p:nvCxnSpPr>
        <p:spPr>
          <a:xfrm flipH="1" flipV="1">
            <a:off x="3437874" y="1754226"/>
            <a:ext cx="3240360" cy="264688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65766" y="1592225"/>
            <a:ext cx="972108" cy="16200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
        <p:nvSpPr>
          <p:cNvPr id="23" name="Rectangle 22"/>
          <p:cNvSpPr/>
          <p:nvPr/>
        </p:nvSpPr>
        <p:spPr>
          <a:xfrm>
            <a:off x="2094448" y="4245391"/>
            <a:ext cx="1721468" cy="857795"/>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Tree>
    <p:extLst>
      <p:ext uri="{BB962C8B-B14F-4D97-AF65-F5344CB8AC3E}">
        <p14:creationId xmlns:p14="http://schemas.microsoft.com/office/powerpoint/2010/main" val="414974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stretch>
            <a:fillRect/>
          </a:stretch>
        </p:blipFill>
        <p:spPr>
          <a:xfrm>
            <a:off x="1979713" y="1482907"/>
            <a:ext cx="6264696" cy="4016661"/>
          </a:xfrm>
          <a:prstGeom prst="rect">
            <a:avLst/>
          </a:prstGeom>
        </p:spPr>
      </p:pic>
      <p:sp>
        <p:nvSpPr>
          <p:cNvPr id="7" name="Espace réservé du texte 11"/>
          <p:cNvSpPr txBox="1">
            <a:spLocks/>
          </p:cNvSpPr>
          <p:nvPr/>
        </p:nvSpPr>
        <p:spPr>
          <a:xfrm>
            <a:off x="0" y="14636"/>
            <a:ext cx="9145191" cy="762778"/>
          </a:xfrm>
          <a:prstGeom prst="rect">
            <a:avLst/>
          </a:prstGeom>
        </p:spPr>
        <p:txBody>
          <a:bodyPr lIns="858600" tIns="4293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2000" dirty="0">
                <a:solidFill>
                  <a:srgbClr val="FE5815"/>
                </a:solidFill>
              </a:rPr>
              <a:t>4. Alerte ORA </a:t>
            </a:r>
          </a:p>
        </p:txBody>
      </p:sp>
      <p:sp>
        <p:nvSpPr>
          <p:cNvPr id="13" name="Espace réservé du pied de page 4"/>
          <p:cNvSpPr>
            <a:spLocks noGrp="1"/>
          </p:cNvSpPr>
          <p:nvPr>
            <p:ph type="ftr" sz="quarter" idx="4294967295"/>
          </p:nvPr>
        </p:nvSpPr>
        <p:spPr>
          <a:xfrm>
            <a:off x="4572000" y="5634038"/>
            <a:ext cx="3887788" cy="115491"/>
          </a:xfrm>
          <a:prstGeom prst="rect">
            <a:avLst/>
          </a:prstGeom>
        </p:spPr>
        <p:txBody>
          <a:bodyPr/>
          <a:lstStyle/>
          <a:p>
            <a:r>
              <a:rPr lang="de-DE" sz="788" smtClean="0">
                <a:solidFill>
                  <a:srgbClr val="7F7F7F"/>
                </a:solidFill>
              </a:rPr>
              <a:t>EDF SEI - CCP du 17/11/2020</a:t>
            </a:r>
            <a:endParaRPr lang="fr-FR" sz="788" dirty="0">
              <a:solidFill>
                <a:srgbClr val="7F7F7F"/>
              </a:solidFill>
            </a:endParaRPr>
          </a:p>
        </p:txBody>
      </p:sp>
      <p:sp>
        <p:nvSpPr>
          <p:cNvPr id="16" name="ZoneTexte 15"/>
          <p:cNvSpPr txBox="1"/>
          <p:nvPr/>
        </p:nvSpPr>
        <p:spPr>
          <a:xfrm>
            <a:off x="1993966" y="5103186"/>
            <a:ext cx="2006682" cy="126958"/>
          </a:xfrm>
          <a:prstGeom prst="rect">
            <a:avLst/>
          </a:prstGeom>
        </p:spPr>
        <p:style>
          <a:lnRef idx="2">
            <a:schemeClr val="accent1"/>
          </a:lnRef>
          <a:fillRef idx="1">
            <a:schemeClr val="lt1"/>
          </a:fillRef>
          <a:effectRef idx="0">
            <a:schemeClr val="accent1"/>
          </a:effectRef>
          <a:fontRef idx="minor">
            <a:schemeClr val="dk1"/>
          </a:fontRef>
        </p:style>
        <p:txBody>
          <a:bodyPr wrap="square" lIns="27000" tIns="0" rIns="27000" bIns="0" rtlCol="0">
            <a:spAutoFit/>
          </a:bodyPr>
          <a:lstStyle/>
          <a:p>
            <a:pPr algn="ctr" fontAlgn="base">
              <a:spcBef>
                <a:spcPct val="0"/>
              </a:spcBef>
              <a:spcAft>
                <a:spcPct val="0"/>
              </a:spcAft>
            </a:pPr>
            <a:r>
              <a:rPr lang="fr-FR" sz="825" i="1" dirty="0">
                <a:solidFill>
                  <a:srgbClr val="FF0000"/>
                </a:solidFill>
              </a:rPr>
              <a:t>(x ORA en cours sur ce poste)</a:t>
            </a:r>
          </a:p>
        </p:txBody>
      </p:sp>
      <p:sp>
        <p:nvSpPr>
          <p:cNvPr id="23" name="Rectangle 22"/>
          <p:cNvSpPr/>
          <p:nvPr/>
        </p:nvSpPr>
        <p:spPr>
          <a:xfrm>
            <a:off x="6678234" y="4347102"/>
            <a:ext cx="162018" cy="10801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cxnSp>
        <p:nvCxnSpPr>
          <p:cNvPr id="24" name="Connecteur droit avec flèche 23"/>
          <p:cNvCxnSpPr>
            <a:stCxn id="23" idx="1"/>
          </p:cNvCxnSpPr>
          <p:nvPr/>
        </p:nvCxnSpPr>
        <p:spPr>
          <a:xfrm flipH="1" flipV="1">
            <a:off x="3437874" y="1754226"/>
            <a:ext cx="3240360" cy="264688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65766" y="1592225"/>
            <a:ext cx="972108" cy="16200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Tree>
    <p:extLst>
      <p:ext uri="{BB962C8B-B14F-4D97-AF65-F5344CB8AC3E}">
        <p14:creationId xmlns:p14="http://schemas.microsoft.com/office/powerpoint/2010/main" val="38807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2627784" y="1482907"/>
            <a:ext cx="6264696" cy="4016661"/>
          </a:xfrm>
          <a:prstGeom prst="rect">
            <a:avLst/>
          </a:prstGeom>
        </p:spPr>
      </p:pic>
      <p:sp>
        <p:nvSpPr>
          <p:cNvPr id="18" name="Rectangle 17"/>
          <p:cNvSpPr/>
          <p:nvPr/>
        </p:nvSpPr>
        <p:spPr>
          <a:xfrm>
            <a:off x="7326305" y="4347102"/>
            <a:ext cx="162018" cy="10801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cxnSp>
        <p:nvCxnSpPr>
          <p:cNvPr id="19" name="Connecteur droit avec flèche 18"/>
          <p:cNvCxnSpPr>
            <a:stCxn id="18" idx="1"/>
          </p:cNvCxnSpPr>
          <p:nvPr/>
        </p:nvCxnSpPr>
        <p:spPr>
          <a:xfrm flipH="1" flipV="1">
            <a:off x="4085945" y="1754226"/>
            <a:ext cx="3240360" cy="264688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13837" y="1592225"/>
            <a:ext cx="972108" cy="16200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
        <p:nvSpPr>
          <p:cNvPr id="7" name="Espace réservé du texte 11"/>
          <p:cNvSpPr txBox="1">
            <a:spLocks/>
          </p:cNvSpPr>
          <p:nvPr/>
        </p:nvSpPr>
        <p:spPr>
          <a:xfrm>
            <a:off x="-1191" y="-15731"/>
            <a:ext cx="9145191" cy="762778"/>
          </a:xfrm>
          <a:prstGeom prst="rect">
            <a:avLst/>
          </a:prstGeom>
        </p:spPr>
        <p:txBody>
          <a:bodyPr lIns="858600" tIns="4293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2000" dirty="0">
                <a:solidFill>
                  <a:srgbClr val="FE5815"/>
                </a:solidFill>
              </a:rPr>
              <a:t>5. Suivi des transferts de capacités</a:t>
            </a:r>
          </a:p>
        </p:txBody>
      </p:sp>
      <p:sp>
        <p:nvSpPr>
          <p:cNvPr id="10" name="Espace réservé du texte 11"/>
          <p:cNvSpPr txBox="1">
            <a:spLocks/>
          </p:cNvSpPr>
          <p:nvPr/>
        </p:nvSpPr>
        <p:spPr>
          <a:xfrm>
            <a:off x="-513225" y="1673225"/>
            <a:ext cx="2759963" cy="3189005"/>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1A70"/>
              </a:buClr>
            </a:pPr>
            <a:r>
              <a:rPr lang="fr-FR" sz="900" dirty="0">
                <a:solidFill>
                  <a:srgbClr val="002060"/>
                </a:solidFill>
              </a:rPr>
              <a:t>Cette information apparaitra dans les états techniques et financiers des S3REnR/S2REnR publiés sur le site internet de chaque Centre</a:t>
            </a:r>
          </a:p>
          <a:p>
            <a:pPr>
              <a:buClr>
                <a:srgbClr val="001A70"/>
              </a:buClr>
            </a:pPr>
            <a:endParaRPr lang="fr-FR" sz="900" dirty="0">
              <a:solidFill>
                <a:srgbClr val="002060"/>
              </a:solidFill>
            </a:endParaRPr>
          </a:p>
          <a:p>
            <a:pPr>
              <a:buClr>
                <a:srgbClr val="001A70"/>
              </a:buClr>
            </a:pPr>
            <a:endParaRPr lang="fr-FR" sz="900" dirty="0">
              <a:solidFill>
                <a:srgbClr val="002060"/>
              </a:solidFill>
            </a:endParaRPr>
          </a:p>
          <a:p>
            <a:pPr>
              <a:buClr>
                <a:srgbClr val="001A70"/>
              </a:buClr>
            </a:pPr>
            <a:endParaRPr lang="fr-FR" sz="900" dirty="0">
              <a:solidFill>
                <a:srgbClr val="002060"/>
              </a:solidFill>
            </a:endParaRPr>
          </a:p>
          <a:p>
            <a:pPr>
              <a:buClr>
                <a:srgbClr val="001A70"/>
              </a:buClr>
            </a:pPr>
            <a:r>
              <a:rPr lang="fr-FR" sz="900" dirty="0">
                <a:solidFill>
                  <a:srgbClr val="002060"/>
                </a:solidFill>
              </a:rPr>
              <a:t>Si aucun projet n’est en FA et que la valeur de la capacité a diminué </a:t>
            </a:r>
            <a:r>
              <a:rPr lang="fr-FR" sz="900" dirty="0">
                <a:solidFill>
                  <a:srgbClr val="002060"/>
                </a:solidFill>
                <a:sym typeface="Wingdings" panose="05000000000000000000" pitchFamily="2" charset="2"/>
              </a:rPr>
              <a:t> cela signifiera que des transferts ont été effectués et/ou que des projets ont été mis en service </a:t>
            </a:r>
          </a:p>
          <a:p>
            <a:pPr>
              <a:buClr>
                <a:srgbClr val="001A70"/>
              </a:buClr>
            </a:pPr>
            <a:endParaRPr lang="fr-FR" sz="1125" dirty="0">
              <a:solidFill>
                <a:srgbClr val="002060"/>
              </a:solidFill>
            </a:endParaRPr>
          </a:p>
          <a:p>
            <a:pPr marL="214313" indent="-214313">
              <a:buClr>
                <a:srgbClr val="001A70"/>
              </a:buClr>
              <a:buFontTx/>
              <a:buChar char="-"/>
            </a:pPr>
            <a:endParaRPr lang="fr-FR" sz="1125" dirty="0">
              <a:solidFill>
                <a:srgbClr val="002060"/>
              </a:solidFill>
            </a:endParaRPr>
          </a:p>
        </p:txBody>
      </p:sp>
      <p:sp>
        <p:nvSpPr>
          <p:cNvPr id="13" name="Espace réservé du pied de page 4"/>
          <p:cNvSpPr>
            <a:spLocks noGrp="1"/>
          </p:cNvSpPr>
          <p:nvPr>
            <p:ph type="ftr" sz="quarter" idx="4294967295"/>
          </p:nvPr>
        </p:nvSpPr>
        <p:spPr>
          <a:xfrm>
            <a:off x="4572000" y="5634038"/>
            <a:ext cx="3887788" cy="115491"/>
          </a:xfrm>
          <a:prstGeom prst="rect">
            <a:avLst/>
          </a:prstGeom>
        </p:spPr>
        <p:txBody>
          <a:bodyPr/>
          <a:lstStyle/>
          <a:p>
            <a:r>
              <a:rPr lang="de-DE" sz="788" smtClean="0">
                <a:solidFill>
                  <a:srgbClr val="7F7F7F"/>
                </a:solidFill>
              </a:rPr>
              <a:t>EDF SEI - CCP du 17/11/2020</a:t>
            </a:r>
            <a:endParaRPr lang="fr-FR" sz="788" dirty="0">
              <a:solidFill>
                <a:srgbClr val="7F7F7F"/>
              </a:solidFill>
            </a:endParaRPr>
          </a:p>
        </p:txBody>
      </p:sp>
      <p:sp>
        <p:nvSpPr>
          <p:cNvPr id="9" name="ZoneTexte 8"/>
          <p:cNvSpPr txBox="1"/>
          <p:nvPr/>
        </p:nvSpPr>
        <p:spPr>
          <a:xfrm>
            <a:off x="1425280" y="2796677"/>
            <a:ext cx="1282391" cy="634789"/>
          </a:xfrm>
          <a:prstGeom prst="rect">
            <a:avLst/>
          </a:prstGeom>
          <a:noFill/>
        </p:spPr>
        <p:txBody>
          <a:bodyPr wrap="square" lIns="27000" tIns="0" rIns="27000" bIns="0" rtlCol="0">
            <a:spAutoFit/>
          </a:bodyPr>
          <a:lstStyle/>
          <a:p>
            <a:pPr algn="ctr" fontAlgn="base">
              <a:spcBef>
                <a:spcPct val="0"/>
              </a:spcBef>
              <a:spcAft>
                <a:spcPct val="0"/>
              </a:spcAft>
            </a:pPr>
            <a:r>
              <a:rPr lang="fr-FR" sz="825" dirty="0">
                <a:solidFill>
                  <a:srgbClr val="FE5815"/>
                </a:solidFill>
                <a:cs typeface="Arial" charset="0"/>
              </a:rPr>
              <a:t>L’infobulle précise que la capacité restante S3/2REnR tient compte des transferts qui ont eu lieu</a:t>
            </a:r>
          </a:p>
        </p:txBody>
      </p:sp>
      <p:cxnSp>
        <p:nvCxnSpPr>
          <p:cNvPr id="5" name="Connecteur droit avec flèche 4"/>
          <p:cNvCxnSpPr/>
          <p:nvPr/>
        </p:nvCxnSpPr>
        <p:spPr>
          <a:xfrm>
            <a:off x="4637470" y="3425655"/>
            <a:ext cx="582601" cy="111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2727134" y="3077666"/>
            <a:ext cx="170679" cy="13531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fontAlgn="base">
              <a:spcBef>
                <a:spcPct val="0"/>
              </a:spcBef>
              <a:spcAft>
                <a:spcPct val="0"/>
              </a:spcAft>
            </a:pPr>
            <a:endParaRPr lang="fr-FR" sz="1200">
              <a:solidFill>
                <a:srgbClr val="7F7F7F"/>
              </a:solidFill>
            </a:endParaRPr>
          </a:p>
        </p:txBody>
      </p:sp>
    </p:spTree>
    <p:extLst>
      <p:ext uri="{BB962C8B-B14F-4D97-AF65-F5344CB8AC3E}">
        <p14:creationId xmlns:p14="http://schemas.microsoft.com/office/powerpoint/2010/main" val="279206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article </a:t>
            </a:r>
            <a:r>
              <a:rPr lang="fr-FR" dirty="0"/>
              <a:t>L342-2 modifié par la loi ESSOC</a:t>
            </a:r>
          </a:p>
        </p:txBody>
      </p:sp>
      <p:sp>
        <p:nvSpPr>
          <p:cNvPr id="3" name="Espace réservé du contenu 2"/>
          <p:cNvSpPr>
            <a:spLocks noGrp="1"/>
          </p:cNvSpPr>
          <p:nvPr>
            <p:ph idx="1"/>
          </p:nvPr>
        </p:nvSpPr>
        <p:spPr>
          <a:xfrm>
            <a:off x="395287" y="764704"/>
            <a:ext cx="8569201" cy="5793854"/>
          </a:xfrm>
        </p:spPr>
        <p:txBody>
          <a:bodyPr/>
          <a:lstStyle/>
          <a:p>
            <a:pPr marL="0" indent="0">
              <a:buNone/>
            </a:pPr>
            <a:r>
              <a:rPr lang="fr-FR" dirty="0"/>
              <a:t>Maîtrise d’ouvrage déléguée du raccordement au réseau public de </a:t>
            </a:r>
            <a:r>
              <a:rPr lang="fr-FR" dirty="0" smtClean="0"/>
              <a:t>distribution sous </a:t>
            </a:r>
            <a:r>
              <a:rPr lang="fr-FR" dirty="0"/>
              <a:t>la maitrise d’ouvrage d’EDF </a:t>
            </a:r>
            <a:r>
              <a:rPr lang="fr-FR" dirty="0" smtClean="0"/>
              <a:t>SEI :</a:t>
            </a:r>
          </a:p>
          <a:p>
            <a:pPr lvl="1">
              <a:buClr>
                <a:srgbClr val="FF6600"/>
              </a:buClr>
              <a:buSzPct val="100000"/>
              <a:buFont typeface="Wingdings" pitchFamily="2" charset="2"/>
              <a:buChar char="§"/>
            </a:pPr>
            <a:r>
              <a:rPr lang="fr-FR" dirty="0">
                <a:solidFill>
                  <a:srgbClr val="7F7F7F"/>
                </a:solidFill>
              </a:rPr>
              <a:t>Délibération de la CRE du 25 juin 2020 </a:t>
            </a:r>
            <a:r>
              <a:rPr lang="fr-FR" dirty="0" smtClean="0">
                <a:solidFill>
                  <a:srgbClr val="7F7F7F"/>
                </a:solidFill>
              </a:rPr>
              <a:t>approuvant </a:t>
            </a:r>
            <a:r>
              <a:rPr lang="fr-FR" dirty="0">
                <a:solidFill>
                  <a:srgbClr val="7F7F7F"/>
                </a:solidFill>
              </a:rPr>
              <a:t>les modèles de contrat de mandat et de cahier des charges pour la maîtrise d’ouvrage délégué du raccordement au réseau public de distribution d’électricité sous la maîtrise d’ouvrage d’EDF SEI, en application de l’article L.342-2 du code de l’énergie</a:t>
            </a:r>
          </a:p>
          <a:p>
            <a:pPr lvl="1">
              <a:buClr>
                <a:srgbClr val="FF6600"/>
              </a:buClr>
              <a:buSzPct val="100000"/>
              <a:buFont typeface="Wingdings" pitchFamily="2" charset="2"/>
              <a:buChar char="§"/>
            </a:pPr>
            <a:endParaRPr lang="fr-FR" dirty="0">
              <a:solidFill>
                <a:srgbClr val="7F7F7F"/>
              </a:solidFill>
            </a:endParaRPr>
          </a:p>
          <a:p>
            <a:pPr lvl="1">
              <a:buClr>
                <a:srgbClr val="FF6600"/>
              </a:buClr>
              <a:buSzPct val="100000"/>
              <a:buFont typeface="Wingdings" pitchFamily="2" charset="2"/>
              <a:buChar char="§"/>
            </a:pPr>
            <a:r>
              <a:rPr lang="fr-FR" dirty="0">
                <a:solidFill>
                  <a:srgbClr val="7F7F7F"/>
                </a:solidFill>
              </a:rPr>
              <a:t>La CRE observe que les modèles soumis à l'approbation de la CRE sont similaires à ceux soumis par </a:t>
            </a:r>
            <a:r>
              <a:rPr lang="fr-FR" dirty="0" err="1">
                <a:solidFill>
                  <a:srgbClr val="7F7F7F"/>
                </a:solidFill>
              </a:rPr>
              <a:t>Enedis</a:t>
            </a:r>
            <a:r>
              <a:rPr lang="fr-FR" dirty="0">
                <a:solidFill>
                  <a:srgbClr val="7F7F7F"/>
                </a:solidFill>
              </a:rPr>
              <a:t> le 29 mai 2019 et approuvés par la délibération n ° 2019-218 de CRE du 26 septembre 2019.</a:t>
            </a:r>
          </a:p>
          <a:p>
            <a:pPr lvl="1">
              <a:buClr>
                <a:srgbClr val="FF6600"/>
              </a:buClr>
              <a:buSzPct val="100000"/>
              <a:buFont typeface="Wingdings" pitchFamily="2" charset="2"/>
              <a:buChar char="§"/>
            </a:pPr>
            <a:endParaRPr lang="fr-FR" dirty="0">
              <a:solidFill>
                <a:srgbClr val="7F7F7F"/>
              </a:solidFill>
            </a:endParaRPr>
          </a:p>
          <a:p>
            <a:pPr lvl="1">
              <a:buClr>
                <a:srgbClr val="FF6600"/>
              </a:buClr>
              <a:buSzPct val="100000"/>
              <a:buFont typeface="Wingdings" pitchFamily="2" charset="2"/>
              <a:buChar char="§"/>
            </a:pPr>
            <a:r>
              <a:rPr lang="fr-FR" dirty="0">
                <a:solidFill>
                  <a:srgbClr val="7F7F7F"/>
                </a:solidFill>
              </a:rPr>
              <a:t>. </a:t>
            </a:r>
            <a:r>
              <a:rPr lang="fr-FR" dirty="0" smtClean="0">
                <a:solidFill>
                  <a:srgbClr val="7F7F7F"/>
                </a:solidFill>
              </a:rPr>
              <a:t>Les </a:t>
            </a:r>
            <a:r>
              <a:rPr lang="fr-FR" dirty="0">
                <a:solidFill>
                  <a:srgbClr val="7F7F7F"/>
                </a:solidFill>
              </a:rPr>
              <a:t>modèles de contrat de mandat et de cahier des charges sont mis à disposition : </a:t>
            </a:r>
            <a:r>
              <a:rPr lang="fr-FR" u="sng" dirty="0">
                <a:solidFill>
                  <a:srgbClr val="7F7F7F"/>
                </a:solidFill>
                <a:hlinkClick r:id="rId2"/>
              </a:rPr>
              <a:t>https://corse.edf.fr/producteur/se-raccorder/les-modeles-de-contrats-de-raccordement-et-d-acces-au-reseau</a:t>
            </a:r>
            <a:endParaRPr lang="fr-FR" u="sng" dirty="0">
              <a:solidFill>
                <a:srgbClr val="7F7F7F"/>
              </a:solidFill>
            </a:endParaRPr>
          </a:p>
          <a:p>
            <a:pPr lvl="1">
              <a:buClr>
                <a:srgbClr val="FF6600"/>
              </a:buClr>
              <a:buSzPct val="100000"/>
              <a:buFont typeface="Wingdings" pitchFamily="2" charset="2"/>
              <a:buChar char="§"/>
            </a:pPr>
            <a:endParaRPr lang="fr-FR" u="sng" dirty="0">
              <a:solidFill>
                <a:srgbClr val="7F7F7F"/>
              </a:solidFill>
            </a:endParaRPr>
          </a:p>
          <a:p>
            <a:pPr lvl="1">
              <a:buClr>
                <a:srgbClr val="FF6600"/>
              </a:buClr>
              <a:buSzPct val="100000"/>
              <a:buFont typeface="Wingdings" pitchFamily="2" charset="2"/>
              <a:buChar char="§"/>
            </a:pPr>
            <a:r>
              <a:rPr lang="fr-FR" dirty="0">
                <a:solidFill>
                  <a:srgbClr val="7F7F7F"/>
                </a:solidFill>
              </a:rPr>
              <a:t>. Les fiches de collecte seront actualisées pour permettre au demandeur de déclarer son intention de réaliser les ouvrages dédiés de son raccordement dans le cadre de l’article L.342-2 du code de l’énergie</a:t>
            </a:r>
          </a:p>
          <a:p>
            <a:pPr lvl="2">
              <a:buClr>
                <a:srgbClr val="FF6600"/>
              </a:buClr>
              <a:buSzPct val="100000"/>
              <a:buFont typeface="Wingdings" panose="05000000000000000000" pitchFamily="2" charset="2"/>
              <a:buChar char="§"/>
            </a:pPr>
            <a:r>
              <a:rPr lang="fr-FR" dirty="0">
                <a:solidFill>
                  <a:srgbClr val="7F7F7F"/>
                </a:solidFill>
              </a:rPr>
              <a:t>Dans </a:t>
            </a:r>
            <a:r>
              <a:rPr lang="fr-FR" dirty="0" smtClean="0">
                <a:solidFill>
                  <a:srgbClr val="7F7F7F"/>
                </a:solidFill>
              </a:rPr>
              <a:t>l’attente </a:t>
            </a:r>
            <a:r>
              <a:rPr lang="fr-FR" dirty="0">
                <a:solidFill>
                  <a:srgbClr val="7F7F7F"/>
                </a:solidFill>
              </a:rPr>
              <a:t>le demandeur communiquera cette information dans le message accompagnant la fiche de collecte actuellement en vigueur</a:t>
            </a:r>
            <a:r>
              <a:rPr lang="fr-FR" sz="1100" dirty="0">
                <a:solidFill>
                  <a:srgbClr val="7F7F7F"/>
                </a:solidFill>
              </a:rPr>
              <a:t>.</a:t>
            </a:r>
          </a:p>
          <a:p>
            <a:endParaRPr lang="fr-FR" sz="1200" dirty="0"/>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1373239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GT suivi de performance des installations</a:t>
            </a:r>
            <a:endParaRPr lang="fr-FR" sz="2400" dirty="0"/>
          </a:p>
        </p:txBody>
      </p:sp>
      <p:sp>
        <p:nvSpPr>
          <p:cNvPr id="3" name="Espace réservé du contenu 2"/>
          <p:cNvSpPr>
            <a:spLocks noGrp="1"/>
          </p:cNvSpPr>
          <p:nvPr>
            <p:ph idx="1"/>
          </p:nvPr>
        </p:nvSpPr>
        <p:spPr>
          <a:xfrm>
            <a:off x="395287" y="836712"/>
            <a:ext cx="8353425" cy="4857750"/>
          </a:xfrm>
        </p:spPr>
        <p:txBody>
          <a:bodyPr/>
          <a:lstStyle/>
          <a:p>
            <a:pPr marL="0" indent="0">
              <a:spcBef>
                <a:spcPts val="800"/>
              </a:spcBef>
              <a:buNone/>
            </a:pPr>
            <a:r>
              <a:rPr lang="fr-FR" b="0" dirty="0"/>
              <a:t>4 participants hors EDF se sont connectés à la première séance de ce GT le 29 septembre 2020</a:t>
            </a:r>
          </a:p>
          <a:p>
            <a:pPr marL="0" indent="0">
              <a:spcBef>
                <a:spcPts val="800"/>
              </a:spcBef>
              <a:buNone/>
            </a:pPr>
            <a:r>
              <a:rPr lang="fr-FR" b="0" dirty="0"/>
              <a:t>Les échanges ont concerné la tenue des installations au creux de tension </a:t>
            </a:r>
          </a:p>
          <a:p>
            <a:pPr>
              <a:spcBef>
                <a:spcPts val="800"/>
              </a:spcBef>
            </a:pPr>
            <a:r>
              <a:rPr lang="fr-FR" b="0" dirty="0"/>
              <a:t>Cette caractéristique apparait comme un levier majeur vis-à-vis de la capacité des systèmes à accueillir les productions ENR</a:t>
            </a:r>
          </a:p>
          <a:p>
            <a:pPr>
              <a:spcBef>
                <a:spcPts val="800"/>
              </a:spcBef>
            </a:pPr>
            <a:r>
              <a:rPr lang="fr-FR" b="0" dirty="0"/>
              <a:t>Les participants partagent la nécessité de constater in situ le comportement de l’installation dans son ensemble et qu’une qualification élément par élément si elle est souhaitable n’est pas suffisante</a:t>
            </a:r>
          </a:p>
          <a:p>
            <a:pPr>
              <a:spcBef>
                <a:spcPts val="800"/>
              </a:spcBef>
            </a:pPr>
            <a:r>
              <a:rPr lang="fr-FR" b="0" dirty="0"/>
              <a:t>La méthodologie expérimentée par EDF en 2019 sur une installation PV d’</a:t>
            </a:r>
            <a:r>
              <a:rPr lang="fr-FR" b="0" dirty="0" err="1"/>
              <a:t>Akuo</a:t>
            </a:r>
            <a:r>
              <a:rPr lang="fr-FR" b="0" dirty="0"/>
              <a:t> en Corse en ayant recours à un prestataire espagnol (camion de test) répond au besoin mais semble difficilement reproductible en l’état :</a:t>
            </a:r>
          </a:p>
          <a:p>
            <a:pPr>
              <a:spcBef>
                <a:spcPts val="800"/>
              </a:spcBef>
            </a:pPr>
            <a:r>
              <a:rPr lang="fr-FR" b="0" dirty="0"/>
              <a:t>Disponibilité du prestataire pouvant impacter le déroulement de la MSI</a:t>
            </a:r>
          </a:p>
          <a:p>
            <a:pPr>
              <a:spcBef>
                <a:spcPts val="800"/>
              </a:spcBef>
            </a:pPr>
            <a:r>
              <a:rPr lang="fr-FR" b="0" dirty="0"/>
              <a:t>Coût du test significatif amplifié par des temps de trajet importants vers les DOM  (immobilisation payante du moyen d’essai)</a:t>
            </a:r>
          </a:p>
          <a:p>
            <a:pPr marL="0" indent="0">
              <a:spcBef>
                <a:spcPts val="800"/>
              </a:spcBef>
              <a:buNone/>
            </a:pPr>
            <a:endParaRPr lang="fr-FR" b="0" dirty="0" smtClean="0"/>
          </a:p>
          <a:p>
            <a:pPr marL="0" indent="0">
              <a:spcBef>
                <a:spcPts val="800"/>
              </a:spcBef>
              <a:buNone/>
            </a:pPr>
            <a:endParaRPr lang="fr-FR" b="0" dirty="0"/>
          </a:p>
          <a:p>
            <a:pPr marL="0" indent="0">
              <a:spcBef>
                <a:spcPts val="800"/>
              </a:spcBef>
              <a:buNone/>
            </a:pPr>
            <a:endParaRPr lang="fr-FR" b="0" dirty="0" smtClean="0"/>
          </a:p>
          <a:p>
            <a:pPr marL="0" indent="0">
              <a:spcBef>
                <a:spcPts val="800"/>
              </a:spcBef>
              <a:buNone/>
            </a:pPr>
            <a:endParaRPr lang="fr-FR" dirty="0"/>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248097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GT suivi de performance des installations</a:t>
            </a:r>
            <a:endParaRPr lang="fr-FR" sz="2400" dirty="0"/>
          </a:p>
        </p:txBody>
      </p:sp>
      <p:sp>
        <p:nvSpPr>
          <p:cNvPr id="3" name="Espace réservé du contenu 2"/>
          <p:cNvSpPr>
            <a:spLocks noGrp="1"/>
          </p:cNvSpPr>
          <p:nvPr>
            <p:ph idx="1"/>
          </p:nvPr>
        </p:nvSpPr>
        <p:spPr>
          <a:xfrm>
            <a:off x="395287" y="836712"/>
            <a:ext cx="8353425" cy="4857750"/>
          </a:xfrm>
        </p:spPr>
        <p:txBody>
          <a:bodyPr/>
          <a:lstStyle/>
          <a:p>
            <a:pPr>
              <a:spcBef>
                <a:spcPts val="800"/>
              </a:spcBef>
            </a:pPr>
            <a:r>
              <a:rPr lang="fr-FR" b="0" dirty="0" smtClean="0"/>
              <a:t>La </a:t>
            </a:r>
            <a:r>
              <a:rPr lang="fr-FR" b="0" dirty="0"/>
              <a:t>réalisation de tels essais apparait néanmoins souhaitable si une mutualisation des essais est possible sur un même territoire afin de réaliser une campagne d’essais sur les installations mises en service entre deux campagnes.</a:t>
            </a:r>
          </a:p>
          <a:p>
            <a:pPr>
              <a:spcBef>
                <a:spcPts val="800"/>
              </a:spcBef>
            </a:pPr>
            <a:r>
              <a:rPr lang="fr-FR" b="0" dirty="0"/>
              <a:t>En cas de détection d’écart à l’attendu sur le sujet, les participants considèrent qu’en cas d’absence de remise à niveau de l’installation passé un délais raisonnable convenu avec le gestionnaire de réseau de l’ordre de 3 mois, une suspension temporaire du contrat d’achat et de l’accès au réseau jusqu’à modification n’apparait pas comme disproportionnée.</a:t>
            </a:r>
          </a:p>
          <a:p>
            <a:pPr>
              <a:spcBef>
                <a:spcPts val="800"/>
              </a:spcBef>
            </a:pPr>
            <a:r>
              <a:rPr lang="fr-FR" b="0" dirty="0"/>
              <a:t>Le suivi de performance au moyen des </a:t>
            </a:r>
            <a:r>
              <a:rPr lang="fr-FR" b="0" dirty="0" err="1"/>
              <a:t>oscilloperturbographes</a:t>
            </a:r>
            <a:r>
              <a:rPr lang="fr-FR" b="0" dirty="0"/>
              <a:t> peut répondre à la question mais avec une latence difficilement prévisible car les creux de tension sont actuellement subis et la conséquence de défauts dans le réseau</a:t>
            </a:r>
          </a:p>
          <a:p>
            <a:pPr>
              <a:spcBef>
                <a:spcPts val="800"/>
              </a:spcBef>
            </a:pPr>
            <a:r>
              <a:rPr lang="fr-FR" b="0" dirty="0"/>
              <a:t>L’architecture Télécom et SI en cours de déploiement pour la collecte et l’analyse des données issues des </a:t>
            </a:r>
            <a:r>
              <a:rPr lang="fr-FR" b="0" dirty="0" err="1"/>
              <a:t>perturbographes</a:t>
            </a:r>
            <a:r>
              <a:rPr lang="fr-FR" b="0" dirty="0"/>
              <a:t> n’est pas pour l’instant compatible avec une mise à disposition automatisée des données mais EDF informera les producteurs en cas de détection d’écart ou en cas de validation du comportement</a:t>
            </a:r>
          </a:p>
          <a:p>
            <a:pPr marL="0" indent="0">
              <a:spcBef>
                <a:spcPts val="800"/>
              </a:spcBef>
              <a:buNone/>
            </a:pPr>
            <a:endParaRPr lang="fr-FR" sz="1000" b="0" dirty="0"/>
          </a:p>
          <a:p>
            <a:pPr marL="0" indent="0">
              <a:spcBef>
                <a:spcPts val="800"/>
              </a:spcBef>
              <a:buNone/>
            </a:pPr>
            <a:endParaRPr lang="fr-FR" sz="1000" b="0" dirty="0"/>
          </a:p>
          <a:p>
            <a:pPr marL="0" indent="0">
              <a:spcBef>
                <a:spcPts val="800"/>
              </a:spcBef>
              <a:buNone/>
            </a:pPr>
            <a:endParaRPr lang="fr-FR" sz="1000" b="0" dirty="0" smtClean="0"/>
          </a:p>
          <a:p>
            <a:pPr marL="0" indent="0">
              <a:spcBef>
                <a:spcPts val="800"/>
              </a:spcBef>
              <a:buNone/>
            </a:pPr>
            <a:endParaRPr lang="fr-FR" sz="1000" dirty="0"/>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1623594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gt et concertations a venir</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193304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Fiches de collecte	</a:t>
            </a:r>
            <a:endParaRPr lang="fr-FR" dirty="0"/>
          </a:p>
        </p:txBody>
      </p:sp>
      <p:sp>
        <p:nvSpPr>
          <p:cNvPr id="3" name="Espace réservé du contenu 2"/>
          <p:cNvSpPr>
            <a:spLocks noGrp="1"/>
          </p:cNvSpPr>
          <p:nvPr>
            <p:ph idx="1"/>
          </p:nvPr>
        </p:nvSpPr>
        <p:spPr>
          <a:xfrm>
            <a:off x="395287" y="980728"/>
            <a:ext cx="8353425" cy="4857750"/>
          </a:xfrm>
        </p:spPr>
        <p:txBody>
          <a:bodyPr/>
          <a:lstStyle/>
          <a:p>
            <a:pPr marL="179387" lvl="1" indent="0">
              <a:buClr>
                <a:srgbClr val="FF6600"/>
              </a:buClr>
              <a:buSzPct val="100000"/>
              <a:buNone/>
            </a:pPr>
            <a:r>
              <a:rPr lang="fr-FR" dirty="0" smtClean="0">
                <a:solidFill>
                  <a:srgbClr val="7F7F7F"/>
                </a:solidFill>
              </a:rPr>
              <a:t>Lors du dernier CCP nous avons annoncé la refonte de nos fiches de collecte. </a:t>
            </a:r>
          </a:p>
          <a:p>
            <a:pPr lvl="2">
              <a:buClr>
                <a:srgbClr val="FF6600"/>
              </a:buClr>
              <a:buSzPct val="100000"/>
              <a:buFont typeface="Wingdings" pitchFamily="2" charset="2"/>
              <a:buChar char="§"/>
            </a:pPr>
            <a:r>
              <a:rPr lang="fr-FR" dirty="0" smtClean="0">
                <a:solidFill>
                  <a:srgbClr val="7F7F7F"/>
                </a:solidFill>
              </a:rPr>
              <a:t>La fiche S17 BT a été la première retravaillée sur la forme et peu sur le fond. L’objectif était de les rendre plus claires. Les résultats sont encourageants (hausse du taux de conformité des demandes) et vont donc être poursuivis et étendus :</a:t>
            </a:r>
          </a:p>
          <a:p>
            <a:pPr lvl="2">
              <a:buClr>
                <a:srgbClr val="FF6600"/>
              </a:buClr>
              <a:buSzPct val="100000"/>
              <a:buFont typeface="Wingdings" pitchFamily="2" charset="2"/>
              <a:buChar char="§"/>
            </a:pPr>
            <a:endParaRPr lang="fr-FR" dirty="0" smtClean="0">
              <a:solidFill>
                <a:srgbClr val="7F7F7F"/>
              </a:solidFill>
            </a:endParaRPr>
          </a:p>
          <a:p>
            <a:pPr lvl="2">
              <a:buClr>
                <a:srgbClr val="FF6600"/>
              </a:buClr>
              <a:buSzPct val="100000"/>
              <a:buFont typeface="Wingdings" pitchFamily="2" charset="2"/>
              <a:buChar char="§"/>
            </a:pPr>
            <a:r>
              <a:rPr lang="fr-FR" dirty="0" smtClean="0">
                <a:solidFill>
                  <a:srgbClr val="7F7F7F"/>
                </a:solidFill>
              </a:rPr>
              <a:t>Dans les 15 jours à venir nous allons vous proposer :</a:t>
            </a:r>
          </a:p>
          <a:p>
            <a:pPr lvl="3">
              <a:buClr>
                <a:srgbClr val="FF6600"/>
              </a:buClr>
              <a:buSzPct val="100000"/>
              <a:buFont typeface="Wingdings" pitchFamily="2" charset="2"/>
              <a:buChar char="§"/>
            </a:pPr>
            <a:r>
              <a:rPr lang="fr-FR" sz="1400" dirty="0" smtClean="0">
                <a:solidFill>
                  <a:srgbClr val="7F7F7F"/>
                </a:solidFill>
              </a:rPr>
              <a:t>Un nouvelle mise à jour de la </a:t>
            </a:r>
            <a:r>
              <a:rPr lang="fr-FR" sz="1400" b="1" dirty="0" smtClean="0">
                <a:solidFill>
                  <a:srgbClr val="7F7F7F"/>
                </a:solidFill>
              </a:rPr>
              <a:t>fiche S17 BT</a:t>
            </a:r>
          </a:p>
          <a:p>
            <a:pPr lvl="4">
              <a:buClr>
                <a:srgbClr val="FF6600"/>
              </a:buClr>
              <a:buSzPct val="100000"/>
              <a:buFont typeface="Wingdings" pitchFamily="2" charset="2"/>
              <a:buChar char="§"/>
            </a:pPr>
            <a:r>
              <a:rPr lang="fr-FR" sz="1400" dirty="0" smtClean="0">
                <a:solidFill>
                  <a:srgbClr val="7F7F7F"/>
                </a:solidFill>
              </a:rPr>
              <a:t>Ajout des coordonnées du ou des propriétaires du terrain d’assiette et de son environnement</a:t>
            </a:r>
          </a:p>
          <a:p>
            <a:pPr lvl="4">
              <a:buClr>
                <a:srgbClr val="FF6600"/>
              </a:buClr>
              <a:buSzPct val="100000"/>
              <a:buFont typeface="Wingdings" pitchFamily="2" charset="2"/>
              <a:buChar char="§"/>
            </a:pPr>
            <a:r>
              <a:rPr lang="fr-FR" sz="1400" dirty="0" smtClean="0">
                <a:solidFill>
                  <a:srgbClr val="7F7F7F"/>
                </a:solidFill>
              </a:rPr>
              <a:t>Cas des parcelles enclavées (enclavement pérenne ou provisoire) : Coordonnées du ou des propriétaires</a:t>
            </a:r>
          </a:p>
          <a:p>
            <a:pPr lvl="4">
              <a:buClr>
                <a:srgbClr val="FF6600"/>
              </a:buClr>
              <a:buSzPct val="100000"/>
              <a:buFont typeface="Wingdings" pitchFamily="2" charset="2"/>
              <a:buChar char="§"/>
            </a:pPr>
            <a:r>
              <a:rPr lang="fr-FR" sz="1400" dirty="0" smtClean="0">
                <a:solidFill>
                  <a:srgbClr val="7F7F7F"/>
                </a:solidFill>
              </a:rPr>
              <a:t>Ré écriture de la fiche ‘raccordement de référence’ ou ‘hors raccordement de référence’</a:t>
            </a:r>
          </a:p>
          <a:p>
            <a:pPr lvl="4">
              <a:buClr>
                <a:srgbClr val="FF6600"/>
              </a:buClr>
              <a:buSzPct val="100000"/>
              <a:buFont typeface="Wingdings" pitchFamily="2" charset="2"/>
              <a:buChar char="§"/>
            </a:pPr>
            <a:r>
              <a:rPr lang="fr-FR" sz="1400" dirty="0" smtClean="0">
                <a:solidFill>
                  <a:srgbClr val="7F7F7F"/>
                </a:solidFill>
              </a:rPr>
              <a:t>Proposition du Q=f(u)</a:t>
            </a:r>
          </a:p>
          <a:p>
            <a:pPr lvl="4">
              <a:buClr>
                <a:srgbClr val="FF6600"/>
              </a:buClr>
              <a:buSzPct val="100000"/>
              <a:buFont typeface="Wingdings" pitchFamily="2" charset="2"/>
              <a:buChar char="§"/>
            </a:pPr>
            <a:r>
              <a:rPr lang="fr-FR" sz="1400" dirty="0" smtClean="0">
                <a:solidFill>
                  <a:srgbClr val="7F7F7F"/>
                </a:solidFill>
              </a:rPr>
              <a:t>Prise en compte du </a:t>
            </a:r>
            <a:r>
              <a:rPr lang="fr-FR" sz="1400" dirty="0" smtClean="0"/>
              <a:t>L. 342-2 du Code de l’énergie</a:t>
            </a:r>
            <a:endParaRPr lang="fr-FR" sz="3200" dirty="0" smtClean="0">
              <a:solidFill>
                <a:srgbClr val="7F7F7F"/>
              </a:solidFill>
            </a:endParaRPr>
          </a:p>
          <a:p>
            <a:pPr lvl="3">
              <a:buClr>
                <a:srgbClr val="FF6600"/>
              </a:buClr>
              <a:buSzPct val="100000"/>
              <a:buFont typeface="Wingdings" pitchFamily="2" charset="2"/>
              <a:buChar char="§"/>
            </a:pPr>
            <a:endParaRPr lang="fr-FR" sz="1400" dirty="0" smtClean="0">
              <a:solidFill>
                <a:srgbClr val="7F7F7F"/>
              </a:solidFill>
            </a:endParaRPr>
          </a:p>
          <a:p>
            <a:pPr lvl="3">
              <a:buClr>
                <a:srgbClr val="FF6600"/>
              </a:buClr>
              <a:buSzPct val="100000"/>
              <a:buFont typeface="Wingdings" pitchFamily="2" charset="2"/>
              <a:buChar char="§"/>
            </a:pPr>
            <a:r>
              <a:rPr lang="fr-FR" sz="1400" dirty="0" smtClean="0">
                <a:solidFill>
                  <a:srgbClr val="7F7F7F"/>
                </a:solidFill>
              </a:rPr>
              <a:t>Une </a:t>
            </a:r>
            <a:r>
              <a:rPr lang="fr-FR" sz="1400" b="1" dirty="0" smtClean="0">
                <a:solidFill>
                  <a:srgbClr val="7F7F7F"/>
                </a:solidFill>
              </a:rPr>
              <a:t>fiche S17 HTA </a:t>
            </a:r>
            <a:r>
              <a:rPr lang="fr-FR" sz="1400" dirty="0" smtClean="0">
                <a:solidFill>
                  <a:srgbClr val="7F7F7F"/>
                </a:solidFill>
              </a:rPr>
              <a:t>(création)</a:t>
            </a:r>
          </a:p>
          <a:p>
            <a:pPr lvl="3">
              <a:buClr>
                <a:srgbClr val="FF6600"/>
              </a:buClr>
              <a:buSzPct val="100000"/>
              <a:buFont typeface="Wingdings" pitchFamily="2" charset="2"/>
              <a:buChar char="§"/>
            </a:pPr>
            <a:r>
              <a:rPr lang="fr-FR" sz="1400" dirty="0" smtClean="0">
                <a:solidFill>
                  <a:srgbClr val="7F7F7F"/>
                </a:solidFill>
              </a:rPr>
              <a:t>Des fiches </a:t>
            </a:r>
            <a:r>
              <a:rPr lang="fr-FR" sz="1400" b="1" dirty="0" smtClean="0">
                <a:solidFill>
                  <a:srgbClr val="7F7F7F"/>
                </a:solidFill>
              </a:rPr>
              <a:t>dédiées à l’autoconsommation totale </a:t>
            </a:r>
            <a:r>
              <a:rPr lang="fr-FR" sz="1400" dirty="0" smtClean="0">
                <a:solidFill>
                  <a:srgbClr val="7F7F7F"/>
                </a:solidFill>
              </a:rPr>
              <a:t>sur PDL BT ou HTA</a:t>
            </a:r>
          </a:p>
          <a:p>
            <a:pPr lvl="3">
              <a:buClr>
                <a:srgbClr val="FF6600"/>
              </a:buClr>
              <a:buSzPct val="100000"/>
              <a:buFont typeface="Wingdings" pitchFamily="2" charset="2"/>
              <a:buChar char="§"/>
            </a:pPr>
            <a:r>
              <a:rPr lang="fr-FR" sz="1400" dirty="0" smtClean="0">
                <a:solidFill>
                  <a:srgbClr val="7F7F7F"/>
                </a:solidFill>
              </a:rPr>
              <a:t>D’autres suivront en phase avec les éventuels besoins.</a:t>
            </a:r>
          </a:p>
          <a:p>
            <a:pPr lvl="3">
              <a:buClr>
                <a:srgbClr val="FF6600"/>
              </a:buClr>
              <a:buSzPct val="100000"/>
              <a:buFont typeface="Wingdings" pitchFamily="2" charset="2"/>
              <a:buChar char="§"/>
            </a:pPr>
            <a:endParaRPr lang="fr-FR" sz="1400" dirty="0" smtClean="0">
              <a:solidFill>
                <a:srgbClr val="7F7F7F"/>
              </a:solidFill>
            </a:endParaRPr>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79621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SEI REF 07	</a:t>
            </a:r>
            <a:endParaRPr lang="fr-FR" dirty="0"/>
          </a:p>
        </p:txBody>
      </p:sp>
      <p:sp>
        <p:nvSpPr>
          <p:cNvPr id="3" name="Espace réservé du contenu 2"/>
          <p:cNvSpPr>
            <a:spLocks noGrp="1"/>
          </p:cNvSpPr>
          <p:nvPr>
            <p:ph idx="1"/>
          </p:nvPr>
        </p:nvSpPr>
        <p:spPr>
          <a:xfrm>
            <a:off x="395287" y="980728"/>
            <a:ext cx="8353425" cy="4857750"/>
          </a:xfrm>
        </p:spPr>
        <p:txBody>
          <a:bodyPr/>
          <a:lstStyle/>
          <a:p>
            <a:pPr marL="179387" lvl="1" indent="0">
              <a:buClr>
                <a:srgbClr val="FF6600"/>
              </a:buClr>
              <a:buSzPct val="100000"/>
              <a:buNone/>
            </a:pPr>
            <a:r>
              <a:rPr lang="fr-FR" sz="1400" dirty="0">
                <a:solidFill>
                  <a:srgbClr val="7F7F7F"/>
                </a:solidFill>
              </a:rPr>
              <a:t>Pour intégrer le processus ESSOC, la procédure de traitement des demandes de raccordement </a:t>
            </a:r>
            <a:r>
              <a:rPr lang="fr-FR" sz="1400" dirty="0" err="1">
                <a:solidFill>
                  <a:srgbClr val="7F7F7F"/>
                </a:solidFill>
              </a:rPr>
              <a:t>inf</a:t>
            </a:r>
            <a:r>
              <a:rPr lang="fr-FR" sz="1400" dirty="0">
                <a:solidFill>
                  <a:srgbClr val="7F7F7F"/>
                </a:solidFill>
              </a:rPr>
              <a:t> et sup36kVA va devoir être mise à jour.</a:t>
            </a:r>
          </a:p>
          <a:p>
            <a:pPr marL="179387" lvl="1" indent="0">
              <a:buClr>
                <a:srgbClr val="FF6600"/>
              </a:buClr>
              <a:buSzPct val="100000"/>
              <a:buNone/>
            </a:pPr>
            <a:endParaRPr lang="fr-FR" sz="1400" dirty="0">
              <a:solidFill>
                <a:srgbClr val="7F7F7F"/>
              </a:solidFill>
            </a:endParaRPr>
          </a:p>
          <a:p>
            <a:pPr marL="179387" lvl="1" indent="0">
              <a:buClr>
                <a:srgbClr val="FF6600"/>
              </a:buClr>
              <a:buSzPct val="100000"/>
              <a:buNone/>
            </a:pPr>
            <a:r>
              <a:rPr lang="fr-FR" sz="1400" dirty="0"/>
              <a:t>De plus, en Guadeloupe</a:t>
            </a:r>
            <a:r>
              <a:rPr lang="fr-FR" sz="1400" dirty="0" smtClean="0"/>
              <a:t>, la délibération du Conseil </a:t>
            </a:r>
            <a:r>
              <a:rPr lang="fr-FR" sz="1400" dirty="0" smtClean="0"/>
              <a:t>Régional </a:t>
            </a:r>
            <a:r>
              <a:rPr lang="fr-FR" sz="1400" dirty="0" smtClean="0"/>
              <a:t>du 28 décembre 2018 (publiée le 29 mars 2020) prévoit que </a:t>
            </a:r>
            <a:r>
              <a:rPr lang="fr-FR" sz="1400" dirty="0"/>
              <a:t>l’installation de projets photovoltaïques au sol et éoliens est soumise à l’obtention d’une décision favorable du conseil </a:t>
            </a:r>
            <a:r>
              <a:rPr lang="fr-FR" sz="1400" dirty="0" smtClean="0"/>
              <a:t>régional. Ainsi, à </a:t>
            </a:r>
            <a:r>
              <a:rPr lang="fr-FR" sz="1400" dirty="0"/>
              <a:t>compter </a:t>
            </a:r>
            <a:r>
              <a:rPr lang="fr-FR" sz="1400" dirty="0" smtClean="0"/>
              <a:t>du 30 mars </a:t>
            </a:r>
            <a:r>
              <a:rPr lang="fr-FR" sz="1400" dirty="0" smtClean="0"/>
              <a:t>2020, </a:t>
            </a:r>
            <a:r>
              <a:rPr lang="fr-FR" sz="1400" dirty="0"/>
              <a:t>seuls les projets photovoltaïques au sol et les projets éoliens ayant reçu un avis favorable du conseil régional pourront être raccordés au réseau électrique, ou faire l’objet d’une proposition technique et financière. </a:t>
            </a:r>
            <a:r>
              <a:rPr lang="fr-FR" sz="1400" dirty="0" smtClean="0"/>
              <a:t>Cet avis </a:t>
            </a:r>
            <a:r>
              <a:rPr lang="fr-FR" sz="1400" dirty="0"/>
              <a:t>est donc exigé lors du dépôt des demandes de raccordement.</a:t>
            </a:r>
            <a:endParaRPr lang="fr-FR" sz="1400" dirty="0">
              <a:solidFill>
                <a:srgbClr val="7F7F7F"/>
              </a:solidFill>
            </a:endParaRPr>
          </a:p>
          <a:p>
            <a:pPr marL="179387" lvl="1" indent="0">
              <a:buClr>
                <a:srgbClr val="FF6600"/>
              </a:buClr>
              <a:buSzPct val="100000"/>
              <a:buNone/>
            </a:pPr>
            <a:endParaRPr lang="fr-FR" sz="1400" dirty="0">
              <a:solidFill>
                <a:srgbClr val="7F7F7F"/>
              </a:solidFill>
            </a:endParaRPr>
          </a:p>
          <a:p>
            <a:pPr marL="179387" lvl="1" indent="0">
              <a:buClr>
                <a:srgbClr val="FF6600"/>
              </a:buClr>
              <a:buSzPct val="100000"/>
              <a:buNone/>
            </a:pPr>
            <a:r>
              <a:rPr lang="fr-FR" sz="1400" dirty="0" smtClean="0">
                <a:solidFill>
                  <a:srgbClr val="7F7F7F"/>
                </a:solidFill>
              </a:rPr>
              <a:t>Une </a:t>
            </a:r>
            <a:r>
              <a:rPr lang="fr-FR" sz="1400" dirty="0">
                <a:solidFill>
                  <a:srgbClr val="7F7F7F"/>
                </a:solidFill>
              </a:rPr>
              <a:t>version actualisée vous sera transmise courant 1</a:t>
            </a:r>
            <a:r>
              <a:rPr lang="fr-FR" sz="1400" baseline="30000" dirty="0">
                <a:solidFill>
                  <a:srgbClr val="7F7F7F"/>
                </a:solidFill>
              </a:rPr>
              <a:t>er</a:t>
            </a:r>
            <a:r>
              <a:rPr lang="fr-FR" sz="1400" dirty="0">
                <a:solidFill>
                  <a:srgbClr val="7F7F7F"/>
                </a:solidFill>
              </a:rPr>
              <a:t> trimestre 2021 pour concertation. Le calendrier de concertation vous sera alors précisé.</a:t>
            </a:r>
          </a:p>
          <a:p>
            <a:pPr marL="179387" lvl="1" indent="0">
              <a:buClr>
                <a:srgbClr val="FF6600"/>
              </a:buClr>
              <a:buSzPct val="100000"/>
              <a:buNone/>
            </a:pPr>
            <a:endParaRPr lang="fr-FR" sz="1400" dirty="0">
              <a:solidFill>
                <a:srgbClr val="7F7F7F"/>
              </a:solidFill>
            </a:endParaRPr>
          </a:p>
          <a:p>
            <a:pPr marL="179387" lvl="1" indent="0">
              <a:buClr>
                <a:srgbClr val="FF6600"/>
              </a:buClr>
              <a:buSzPct val="100000"/>
              <a:buNone/>
            </a:pPr>
            <a:r>
              <a:rPr lang="fr-FR" sz="1400" b="1" dirty="0">
                <a:solidFill>
                  <a:srgbClr val="7F7F7F"/>
                </a:solidFill>
              </a:rPr>
              <a:t>=&gt; Il est probable que pour gagner en simplicité de lecture nous reprenions l’intégralité de la rédaction en supprimant les liens vers les notes (</a:t>
            </a:r>
            <a:r>
              <a:rPr lang="fr-FR" sz="1400" b="1" dirty="0" err="1">
                <a:solidFill>
                  <a:srgbClr val="7F7F7F"/>
                </a:solidFill>
              </a:rPr>
              <a:t>inf</a:t>
            </a:r>
            <a:r>
              <a:rPr lang="fr-FR" sz="1400" b="1" dirty="0">
                <a:solidFill>
                  <a:srgbClr val="7F7F7F"/>
                </a:solidFill>
              </a:rPr>
              <a:t> et sup36kVA) ENEDIS. </a:t>
            </a:r>
          </a:p>
          <a:p>
            <a:pPr marL="179387" lvl="1" indent="0">
              <a:buClr>
                <a:srgbClr val="FF6600"/>
              </a:buClr>
              <a:buSzPct val="100000"/>
              <a:buNone/>
            </a:pPr>
            <a:endParaRPr lang="fr-FR" sz="1400" b="0" dirty="0">
              <a:solidFill>
                <a:srgbClr val="7F7F7F"/>
              </a:solidFill>
            </a:endParaRPr>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3881402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SEI REF XX</a:t>
            </a:r>
            <a:endParaRPr lang="fr-FR" dirty="0"/>
          </a:p>
        </p:txBody>
      </p:sp>
      <p:sp>
        <p:nvSpPr>
          <p:cNvPr id="3" name="Espace réservé du contenu 2"/>
          <p:cNvSpPr>
            <a:spLocks noGrp="1"/>
          </p:cNvSpPr>
          <p:nvPr>
            <p:ph idx="1"/>
          </p:nvPr>
        </p:nvSpPr>
        <p:spPr>
          <a:xfrm>
            <a:off x="395287" y="980728"/>
            <a:ext cx="8353425" cy="4857750"/>
          </a:xfrm>
        </p:spPr>
        <p:txBody>
          <a:bodyPr/>
          <a:lstStyle/>
          <a:p>
            <a:pPr marL="179387" lvl="1" indent="0">
              <a:buClr>
                <a:srgbClr val="FF6600"/>
              </a:buClr>
              <a:buSzPct val="100000"/>
              <a:buNone/>
            </a:pPr>
            <a:r>
              <a:rPr lang="fr-FR" sz="1400" b="1" u="sng" dirty="0" smtClean="0">
                <a:solidFill>
                  <a:srgbClr val="7F7F7F"/>
                </a:solidFill>
              </a:rPr>
              <a:t>SEI REF 04 : </a:t>
            </a:r>
          </a:p>
          <a:p>
            <a:pPr marL="179387" lvl="1" indent="0">
              <a:buClr>
                <a:srgbClr val="FF6600"/>
              </a:buClr>
              <a:buSzPct val="100000"/>
              <a:buNone/>
            </a:pPr>
            <a:r>
              <a:rPr lang="fr-FR" sz="1400" dirty="0">
                <a:solidFill>
                  <a:srgbClr val="7F7F7F"/>
                </a:solidFill>
              </a:rPr>
              <a:t>Une nouvelle version de la note SEI REF 04 vous sera transmise pour une concertation. Les points :</a:t>
            </a:r>
          </a:p>
          <a:p>
            <a:pPr lvl="1">
              <a:buClr>
                <a:srgbClr val="FF6600"/>
              </a:buClr>
              <a:buSzPct val="100000"/>
              <a:buFontTx/>
              <a:buChar char="-"/>
            </a:pPr>
            <a:r>
              <a:rPr lang="fr-FR" sz="1400" dirty="0">
                <a:solidFill>
                  <a:srgbClr val="7F7F7F"/>
                </a:solidFill>
              </a:rPr>
              <a:t>Abrogation de l’arrêté du 23 avril 2008 par l’arrêté du 9 juin 2020</a:t>
            </a:r>
          </a:p>
          <a:p>
            <a:pPr lvl="1">
              <a:buClr>
                <a:srgbClr val="FF6600"/>
              </a:buClr>
              <a:buSzPct val="100000"/>
              <a:buFontTx/>
              <a:buChar char="-"/>
            </a:pPr>
            <a:r>
              <a:rPr lang="fr-FR" sz="1400" dirty="0">
                <a:solidFill>
                  <a:srgbClr val="7F7F7F"/>
                </a:solidFill>
              </a:rPr>
              <a:t>Correction de Conventions : V = tension simple, U = tension composée</a:t>
            </a:r>
          </a:p>
          <a:p>
            <a:pPr lvl="1">
              <a:buClr>
                <a:srgbClr val="FF6600"/>
              </a:buClr>
              <a:buSzPct val="100000"/>
              <a:buFontTx/>
              <a:buChar char="-"/>
            </a:pPr>
            <a:r>
              <a:rPr lang="fr-FR" sz="1400" dirty="0">
                <a:solidFill>
                  <a:srgbClr val="7F7F7F"/>
                </a:solidFill>
              </a:rPr>
              <a:t>En cours d’analyse : probable évolution des temporisations </a:t>
            </a:r>
          </a:p>
          <a:p>
            <a:pPr lvl="1">
              <a:buClr>
                <a:srgbClr val="FF6600"/>
              </a:buClr>
              <a:buSzPct val="100000"/>
              <a:buFontTx/>
              <a:buChar char="-"/>
            </a:pPr>
            <a:r>
              <a:rPr lang="fr-FR" sz="1400" dirty="0">
                <a:solidFill>
                  <a:srgbClr val="7F7F7F"/>
                </a:solidFill>
              </a:rPr>
              <a:t>Elle comprendra également le prescrit pour les installations à couplage fugitif (sujet déjà abordé en CCP SEI pour lequel le CCP ne s’était pas prononcé comme compétent)</a:t>
            </a:r>
          </a:p>
          <a:p>
            <a:pPr marL="179387" lvl="1" indent="0">
              <a:buClr>
                <a:srgbClr val="FF6600"/>
              </a:buClr>
              <a:buSzPct val="100000"/>
              <a:buNone/>
            </a:pPr>
            <a:endParaRPr lang="fr-FR" sz="1400" b="0" dirty="0" smtClean="0">
              <a:solidFill>
                <a:srgbClr val="7F7F7F"/>
              </a:solidFill>
            </a:endParaRPr>
          </a:p>
          <a:p>
            <a:pPr marL="179387" lvl="1" indent="0">
              <a:buClr>
                <a:srgbClr val="FF6600"/>
              </a:buClr>
              <a:buSzPct val="100000"/>
              <a:buNone/>
            </a:pPr>
            <a:r>
              <a:rPr lang="fr-FR" sz="1400" b="1" u="sng" dirty="0" smtClean="0">
                <a:solidFill>
                  <a:srgbClr val="7F7F7F"/>
                </a:solidFill>
              </a:rPr>
              <a:t>SEI REF 01, 02 et 05 :</a:t>
            </a:r>
          </a:p>
          <a:p>
            <a:pPr marL="179387" lvl="1" indent="0">
              <a:buClr>
                <a:srgbClr val="FF6600"/>
              </a:buClr>
              <a:buSzPct val="100000"/>
              <a:buNone/>
            </a:pPr>
            <a:r>
              <a:rPr lang="fr-FR" sz="1400" dirty="0" smtClean="0">
                <a:solidFill>
                  <a:srgbClr val="7F7F7F"/>
                </a:solidFill>
              </a:rPr>
              <a:t>Modifications de forme pour tenir compte de l’abrogation </a:t>
            </a:r>
            <a:r>
              <a:rPr lang="fr-FR" sz="1400" dirty="0">
                <a:solidFill>
                  <a:srgbClr val="7F7F7F"/>
                </a:solidFill>
              </a:rPr>
              <a:t>de l’arrêté du 23 avril 2008 par l’arrêté du 9 juin 2020</a:t>
            </a:r>
          </a:p>
          <a:p>
            <a:pPr marL="179387" lvl="1" indent="0">
              <a:buClr>
                <a:srgbClr val="FF6600"/>
              </a:buClr>
              <a:buSzPct val="100000"/>
              <a:buNone/>
            </a:pPr>
            <a:endParaRPr lang="fr-FR" sz="1400" b="1" u="sng" dirty="0">
              <a:solidFill>
                <a:srgbClr val="7F7F7F"/>
              </a:solidFill>
            </a:endParaRPr>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131828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Crise sanitaire – Organisation EDF SEI</a:t>
            </a:r>
            <a:endParaRPr lang="fr-FR" dirty="0"/>
          </a:p>
        </p:txBody>
      </p:sp>
      <p:sp>
        <p:nvSpPr>
          <p:cNvPr id="3" name="Espace réservé du contenu 2"/>
          <p:cNvSpPr>
            <a:spLocks noGrp="1"/>
          </p:cNvSpPr>
          <p:nvPr>
            <p:ph idx="1"/>
          </p:nvPr>
        </p:nvSpPr>
        <p:spPr/>
        <p:txBody>
          <a:bodyPr/>
          <a:lstStyle/>
          <a:p>
            <a:r>
              <a:rPr lang="fr-FR" sz="1400" b="0" dirty="0"/>
              <a:t>« Le Président de la République a annoncé un nouveau confinement national pour faire face à « l’accélération de l’épidémie » et  insisté lors de son allocution sur le fait que l’économie ne devait ni s’arrêter, ni s’effondrer. </a:t>
            </a:r>
          </a:p>
          <a:p>
            <a:r>
              <a:rPr lang="fr-FR" sz="1400" b="0" dirty="0"/>
              <a:t>A la suite de ces annonces gouvernementales, EDF SEI, entreprise industrielle de service public a mis en place une organisation adaptée pour permettre à ses salariés et partenaires prestataires d’effectuer l’ensemble de leurs missions de service public sur tout le territoire. Ainsi, </a:t>
            </a:r>
            <a:r>
              <a:rPr lang="fr-FR" sz="1400" dirty="0">
                <a:solidFill>
                  <a:schemeClr val="accent1"/>
                </a:solidFill>
              </a:rPr>
              <a:t>durant la période de confinement, EDF-SEI assurera le maintien de l’intégralité de son activité </a:t>
            </a:r>
            <a:r>
              <a:rPr lang="fr-FR" sz="1400" b="0" dirty="0"/>
              <a:t>en soutien de l’activité économique, des clients et prestataires que les territoires soient placés en confinement (Corse et Martinique) ou non (autres ZNI). </a:t>
            </a:r>
          </a:p>
          <a:p>
            <a:r>
              <a:rPr lang="fr-FR" sz="1400" b="0" dirty="0"/>
              <a:t> </a:t>
            </a:r>
            <a:r>
              <a:rPr lang="fr-FR" sz="1400" b="0" dirty="0" smtClean="0"/>
              <a:t>En </a:t>
            </a:r>
            <a:r>
              <a:rPr lang="fr-FR" sz="1400" b="0" dirty="0"/>
              <a:t>tant qu’entreprise responsable, EDF-SEI continuera d’appliquer et d’adapter les mesures sanitaires nécessaires à la santé de ses salariés, des prestataires et des clients. Pour les salariés appelés à exercer leurs activités lors d’interventions sur le terrain et auprès des clients, EDF-SEI s’attachera à respecter les mesures sanitaires appropriées avec une priorité : préserver la santé de tous. </a:t>
            </a:r>
          </a:p>
          <a:p>
            <a:r>
              <a:rPr lang="fr-FR" sz="1400" b="0" dirty="0"/>
              <a:t> </a:t>
            </a:r>
            <a:r>
              <a:rPr lang="fr-FR" sz="1400" b="0" dirty="0" smtClean="0"/>
              <a:t>Les </a:t>
            </a:r>
            <a:r>
              <a:rPr lang="fr-FR" sz="1400" b="0" dirty="0"/>
              <a:t>interventions d’EDF-SEI se poursuivront donc de la manière la plus nominale possible notamment pour l’étude et la réalisation des raccordements ainsi que pour toutes autres prestations (relèves, mises en services, dépannage, facturation, gestion des contrats d’achat et d’accès au réseau, maintien de l’équilibre offre-demande, déploiement compteurs numérique …). </a:t>
            </a:r>
          </a:p>
          <a:p>
            <a:endParaRPr lang="fr-FR" sz="1400" b="0" dirty="0"/>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243336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AO PV 2019 (Avec et sans stockage)</a:t>
            </a:r>
            <a:br>
              <a:rPr lang="fr-FR" dirty="0"/>
            </a:br>
            <a:endParaRPr lang="fr-FR" dirty="0"/>
          </a:p>
        </p:txBody>
      </p:sp>
      <p:sp>
        <p:nvSpPr>
          <p:cNvPr id="3" name="Espace réservé du contenu 2"/>
          <p:cNvSpPr>
            <a:spLocks noGrp="1"/>
          </p:cNvSpPr>
          <p:nvPr>
            <p:ph idx="1"/>
          </p:nvPr>
        </p:nvSpPr>
        <p:spPr>
          <a:xfrm>
            <a:off x="395287" y="980728"/>
            <a:ext cx="8353425" cy="4857750"/>
          </a:xfrm>
        </p:spPr>
        <p:txBody>
          <a:bodyPr/>
          <a:lstStyle/>
          <a:p>
            <a:pPr marL="179387" lvl="1" indent="0">
              <a:buClr>
                <a:srgbClr val="FF6600"/>
              </a:buClr>
              <a:buSzPct val="100000"/>
              <a:buNone/>
            </a:pPr>
            <a:r>
              <a:rPr lang="fr-FR" sz="1400" b="1" u="sng" dirty="0">
                <a:solidFill>
                  <a:srgbClr val="7F7F7F"/>
                </a:solidFill>
              </a:rPr>
              <a:t>Délais à respecter</a:t>
            </a:r>
          </a:p>
          <a:p>
            <a:pPr marL="179387" lvl="1" indent="0">
              <a:buClr>
                <a:srgbClr val="FF6600"/>
              </a:buClr>
              <a:buSzPct val="100000"/>
              <a:buNone/>
            </a:pPr>
            <a:endParaRPr lang="fr-FR" sz="1400" b="1" u="sng" dirty="0">
              <a:solidFill>
                <a:srgbClr val="7F7F7F"/>
              </a:solidFill>
            </a:endParaRPr>
          </a:p>
          <a:p>
            <a:pPr marL="465137" lvl="1" indent="-285750">
              <a:buClr>
                <a:srgbClr val="FF6600"/>
              </a:buClr>
              <a:buSzPct val="100000"/>
            </a:pPr>
            <a:r>
              <a:rPr lang="fr-FR" sz="1400" dirty="0">
                <a:solidFill>
                  <a:srgbClr val="7F7F7F"/>
                </a:solidFill>
              </a:rPr>
              <a:t>Dépôt de la demande de raccordement dans les 2 mois suivant la date de </a:t>
            </a:r>
            <a:r>
              <a:rPr lang="fr-FR" sz="1400" dirty="0" smtClean="0">
                <a:solidFill>
                  <a:srgbClr val="7F7F7F"/>
                </a:solidFill>
              </a:rPr>
              <a:t>désignation ou </a:t>
            </a:r>
            <a:r>
              <a:rPr lang="fr-FR" sz="1400" dirty="0">
                <a:solidFill>
                  <a:srgbClr val="7F7F7F"/>
                </a:solidFill>
              </a:rPr>
              <a:t>2 mois après l'obtention des autorisations d'urbanisme si non acquises au moment du dépôt de candidature.</a:t>
            </a:r>
          </a:p>
          <a:p>
            <a:pPr marL="465137" lvl="1" indent="-285750">
              <a:buClr>
                <a:srgbClr val="FF6600"/>
              </a:buClr>
              <a:buSzPct val="100000"/>
            </a:pPr>
            <a:endParaRPr lang="fr-FR" sz="1400" dirty="0">
              <a:solidFill>
                <a:srgbClr val="7F7F7F"/>
              </a:solidFill>
            </a:endParaRPr>
          </a:p>
          <a:p>
            <a:pPr marL="465137" lvl="1" indent="-285750">
              <a:buClr>
                <a:srgbClr val="FF6600"/>
              </a:buClr>
              <a:buSzPct val="100000"/>
            </a:pPr>
            <a:r>
              <a:rPr lang="fr-FR" sz="1400" dirty="0">
                <a:solidFill>
                  <a:srgbClr val="7F7F7F"/>
                </a:solidFill>
              </a:rPr>
              <a:t>L’achèvement de l’installation doit intervenir dans un délai de 31 mois, en comptabilisant le délai de 7 mois supplémentaires lié au COVID.</a:t>
            </a:r>
          </a:p>
          <a:p>
            <a:pPr marL="179387" lvl="1" indent="0">
              <a:buClr>
                <a:srgbClr val="FF6600"/>
              </a:buClr>
              <a:buSzPct val="100000"/>
              <a:buNone/>
            </a:pPr>
            <a:endParaRPr lang="fr-FR" sz="1400" dirty="0">
              <a:solidFill>
                <a:srgbClr val="7F7F7F"/>
              </a:solidFill>
            </a:endParaRPr>
          </a:p>
          <a:p>
            <a:pPr marL="179387" lvl="1" indent="0">
              <a:buClr>
                <a:srgbClr val="FF6600"/>
              </a:buClr>
              <a:buSzPct val="100000"/>
              <a:buNone/>
            </a:pPr>
            <a:r>
              <a:rPr lang="fr-FR" sz="1400" dirty="0">
                <a:solidFill>
                  <a:srgbClr val="7F7F7F"/>
                </a:solidFill>
              </a:rPr>
              <a:t>Contrairement aux AO 2015 et 2016, le dépassement du délai d’achèvement de l’installation ne mène pas à une réduction de la durée du contrat. La conséquence sera sur le prix unitaire avec une baisse de 0,25€/</a:t>
            </a:r>
            <a:r>
              <a:rPr lang="fr-FR" sz="1400" dirty="0" err="1">
                <a:solidFill>
                  <a:srgbClr val="7F7F7F"/>
                </a:solidFill>
              </a:rPr>
              <a:t>MWh</a:t>
            </a:r>
            <a:r>
              <a:rPr lang="fr-FR" sz="1400" dirty="0">
                <a:solidFill>
                  <a:srgbClr val="7F7F7F"/>
                </a:solidFill>
              </a:rPr>
              <a:t> par mois de retard pendant les 6 premiers mois, puis 0,50 €/</a:t>
            </a:r>
            <a:r>
              <a:rPr lang="fr-FR" sz="1400" dirty="0" err="1">
                <a:solidFill>
                  <a:srgbClr val="7F7F7F"/>
                </a:solidFill>
              </a:rPr>
              <a:t>MWh</a:t>
            </a:r>
            <a:r>
              <a:rPr lang="fr-FR" sz="1400" dirty="0">
                <a:solidFill>
                  <a:srgbClr val="7F7F7F"/>
                </a:solidFill>
              </a:rPr>
              <a:t> pour les mois suivants.</a:t>
            </a:r>
          </a:p>
          <a:p>
            <a:pPr marL="179387" lvl="1" indent="0">
              <a:buClr>
                <a:srgbClr val="FF6600"/>
              </a:buClr>
              <a:buSzPct val="100000"/>
              <a:buNone/>
            </a:pPr>
            <a:endParaRPr lang="fr-FR" sz="1400" b="1" u="sng" dirty="0">
              <a:solidFill>
                <a:srgbClr val="7F7F7F"/>
              </a:solidFill>
            </a:endParaRPr>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2917539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AO PV 2019 (Avec et sans stockage)</a:t>
            </a:r>
            <a:br>
              <a:rPr lang="fr-FR" dirty="0"/>
            </a:br>
            <a:endParaRPr lang="fr-FR" dirty="0"/>
          </a:p>
        </p:txBody>
      </p:sp>
      <p:sp>
        <p:nvSpPr>
          <p:cNvPr id="3" name="Espace réservé du contenu 2"/>
          <p:cNvSpPr>
            <a:spLocks noGrp="1"/>
          </p:cNvSpPr>
          <p:nvPr>
            <p:ph idx="1"/>
          </p:nvPr>
        </p:nvSpPr>
        <p:spPr>
          <a:xfrm>
            <a:off x="395287" y="875506"/>
            <a:ext cx="8353425" cy="4857750"/>
          </a:xfrm>
        </p:spPr>
        <p:txBody>
          <a:bodyPr/>
          <a:lstStyle/>
          <a:p>
            <a:pPr marL="179387" lvl="1" indent="0">
              <a:buClr>
                <a:srgbClr val="FF6600"/>
              </a:buClr>
              <a:buSzPct val="100000"/>
              <a:buNone/>
            </a:pPr>
            <a:r>
              <a:rPr lang="fr-FR" sz="1200" b="1" dirty="0">
                <a:solidFill>
                  <a:srgbClr val="7F7F7F"/>
                </a:solidFill>
              </a:rPr>
              <a:t>Points d’attention ou nouveautés </a:t>
            </a:r>
          </a:p>
          <a:p>
            <a:pPr marL="179387" lvl="1" indent="0">
              <a:buClr>
                <a:srgbClr val="FF6600"/>
              </a:buClr>
              <a:buSzPct val="100000"/>
              <a:buNone/>
            </a:pPr>
            <a:endParaRPr lang="fr-FR" sz="1200" dirty="0" smtClean="0">
              <a:solidFill>
                <a:srgbClr val="7F7F7F"/>
              </a:solidFill>
            </a:endParaRPr>
          </a:p>
          <a:p>
            <a:pPr marL="179387" lvl="1" indent="0">
              <a:buClr>
                <a:srgbClr val="FF6600"/>
              </a:buClr>
              <a:buSzPct val="100000"/>
              <a:buNone/>
            </a:pPr>
            <a:r>
              <a:rPr lang="fr-FR" sz="1200" dirty="0" smtClean="0">
                <a:solidFill>
                  <a:srgbClr val="7F7F7F"/>
                </a:solidFill>
              </a:rPr>
              <a:t>Pour </a:t>
            </a:r>
            <a:r>
              <a:rPr lang="fr-FR" sz="1200" dirty="0">
                <a:solidFill>
                  <a:srgbClr val="7F7F7F"/>
                </a:solidFill>
              </a:rPr>
              <a:t>les installations…</a:t>
            </a:r>
          </a:p>
          <a:p>
            <a:pPr marL="465137" lvl="1" indent="-285750">
              <a:buClr>
                <a:srgbClr val="FF6600"/>
              </a:buClr>
              <a:buSzPct val="100000"/>
            </a:pPr>
            <a:r>
              <a:rPr lang="fr-FR" sz="1200" dirty="0">
                <a:solidFill>
                  <a:srgbClr val="7F7F7F"/>
                </a:solidFill>
              </a:rPr>
              <a:t>Les convertisseurs de puissance doivent être conformes aux normes EN-50549-1 ou EN-50549-2, </a:t>
            </a:r>
            <a:r>
              <a:rPr lang="fr-FR" sz="1200" dirty="0" smtClean="0">
                <a:solidFill>
                  <a:srgbClr val="7F7F7F"/>
                </a:solidFill>
              </a:rPr>
              <a:t>exceptées </a:t>
            </a:r>
            <a:r>
              <a:rPr lang="fr-FR" sz="1200" dirty="0">
                <a:solidFill>
                  <a:srgbClr val="7F7F7F"/>
                </a:solidFill>
              </a:rPr>
              <a:t>les plages de fréquence qui doivent respecter l’arrêt du 9 juin 2020.</a:t>
            </a:r>
          </a:p>
          <a:p>
            <a:pPr marL="465137" lvl="1" indent="-285750">
              <a:buClr>
                <a:srgbClr val="FF6600"/>
              </a:buClr>
              <a:buSzPct val="100000"/>
            </a:pPr>
            <a:r>
              <a:rPr lang="fr-FR" sz="1200" dirty="0">
                <a:solidFill>
                  <a:srgbClr val="7F7F7F"/>
                </a:solidFill>
              </a:rPr>
              <a:t>Gestion du réactif :</a:t>
            </a:r>
          </a:p>
          <a:p>
            <a:pPr marL="465137" lvl="1" indent="-285750">
              <a:buClr>
                <a:srgbClr val="FF6600"/>
              </a:buClr>
              <a:buSzPct val="100000"/>
            </a:pPr>
            <a:r>
              <a:rPr lang="fr-FR" sz="1200" dirty="0">
                <a:solidFill>
                  <a:srgbClr val="7F7F7F"/>
                </a:solidFill>
              </a:rPr>
              <a:t> Si à la date de mise en service, la régulation prescrite par le gestionnaire de réseau est en tangente phi fixe, les essais « Stabilité en tension » ne seront pas exigés préalablement à la prise d’effet du contrat (ils le seront en cas de prescription ultérieure de mise en place d’une régulation Q=f(U)). </a:t>
            </a:r>
          </a:p>
          <a:p>
            <a:pPr marL="465137" lvl="1" indent="-285750">
              <a:buClr>
                <a:srgbClr val="FF6600"/>
              </a:buClr>
              <a:buSzPct val="100000"/>
            </a:pPr>
            <a:r>
              <a:rPr lang="fr-FR" sz="1200" dirty="0">
                <a:solidFill>
                  <a:srgbClr val="7F7F7F"/>
                </a:solidFill>
              </a:rPr>
              <a:t>Pour certaines installations, la loi de régulation Q=f(U) sera complétée par un pilotage de la puissance réactive par TVC.</a:t>
            </a:r>
          </a:p>
          <a:p>
            <a:pPr marL="465137" lvl="1" indent="-285750">
              <a:buClr>
                <a:srgbClr val="FF6600"/>
              </a:buClr>
              <a:buSzPct val="100000"/>
            </a:pPr>
            <a:r>
              <a:rPr lang="fr-FR" sz="1200" dirty="0">
                <a:solidFill>
                  <a:srgbClr val="7F7F7F"/>
                </a:solidFill>
              </a:rPr>
              <a:t>Pas de participation au réglage de fréquence</a:t>
            </a:r>
          </a:p>
          <a:p>
            <a:pPr marL="465137" lvl="1" indent="-285750">
              <a:buClr>
                <a:srgbClr val="FF6600"/>
              </a:buClr>
              <a:buSzPct val="100000"/>
            </a:pPr>
            <a:r>
              <a:rPr lang="fr-FR" sz="1200" dirty="0">
                <a:solidFill>
                  <a:srgbClr val="7F7F7F"/>
                </a:solidFill>
              </a:rPr>
              <a:t>La tenue de des installations en régime perturbé est nécessaire : La note SEI REF 02 est à respecter. Dans le cas contraire, des contrôles in situ (au frais du producteur en cas d’écart) seront réalisés et le contrat pourra être suspendu.</a:t>
            </a:r>
          </a:p>
          <a:p>
            <a:pPr marL="179387" lvl="1" indent="0">
              <a:buClr>
                <a:srgbClr val="FF6600"/>
              </a:buClr>
              <a:buSzPct val="100000"/>
              <a:buNone/>
            </a:pPr>
            <a:endParaRPr lang="fr-FR" sz="1200" dirty="0">
              <a:solidFill>
                <a:srgbClr val="7F7F7F"/>
              </a:solidFill>
            </a:endParaRPr>
          </a:p>
          <a:p>
            <a:pPr marL="179387" lvl="1" indent="0">
              <a:buClr>
                <a:srgbClr val="FF6600"/>
              </a:buClr>
              <a:buSzPct val="100000"/>
              <a:buNone/>
            </a:pPr>
            <a:r>
              <a:rPr lang="fr-FR" sz="1200" dirty="0">
                <a:solidFill>
                  <a:srgbClr val="7F7F7F"/>
                </a:solidFill>
              </a:rPr>
              <a:t>Pour la rémunération…</a:t>
            </a:r>
          </a:p>
          <a:p>
            <a:pPr marL="465137" lvl="1" indent="-285750">
              <a:buClr>
                <a:srgbClr val="FF6600"/>
              </a:buClr>
              <a:buSzPct val="100000"/>
            </a:pPr>
            <a:r>
              <a:rPr lang="fr-FR" sz="1200" dirty="0">
                <a:solidFill>
                  <a:srgbClr val="7F7F7F"/>
                </a:solidFill>
              </a:rPr>
              <a:t>Utilisation des pas de temps 10 minutes pour les annonces/</a:t>
            </a:r>
            <a:r>
              <a:rPr lang="fr-FR" sz="1200" dirty="0" err="1">
                <a:solidFill>
                  <a:srgbClr val="7F7F7F"/>
                </a:solidFill>
              </a:rPr>
              <a:t>redéclarations</a:t>
            </a:r>
            <a:r>
              <a:rPr lang="fr-FR" sz="1200" dirty="0">
                <a:solidFill>
                  <a:srgbClr val="7F7F7F"/>
                </a:solidFill>
              </a:rPr>
              <a:t> et la facturation.</a:t>
            </a:r>
          </a:p>
          <a:p>
            <a:pPr marL="465137" lvl="1" indent="-285750">
              <a:buClr>
                <a:srgbClr val="FF6600"/>
              </a:buClr>
              <a:buSzPct val="100000"/>
            </a:pPr>
            <a:r>
              <a:rPr lang="fr-FR" sz="1200" dirty="0">
                <a:solidFill>
                  <a:srgbClr val="7F7F7F"/>
                </a:solidFill>
              </a:rPr>
              <a:t>Possibilité d’émettre un ordre de limitation en puissance vers les installations. </a:t>
            </a:r>
            <a:r>
              <a:rPr lang="fr-FR" sz="1200" dirty="0" smtClean="0">
                <a:solidFill>
                  <a:srgbClr val="7F7F7F"/>
                </a:solidFill>
              </a:rPr>
              <a:t>La </a:t>
            </a:r>
            <a:r>
              <a:rPr lang="fr-FR" sz="1200" dirty="0">
                <a:solidFill>
                  <a:srgbClr val="7F7F7F"/>
                </a:solidFill>
              </a:rPr>
              <a:t>compensation associée sera basée sur la différence entre la puissance de limitation et 0.75 x </a:t>
            </a:r>
            <a:r>
              <a:rPr lang="fr-FR" sz="1200" dirty="0" err="1">
                <a:solidFill>
                  <a:srgbClr val="7F7F7F"/>
                </a:solidFill>
              </a:rPr>
              <a:t>Pinstallée</a:t>
            </a:r>
            <a:r>
              <a:rPr lang="fr-FR" sz="1200" dirty="0">
                <a:solidFill>
                  <a:srgbClr val="7F7F7F"/>
                </a:solidFill>
              </a:rPr>
              <a:t> (pour les installations PV) ou la puissance prévisionnelle déclarée par le producteur sur les pas de temps considérés (pour les installations </a:t>
            </a:r>
            <a:r>
              <a:rPr lang="fr-FR" sz="1200" dirty="0" err="1">
                <a:solidFill>
                  <a:srgbClr val="7F7F7F"/>
                </a:solidFill>
              </a:rPr>
              <a:t>PV+Stockage</a:t>
            </a:r>
            <a:r>
              <a:rPr lang="fr-FR" sz="1200" dirty="0">
                <a:solidFill>
                  <a:srgbClr val="7F7F7F"/>
                </a:solidFill>
              </a:rPr>
              <a:t>)</a:t>
            </a:r>
          </a:p>
          <a:p>
            <a:pPr marL="179387" lvl="1" indent="0">
              <a:buClr>
                <a:srgbClr val="FF6600"/>
              </a:buClr>
              <a:buSzPct val="100000"/>
              <a:buNone/>
            </a:pPr>
            <a:endParaRPr lang="fr-FR" sz="1200" dirty="0" smtClean="0">
              <a:solidFill>
                <a:srgbClr val="7F7F7F"/>
              </a:solidFill>
            </a:endParaRPr>
          </a:p>
          <a:p>
            <a:pPr marL="179387" lvl="1" indent="0">
              <a:buClr>
                <a:srgbClr val="FF6600"/>
              </a:buClr>
              <a:buSzPct val="100000"/>
              <a:buNone/>
            </a:pPr>
            <a:r>
              <a:rPr lang="fr-FR" sz="1200" dirty="0" smtClean="0">
                <a:solidFill>
                  <a:srgbClr val="7F7F7F"/>
                </a:solidFill>
              </a:rPr>
              <a:t>Mise </a:t>
            </a:r>
            <a:r>
              <a:rPr lang="fr-FR" sz="1200" dirty="0">
                <a:solidFill>
                  <a:srgbClr val="7F7F7F"/>
                </a:solidFill>
              </a:rPr>
              <a:t>en concertation </a:t>
            </a:r>
            <a:r>
              <a:rPr lang="fr-FR" sz="1200" dirty="0" smtClean="0">
                <a:solidFill>
                  <a:srgbClr val="7F7F7F"/>
                </a:solidFill>
              </a:rPr>
              <a:t>des modèles de contrat prévue </a:t>
            </a:r>
            <a:r>
              <a:rPr lang="fr-FR" sz="1200" dirty="0">
                <a:solidFill>
                  <a:srgbClr val="7F7F7F"/>
                </a:solidFill>
              </a:rPr>
              <a:t>dans les prochaines semaines</a:t>
            </a:r>
          </a:p>
          <a:p>
            <a:pPr marL="179387" lvl="1" indent="0">
              <a:buClr>
                <a:srgbClr val="FF6600"/>
              </a:buClr>
              <a:buSzPct val="100000"/>
              <a:buNone/>
            </a:pPr>
            <a:endParaRPr lang="fr-FR" sz="1200" dirty="0">
              <a:solidFill>
                <a:srgbClr val="7F7F7F"/>
              </a:solidFill>
            </a:endParaRPr>
          </a:p>
        </p:txBody>
      </p:sp>
      <p:sp>
        <p:nvSpPr>
          <p:cNvPr id="4" name="Espace réservé du pied de page 3"/>
          <p:cNvSpPr>
            <a:spLocks noGrp="1"/>
          </p:cNvSpPr>
          <p:nvPr>
            <p:ph type="ftr" sz="quarter" idx="11"/>
          </p:nvPr>
        </p:nvSpPr>
        <p:spPr/>
        <p:txBody>
          <a:bodyPr/>
          <a:lstStyle/>
          <a:p>
            <a:r>
              <a:rPr lang="de-DE" smtClean="0"/>
              <a:t>EDF SEI - CCP du 17/11/2020</a:t>
            </a:r>
            <a:endParaRPr lang="fr-FR"/>
          </a:p>
        </p:txBody>
      </p:sp>
    </p:spTree>
    <p:extLst>
      <p:ext uri="{BB962C8B-B14F-4D97-AF65-F5344CB8AC3E}">
        <p14:creationId xmlns:p14="http://schemas.microsoft.com/office/powerpoint/2010/main" val="259291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Points divers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572139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POSTES EN CONTENEURS MÉTALLIQUES</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95536" y="1472057"/>
            <a:ext cx="8431024" cy="2605015"/>
          </a:xfrm>
        </p:spPr>
        <p:txBody>
          <a:bodyPr/>
          <a:lstStyle/>
          <a:p>
            <a:pPr>
              <a:spcBef>
                <a:spcPts val="600"/>
              </a:spcBef>
              <a:spcAft>
                <a:spcPts val="600"/>
              </a:spcAft>
            </a:pPr>
            <a:r>
              <a:rPr lang="fr-FR" sz="1600" dirty="0" smtClean="0">
                <a:solidFill>
                  <a:schemeClr val="tx1"/>
                </a:solidFill>
              </a:rPr>
              <a:t>SEI a missionné EDF R&amp;D pour définir les spécifications d’une enveloppe de poste métallique adaptée à un usage en zone tropicale</a:t>
            </a:r>
          </a:p>
          <a:p>
            <a:pPr>
              <a:spcBef>
                <a:spcPts val="600"/>
              </a:spcBef>
              <a:spcAft>
                <a:spcPts val="600"/>
              </a:spcAft>
            </a:pPr>
            <a:r>
              <a:rPr lang="fr-FR" sz="1400" dirty="0" smtClean="0">
                <a:solidFill>
                  <a:schemeClr val="tx1"/>
                </a:solidFill>
              </a:rPr>
              <a:t>     Cette spécification concernera l’enveloppe du poste</a:t>
            </a:r>
          </a:p>
          <a:p>
            <a:pPr>
              <a:spcBef>
                <a:spcPts val="600"/>
              </a:spcBef>
              <a:spcAft>
                <a:spcPts val="600"/>
              </a:spcAft>
            </a:pPr>
            <a:r>
              <a:rPr lang="fr-FR" sz="1600" dirty="0" smtClean="0">
                <a:solidFill>
                  <a:schemeClr val="tx1"/>
                </a:solidFill>
              </a:rPr>
              <a:t>Elle complètera les spécifications habituelles concernant le poste dans son ensemble</a:t>
            </a:r>
            <a:br>
              <a:rPr lang="fr-FR" sz="1600" dirty="0" smtClean="0">
                <a:solidFill>
                  <a:schemeClr val="tx1"/>
                </a:solidFill>
              </a:rPr>
            </a:br>
            <a:r>
              <a:rPr lang="fr-FR" sz="1600" dirty="0" smtClean="0">
                <a:solidFill>
                  <a:schemeClr val="tx1"/>
                </a:solidFill>
              </a:rPr>
              <a:t>(NF C13-100) ou ses équipements (</a:t>
            </a:r>
            <a:r>
              <a:rPr lang="fr-FR" sz="1600" dirty="0" err="1" smtClean="0">
                <a:solidFill>
                  <a:schemeClr val="tx1"/>
                </a:solidFill>
              </a:rPr>
              <a:t>e.g</a:t>
            </a:r>
            <a:r>
              <a:rPr lang="fr-FR" sz="1600" dirty="0" smtClean="0">
                <a:solidFill>
                  <a:schemeClr val="tx1"/>
                </a:solidFill>
              </a:rPr>
              <a:t>. CEI 62271…), sur les aspects suivants :</a:t>
            </a:r>
          </a:p>
          <a:p>
            <a:pPr marL="742950" lvl="1" indent="-285750">
              <a:spcAft>
                <a:spcPts val="600"/>
              </a:spcAft>
              <a:buFont typeface="Arial" panose="020B0604020202020204" pitchFamily="34" charset="0"/>
              <a:buChar char="•"/>
            </a:pPr>
            <a:r>
              <a:rPr lang="fr-FR" sz="1400" dirty="0" smtClean="0">
                <a:solidFill>
                  <a:schemeClr val="tx1"/>
                </a:solidFill>
              </a:rPr>
              <a:t>     Résistance aux conditions climatiques</a:t>
            </a:r>
          </a:p>
          <a:p>
            <a:pPr marL="742950" lvl="1" indent="-285750">
              <a:spcAft>
                <a:spcPts val="600"/>
              </a:spcAft>
              <a:buFont typeface="Arial" panose="020B0604020202020204" pitchFamily="34" charset="0"/>
              <a:buChar char="•"/>
            </a:pPr>
            <a:r>
              <a:rPr lang="fr-FR" sz="1400" dirty="0" smtClean="0">
                <a:solidFill>
                  <a:schemeClr val="tx1"/>
                </a:solidFill>
              </a:rPr>
              <a:t>     </a:t>
            </a:r>
            <a:r>
              <a:rPr lang="fr-FR" sz="1400" dirty="0">
                <a:solidFill>
                  <a:schemeClr val="tx1"/>
                </a:solidFill>
              </a:rPr>
              <a:t>Environnement</a:t>
            </a:r>
          </a:p>
          <a:p>
            <a:pPr marL="742950" lvl="1" indent="-285750">
              <a:spcAft>
                <a:spcPts val="600"/>
              </a:spcAft>
              <a:buFont typeface="Arial" panose="020B0604020202020204" pitchFamily="34" charset="0"/>
              <a:buChar char="•"/>
            </a:pPr>
            <a:r>
              <a:rPr lang="fr-FR" sz="1400" dirty="0" smtClean="0">
                <a:solidFill>
                  <a:schemeClr val="tx1"/>
                </a:solidFill>
              </a:rPr>
              <a:t>     Corrosion</a:t>
            </a:r>
          </a:p>
          <a:p>
            <a:pPr marL="742950" lvl="1" indent="-285750">
              <a:spcAft>
                <a:spcPts val="600"/>
              </a:spcAft>
              <a:buFont typeface="Arial" panose="020B0604020202020204" pitchFamily="34" charset="0"/>
              <a:buChar char="•"/>
            </a:pPr>
            <a:r>
              <a:rPr lang="fr-FR" sz="1400" dirty="0" smtClean="0">
                <a:solidFill>
                  <a:schemeClr val="tx1"/>
                </a:solidFill>
              </a:rPr>
              <a:t>     Encombrement / transport</a:t>
            </a:r>
          </a:p>
          <a:p>
            <a:pPr>
              <a:spcBef>
                <a:spcPts val="600"/>
              </a:spcBef>
              <a:spcAft>
                <a:spcPts val="600"/>
              </a:spcAft>
            </a:pPr>
            <a:r>
              <a:rPr lang="fr-FR" sz="1600" dirty="0" smtClean="0">
                <a:solidFill>
                  <a:schemeClr val="tx1"/>
                </a:solidFill>
              </a:rPr>
              <a:t>La spécification sera disponible fin 2020</a:t>
            </a:r>
          </a:p>
          <a:p>
            <a:pPr>
              <a:spcBef>
                <a:spcPts val="600"/>
              </a:spcBef>
              <a:spcAft>
                <a:spcPts val="600"/>
              </a:spcAft>
            </a:pPr>
            <a:r>
              <a:rPr lang="fr-FR" sz="1600" dirty="0" smtClean="0">
                <a:solidFill>
                  <a:schemeClr val="tx1"/>
                </a:solidFill>
              </a:rPr>
              <a:t>Les tests en vue de la qualification d’un ou deux matériels seront réalisés sur</a:t>
            </a:r>
            <a:br>
              <a:rPr lang="fr-FR" sz="1600" dirty="0" smtClean="0">
                <a:solidFill>
                  <a:schemeClr val="tx1"/>
                </a:solidFill>
              </a:rPr>
            </a:br>
            <a:r>
              <a:rPr lang="fr-FR" sz="1600" dirty="0" smtClean="0">
                <a:solidFill>
                  <a:schemeClr val="tx1"/>
                </a:solidFill>
              </a:rPr>
              <a:t>cette base en 2021</a:t>
            </a:r>
          </a:p>
          <a:p>
            <a:pPr>
              <a:spcBef>
                <a:spcPts val="600"/>
              </a:spcBef>
              <a:spcAft>
                <a:spcPts val="600"/>
              </a:spcAft>
            </a:pPr>
            <a:endParaRPr lang="fr-FR" sz="1600" dirty="0" smtClean="0">
              <a:solidFill>
                <a:srgbClr val="FF0000"/>
              </a:solidFill>
            </a:endParaRPr>
          </a:p>
        </p:txBody>
      </p:sp>
    </p:spTree>
    <p:extLst>
      <p:ext uri="{BB962C8B-B14F-4D97-AF65-F5344CB8AC3E}">
        <p14:creationId xmlns:p14="http://schemas.microsoft.com/office/powerpoint/2010/main" val="6597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50825" y="1196975"/>
            <a:ext cx="5329238" cy="4464050"/>
          </a:xfrm>
        </p:spPr>
        <p:txBody>
          <a:bodyPr/>
          <a:lstStyle/>
          <a:p>
            <a:pPr eaLnBrk="1" fontAlgn="auto" hangingPunct="1">
              <a:spcAft>
                <a:spcPts val="0"/>
              </a:spcAft>
              <a:defRPr/>
            </a:pPr>
            <a:r>
              <a:rPr lang="fr-FR" dirty="0" smtClean="0"/>
              <a:t>EDF SEI - DRP</a:t>
            </a:r>
            <a:br>
              <a:rPr lang="fr-FR" dirty="0" smtClean="0"/>
            </a:br>
            <a:r>
              <a:rPr lang="fr-FR" sz="2800" dirty="0" smtClean="0"/>
              <a:t>ARD BERE</a:t>
            </a:r>
            <a:r>
              <a:rPr lang="fr-FR" dirty="0" smtClean="0"/>
              <a:t/>
            </a:r>
            <a:br>
              <a:rPr lang="fr-FR" dirty="0" smtClean="0"/>
            </a:br>
            <a:r>
              <a:rPr lang="fr-FR" dirty="0"/>
              <a:t/>
            </a:r>
            <a:br>
              <a:rPr lang="fr-FR" dirty="0"/>
            </a:br>
            <a:r>
              <a:rPr lang="fr-FR" sz="2800" dirty="0" smtClean="0"/>
              <a:t>Dynamique </a:t>
            </a:r>
            <a:r>
              <a:rPr lang="fr-FR" sz="2800" dirty="0"/>
              <a:t>des demandes de </a:t>
            </a:r>
            <a:r>
              <a:rPr lang="fr-FR" sz="2800" dirty="0" smtClean="0"/>
              <a:t>raccordement</a:t>
            </a:r>
            <a:br>
              <a:rPr lang="fr-FR" sz="2800" dirty="0" smtClean="0"/>
            </a:br>
            <a:r>
              <a:rPr lang="fr-FR" sz="2800" dirty="0" smtClean="0"/>
              <a:t>DES PRODUCTEURS</a:t>
            </a:r>
            <a:br>
              <a:rPr lang="fr-FR" sz="2800" dirty="0" smtClean="0"/>
            </a:br>
            <a:r>
              <a:rPr lang="fr-FR" sz="2800" dirty="0" smtClean="0"/>
              <a:t>SUP 36 </a:t>
            </a:r>
            <a:r>
              <a:rPr lang="fr-FR" sz="2800" dirty="0" err="1" smtClean="0"/>
              <a:t>kVA</a:t>
            </a: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1400" i="1" dirty="0" smtClean="0"/>
              <a:t>MAJ : T3 2020</a:t>
            </a:r>
            <a:r>
              <a:rPr lang="fr-FR" sz="2800" dirty="0"/>
              <a:t/>
            </a:r>
            <a:br>
              <a:rPr lang="fr-FR" sz="2800" dirty="0"/>
            </a:br>
            <a:r>
              <a:rPr lang="fr-FR" sz="2800" dirty="0"/>
              <a:t/>
            </a:r>
            <a:br>
              <a:rPr lang="fr-FR" sz="2800" dirty="0"/>
            </a:br>
            <a:r>
              <a:rPr lang="fr-FR" sz="2800" dirty="0" smtClean="0"/>
              <a:t> </a:t>
            </a:r>
            <a:endParaRPr lang="fr-FR" sz="2800" dirty="0"/>
          </a:p>
        </p:txBody>
      </p:sp>
    </p:spTree>
    <p:extLst>
      <p:ext uri="{BB962C8B-B14F-4D97-AF65-F5344CB8AC3E}">
        <p14:creationId xmlns:p14="http://schemas.microsoft.com/office/powerpoint/2010/main" val="229651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74638"/>
            <a:ext cx="8748712" cy="850900"/>
          </a:xfrm>
        </p:spPr>
        <p:txBody>
          <a:bodyPr/>
          <a:lstStyle/>
          <a:p>
            <a:pPr eaLnBrk="1" fontAlgn="auto" hangingPunct="1">
              <a:spcBef>
                <a:spcPts val="0"/>
              </a:spcBef>
              <a:spcAft>
                <a:spcPts val="0"/>
              </a:spcAft>
              <a:defRPr/>
            </a:pPr>
            <a:r>
              <a:rPr lang="fr-FR" sz="2600" dirty="0">
                <a:solidFill>
                  <a:schemeClr val="accent4"/>
                </a:solidFill>
              </a:rPr>
              <a:t>Dynamique des demandes de raccordement</a:t>
            </a:r>
          </a:p>
        </p:txBody>
      </p:sp>
      <p:sp>
        <p:nvSpPr>
          <p:cNvPr id="7172" name="Espace réservé du pied de page 3"/>
          <p:cNvSpPr>
            <a:spLocks noGrp="1"/>
          </p:cNvSpPr>
          <p:nvPr>
            <p:ph type="ftr" sz="quarter" idx="14"/>
          </p:nvPr>
        </p:nvSpPr>
        <p:spPr bwMode="auto">
          <a:xfrm>
            <a:off x="6732240" y="6444992"/>
            <a:ext cx="2069733"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de-DE" altLang="fr-FR" sz="1200" dirty="0" smtClean="0"/>
              <a:t>EDF SEI - CCP du 17/11/2020</a:t>
            </a:r>
            <a:endParaRPr lang="fr-FR" altLang="fr-FR" sz="1200" dirty="0" smtClean="0"/>
          </a:p>
        </p:txBody>
      </p:sp>
      <p:sp>
        <p:nvSpPr>
          <p:cNvPr id="6148" name="Espace réservé du contenu 2"/>
          <p:cNvSpPr>
            <a:spLocks noGrp="1"/>
          </p:cNvSpPr>
          <p:nvPr>
            <p:ph idx="1"/>
          </p:nvPr>
        </p:nvSpPr>
        <p:spPr>
          <a:xfrm>
            <a:off x="107950" y="4076700"/>
            <a:ext cx="4824413" cy="1800225"/>
          </a:xfrm>
        </p:spPr>
        <p:txBody>
          <a:bodyPr/>
          <a:lstStyle/>
          <a:p>
            <a:pPr>
              <a:buClr>
                <a:schemeClr val="accent4"/>
              </a:buClr>
              <a:buSzPct val="100000"/>
              <a:buFont typeface="Wingdings" panose="05000000000000000000" pitchFamily="2" charset="2"/>
              <a:buChar char="§"/>
            </a:pPr>
            <a:r>
              <a:rPr lang="fr-FR" altLang="fr-FR" b="1" dirty="0" smtClean="0">
                <a:solidFill>
                  <a:schemeClr val="accent4"/>
                </a:solidFill>
              </a:rPr>
              <a:t>566 demandes de raccordement </a:t>
            </a:r>
            <a:r>
              <a:rPr lang="fr-FR" altLang="fr-FR" dirty="0" smtClean="0"/>
              <a:t>sont entrées en file d’attente depuis le début de cette année</a:t>
            </a:r>
          </a:p>
          <a:p>
            <a:pPr>
              <a:buClr>
                <a:schemeClr val="accent4"/>
              </a:buClr>
              <a:buSzPct val="100000"/>
              <a:buFont typeface="Wingdings" panose="05000000000000000000" pitchFamily="2" charset="2"/>
              <a:buChar char="§"/>
            </a:pPr>
            <a:endParaRPr lang="fr-FR" altLang="fr-FR" dirty="0" smtClean="0"/>
          </a:p>
          <a:p>
            <a:pPr>
              <a:buClr>
                <a:schemeClr val="accent4"/>
              </a:buClr>
              <a:buSzPct val="100000"/>
              <a:buFont typeface="Wingdings" panose="05000000000000000000" pitchFamily="2" charset="2"/>
              <a:buChar char="§"/>
            </a:pPr>
            <a:r>
              <a:rPr lang="fr-FR" altLang="fr-FR" dirty="0" smtClean="0"/>
              <a:t>Soit une </a:t>
            </a:r>
            <a:r>
              <a:rPr lang="fr-FR" altLang="fr-FR" b="1" dirty="0" smtClean="0">
                <a:solidFill>
                  <a:schemeClr val="accent4"/>
                </a:solidFill>
              </a:rPr>
              <a:t>progression de 35% entre 2020 &amp; 2019 </a:t>
            </a:r>
            <a:r>
              <a:rPr lang="fr-FR" altLang="fr-FR" dirty="0" smtClean="0"/>
              <a:t>pour les périodes de janvier à septembre</a:t>
            </a:r>
          </a:p>
          <a:p>
            <a:pPr>
              <a:buClr>
                <a:schemeClr val="accent4"/>
              </a:buClr>
              <a:buSzPct val="100000"/>
              <a:buFont typeface="Wingdings" panose="05000000000000000000" pitchFamily="2" charset="2"/>
              <a:buChar char="§"/>
            </a:pPr>
            <a:endParaRPr lang="fr-FR" altLang="fr-FR" dirty="0" smtClean="0"/>
          </a:p>
          <a:p>
            <a:pPr>
              <a:buClr>
                <a:schemeClr val="accent4"/>
              </a:buClr>
              <a:buSzPct val="100000"/>
              <a:buFont typeface="Wingdings" panose="05000000000000000000" pitchFamily="2" charset="2"/>
              <a:buChar char="§"/>
            </a:pPr>
            <a:r>
              <a:rPr lang="fr-FR" altLang="fr-FR" dirty="0" smtClean="0"/>
              <a:t>Nous observons une part des projets HTA plus importante en 2020 qu’en 2019</a:t>
            </a:r>
          </a:p>
          <a:p>
            <a:endParaRPr lang="fr-FR" altLang="fr-FR" dirty="0" smtClean="0"/>
          </a:p>
        </p:txBody>
      </p:sp>
      <p:pic>
        <p:nvPicPr>
          <p:cNvPr id="6149"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915988"/>
            <a:ext cx="49720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375" y="1452563"/>
            <a:ext cx="33956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913" y="3968750"/>
            <a:ext cx="38909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37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74638"/>
            <a:ext cx="8748712" cy="850900"/>
          </a:xfrm>
        </p:spPr>
        <p:txBody>
          <a:bodyPr/>
          <a:lstStyle/>
          <a:p>
            <a:pPr eaLnBrk="1" fontAlgn="auto" hangingPunct="1">
              <a:spcBef>
                <a:spcPts val="0"/>
              </a:spcBef>
              <a:spcAft>
                <a:spcPts val="0"/>
              </a:spcAft>
              <a:defRPr/>
            </a:pPr>
            <a:r>
              <a:rPr lang="fr-FR" sz="2600" dirty="0">
                <a:solidFill>
                  <a:schemeClr val="accent4"/>
                </a:solidFill>
              </a:rPr>
              <a:t>Dynamique des demandes </a:t>
            </a:r>
            <a:r>
              <a:rPr lang="fr-FR" sz="2600" dirty="0" smtClean="0">
                <a:solidFill>
                  <a:schemeClr val="accent4"/>
                </a:solidFill>
              </a:rPr>
              <a:t>selon les Centres</a:t>
            </a:r>
            <a:endParaRPr lang="fr-FR" sz="2600" dirty="0">
              <a:solidFill>
                <a:schemeClr val="accent4"/>
              </a:solidFill>
            </a:endParaRPr>
          </a:p>
        </p:txBody>
      </p:sp>
      <p:sp>
        <p:nvSpPr>
          <p:cNvPr id="7172" name="Espace réservé du pied de page 3"/>
          <p:cNvSpPr>
            <a:spLocks noGrp="1"/>
          </p:cNvSpPr>
          <p:nvPr>
            <p:ph type="ftr" sz="quarter" idx="14"/>
          </p:nvPr>
        </p:nvSpPr>
        <p:spPr bwMode="auto">
          <a:xfrm>
            <a:off x="6876256" y="6453336"/>
            <a:ext cx="1912383" cy="1692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de-DE" altLang="fr-FR" sz="1100" dirty="0" smtClean="0"/>
              <a:t>EDF SEI - CCP du 17/11/2020</a:t>
            </a:r>
            <a:endParaRPr lang="fr-FR" altLang="fr-FR" sz="1100" dirty="0"/>
          </a:p>
        </p:txBody>
      </p:sp>
      <p:sp>
        <p:nvSpPr>
          <p:cNvPr id="3" name="Espace réservé du contenu 2"/>
          <p:cNvSpPr>
            <a:spLocks noGrp="1"/>
          </p:cNvSpPr>
          <p:nvPr>
            <p:ph idx="1"/>
          </p:nvPr>
        </p:nvSpPr>
        <p:spPr>
          <a:xfrm>
            <a:off x="250825" y="4105275"/>
            <a:ext cx="5143500" cy="1800225"/>
          </a:xfrm>
        </p:spPr>
        <p:txBody>
          <a:bodyPr/>
          <a:lstStyle/>
          <a:p>
            <a:pPr>
              <a:buClr>
                <a:schemeClr val="accent4"/>
              </a:buClr>
              <a:buSzPct val="100000"/>
              <a:buFont typeface="Wingdings" panose="05000000000000000000" pitchFamily="2" charset="2"/>
              <a:buChar char="§"/>
            </a:pPr>
            <a:r>
              <a:rPr lang="fr-FR" altLang="fr-FR" dirty="0" smtClean="0"/>
              <a:t>Une augmentation des demandes pour tous les Centres en 2020</a:t>
            </a:r>
          </a:p>
          <a:p>
            <a:pPr>
              <a:buClr>
                <a:schemeClr val="accent4"/>
              </a:buClr>
              <a:buSzPct val="100000"/>
              <a:buFont typeface="Wingdings" panose="05000000000000000000" pitchFamily="2" charset="2"/>
              <a:buChar char="§"/>
            </a:pPr>
            <a:endParaRPr lang="fr-FR" altLang="fr-FR" dirty="0" smtClean="0"/>
          </a:p>
          <a:p>
            <a:pPr>
              <a:buClr>
                <a:schemeClr val="accent4"/>
              </a:buClr>
              <a:buSzPct val="100000"/>
              <a:buFont typeface="Wingdings" panose="05000000000000000000" pitchFamily="2" charset="2"/>
              <a:buChar char="§"/>
            </a:pPr>
            <a:r>
              <a:rPr lang="fr-FR" altLang="fr-FR" dirty="0" smtClean="0"/>
              <a:t>Et des progressions plus marquées dans certains Centres : </a:t>
            </a:r>
            <a:r>
              <a:rPr lang="fr-FR" altLang="fr-FR" b="1" dirty="0" smtClean="0">
                <a:solidFill>
                  <a:schemeClr val="accent4"/>
                </a:solidFill>
              </a:rPr>
              <a:t>Martinique (+100%), Guyane (+45%), Guadeloupe (+30%)</a:t>
            </a:r>
          </a:p>
          <a:p>
            <a:pPr>
              <a:buClr>
                <a:schemeClr val="accent4"/>
              </a:buClr>
              <a:buSzPct val="100000"/>
              <a:buFont typeface="Wingdings" panose="05000000000000000000" pitchFamily="2" charset="2"/>
              <a:buChar char="§"/>
            </a:pPr>
            <a:endParaRPr lang="fr-FR" altLang="fr-FR" dirty="0" smtClean="0"/>
          </a:p>
          <a:p>
            <a:pPr>
              <a:buClr>
                <a:schemeClr val="accent4"/>
              </a:buClr>
              <a:buSzPct val="100000"/>
              <a:buFont typeface="Wingdings" panose="05000000000000000000" pitchFamily="2" charset="2"/>
              <a:buChar char="§"/>
            </a:pPr>
            <a:r>
              <a:rPr lang="fr-FR" altLang="fr-FR" dirty="0" smtClean="0"/>
              <a:t>Une répartition des demandes par Centre qui évolue</a:t>
            </a:r>
          </a:p>
          <a:p>
            <a:endParaRPr lang="fr-FR" altLang="fr-FR" dirty="0" smtClean="0"/>
          </a:p>
        </p:txBody>
      </p:sp>
      <p:pic>
        <p:nvPicPr>
          <p:cNvPr id="717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51435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617663"/>
            <a:ext cx="34861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327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1341438"/>
            <a:ext cx="8964612" cy="5319712"/>
          </a:xfrm>
          <a:prstGeom prst="rect">
            <a:avLst/>
          </a:prstGeom>
        </p:spPr>
        <p:txBody>
          <a:bodyPr>
            <a:spAutoFit/>
          </a:bodyPr>
          <a:lstStyle/>
          <a:p>
            <a:pPr marL="179388" indent="-179388">
              <a:spcBef>
                <a:spcPts val="1800"/>
              </a:spcBef>
              <a:buClr>
                <a:srgbClr val="C4D600"/>
              </a:buClr>
              <a:buFont typeface="Wingdings" panose="05000000000000000000" pitchFamily="2" charset="2"/>
              <a:buChar char=""/>
              <a:defRPr/>
            </a:pPr>
            <a:r>
              <a:rPr lang="fr-FR" sz="1400" b="1" dirty="0">
                <a:latin typeface="+mn-lt"/>
                <a:cs typeface="+mn-cs"/>
              </a:rPr>
              <a:t>Taux de dossiers rejetés pour incomplétude à la première analyse</a:t>
            </a:r>
          </a:p>
          <a:p>
            <a:pPr>
              <a:spcBef>
                <a:spcPts val="1000"/>
              </a:spcBef>
              <a:buClr>
                <a:srgbClr val="C4D600"/>
              </a:buClr>
              <a:defRPr/>
            </a:pPr>
            <a:r>
              <a:rPr lang="fr-FR" sz="1100" b="1" dirty="0">
                <a:latin typeface="+mn-lt"/>
                <a:cs typeface="+mn-cs"/>
              </a:rPr>
              <a:t>	Octobre 2019		80%	</a:t>
            </a:r>
          </a:p>
          <a:p>
            <a:pPr>
              <a:spcBef>
                <a:spcPts val="1000"/>
              </a:spcBef>
              <a:buClr>
                <a:srgbClr val="C4D600"/>
              </a:buClr>
              <a:defRPr/>
            </a:pPr>
            <a:r>
              <a:rPr lang="fr-FR" sz="1100" b="1" dirty="0">
                <a:latin typeface="+mn-lt"/>
                <a:cs typeface="+mn-cs"/>
              </a:rPr>
              <a:t>	Depuis début 2020	30%</a:t>
            </a:r>
          </a:p>
          <a:p>
            <a:pPr>
              <a:spcBef>
                <a:spcPts val="1800"/>
              </a:spcBef>
              <a:buClr>
                <a:srgbClr val="C4D600"/>
              </a:buClr>
              <a:defRPr/>
            </a:pPr>
            <a:r>
              <a:rPr lang="fr-FR" sz="1400" b="1" dirty="0">
                <a:latin typeface="+mn-lt"/>
                <a:cs typeface="+mn-cs"/>
              </a:rPr>
              <a:t>	</a:t>
            </a:r>
            <a:r>
              <a:rPr lang="fr-FR" sz="1200" b="1" dirty="0">
                <a:latin typeface="+mn-lt"/>
                <a:cs typeface="+mn-cs"/>
              </a:rPr>
              <a:t>Les efforts sur l’amélioration de la connaissance du processus &amp; sur la clarification des fiches de collecte se poursuivent</a:t>
            </a:r>
          </a:p>
          <a:p>
            <a:pPr>
              <a:spcBef>
                <a:spcPts val="1800"/>
              </a:spcBef>
              <a:buClr>
                <a:srgbClr val="C4D600"/>
              </a:buClr>
              <a:defRPr/>
            </a:pPr>
            <a:endParaRPr lang="fr-FR" sz="1400" b="1" dirty="0">
              <a:latin typeface="+mn-lt"/>
              <a:cs typeface="+mn-cs"/>
            </a:endParaRPr>
          </a:p>
          <a:p>
            <a:pPr>
              <a:spcBef>
                <a:spcPts val="1800"/>
              </a:spcBef>
              <a:buClr>
                <a:srgbClr val="C4D600"/>
              </a:buClr>
              <a:defRPr/>
            </a:pPr>
            <a:endParaRPr lang="fr-FR" sz="1400" b="1" dirty="0">
              <a:latin typeface="+mn-lt"/>
              <a:cs typeface="+mn-cs"/>
            </a:endParaRPr>
          </a:p>
          <a:p>
            <a:pPr>
              <a:spcBef>
                <a:spcPts val="1800"/>
              </a:spcBef>
              <a:buClr>
                <a:srgbClr val="C4D600"/>
              </a:buClr>
              <a:defRPr/>
            </a:pPr>
            <a:endParaRPr lang="fr-FR" sz="1400" b="1" dirty="0">
              <a:latin typeface="+mn-lt"/>
              <a:cs typeface="+mn-cs"/>
            </a:endParaRPr>
          </a:p>
          <a:p>
            <a:pPr marL="179388" indent="-179388">
              <a:spcBef>
                <a:spcPts val="1800"/>
              </a:spcBef>
              <a:buClr>
                <a:srgbClr val="C4D600"/>
              </a:buClr>
              <a:buFont typeface="Wingdings" panose="05000000000000000000" pitchFamily="2" charset="2"/>
              <a:buChar char=""/>
              <a:defRPr/>
            </a:pPr>
            <a:endParaRPr lang="fr-FR" sz="1400" b="1" dirty="0">
              <a:latin typeface="+mn-lt"/>
              <a:cs typeface="+mn-cs"/>
            </a:endParaRPr>
          </a:p>
          <a:p>
            <a:pPr marL="179388" indent="-179388">
              <a:spcBef>
                <a:spcPts val="1800"/>
              </a:spcBef>
              <a:buClr>
                <a:srgbClr val="C4D600"/>
              </a:buClr>
              <a:buFont typeface="Wingdings" panose="05000000000000000000" pitchFamily="2" charset="2"/>
              <a:buChar char=""/>
              <a:defRPr/>
            </a:pPr>
            <a:r>
              <a:rPr lang="fr-FR" sz="1400" b="1" u="sng" dirty="0">
                <a:latin typeface="+mn-lt"/>
                <a:cs typeface="+mn-cs"/>
              </a:rPr>
              <a:t>Délais : </a:t>
            </a:r>
            <a:r>
              <a:rPr lang="fr-FR" sz="1400" dirty="0">
                <a:latin typeface="+mn-lt"/>
                <a:cs typeface="+mn-cs"/>
              </a:rPr>
              <a:t>570 demandes de raccordement ont été reçues depuis le début de l’année. 391 offres ont été envoyées (70%)</a:t>
            </a:r>
          </a:p>
          <a:p>
            <a:pPr marL="179388" indent="-179388">
              <a:spcBef>
                <a:spcPts val="1800"/>
              </a:spcBef>
              <a:buClr>
                <a:srgbClr val="C4D600"/>
              </a:buClr>
              <a:buFont typeface="Wingdings" panose="05000000000000000000" pitchFamily="2" charset="2"/>
              <a:buChar char=""/>
              <a:defRPr/>
            </a:pPr>
            <a:r>
              <a:rPr lang="fr-FR" sz="1400" dirty="0">
                <a:latin typeface="+mn-lt"/>
                <a:cs typeface="+mn-cs"/>
              </a:rPr>
              <a:t>70% </a:t>
            </a:r>
            <a:r>
              <a:rPr lang="fr-FR" sz="1400">
                <a:latin typeface="+mn-lt"/>
                <a:cs typeface="+mn-cs"/>
              </a:rPr>
              <a:t>des </a:t>
            </a:r>
            <a:r>
              <a:rPr lang="fr-FR" sz="1400" smtClean="0">
                <a:latin typeface="+mn-lt"/>
                <a:cs typeface="+mn-cs"/>
              </a:rPr>
              <a:t>offres (PTF) </a:t>
            </a:r>
            <a:r>
              <a:rPr lang="fr-FR" sz="1400" dirty="0">
                <a:latin typeface="+mn-lt"/>
                <a:cs typeface="+mn-cs"/>
              </a:rPr>
              <a:t>BT ont été envoyées </a:t>
            </a:r>
            <a:r>
              <a:rPr lang="fr-FR" sz="1400" dirty="0" smtClean="0"/>
              <a:t>sous un délai de </a:t>
            </a:r>
            <a:r>
              <a:rPr lang="fr-FR" sz="1400" dirty="0" smtClean="0">
                <a:latin typeface="+mn-lt"/>
                <a:cs typeface="+mn-cs"/>
              </a:rPr>
              <a:t>3 mois, </a:t>
            </a:r>
            <a:r>
              <a:rPr lang="fr-FR" sz="1400" dirty="0">
                <a:latin typeface="+mn-lt"/>
                <a:cs typeface="+mn-cs"/>
              </a:rPr>
              <a:t>ceci malgré la crise COVID </a:t>
            </a:r>
          </a:p>
          <a:p>
            <a:pPr marL="179388" indent="-179388">
              <a:spcBef>
                <a:spcPts val="1800"/>
              </a:spcBef>
              <a:buClr>
                <a:srgbClr val="C4D600"/>
              </a:buClr>
              <a:buFont typeface="Wingdings" panose="05000000000000000000" pitchFamily="2" charset="2"/>
              <a:buChar char=""/>
              <a:defRPr/>
            </a:pPr>
            <a:r>
              <a:rPr lang="fr-FR" sz="1400" b="1" dirty="0">
                <a:solidFill>
                  <a:schemeClr val="accent4"/>
                </a:solidFill>
                <a:latin typeface="+mn-lt"/>
                <a:cs typeface="+mn-cs"/>
              </a:rPr>
              <a:t>Toutes les conventions de raccordement HTA en 2020 ont été envoyées dans les délais</a:t>
            </a:r>
            <a:r>
              <a:rPr lang="fr-FR" sz="1400" dirty="0">
                <a:latin typeface="+mn-lt"/>
                <a:cs typeface="+mn-cs"/>
              </a:rPr>
              <a:t>                                                                                              </a:t>
            </a:r>
          </a:p>
          <a:p>
            <a:pPr marL="179388" indent="-179388">
              <a:spcBef>
                <a:spcPts val="1800"/>
              </a:spcBef>
              <a:buClr>
                <a:srgbClr val="C4D600"/>
              </a:buClr>
              <a:buFont typeface="Wingdings" panose="05000000000000000000" pitchFamily="2" charset="2"/>
              <a:buChar char=""/>
              <a:defRPr/>
            </a:pPr>
            <a:endParaRPr lang="fr-FR" sz="1400" b="1" dirty="0">
              <a:latin typeface="+mn-lt"/>
              <a:cs typeface="+mn-cs"/>
            </a:endParaRPr>
          </a:p>
        </p:txBody>
      </p:sp>
      <p:sp>
        <p:nvSpPr>
          <p:cNvPr id="2" name="Titre 1"/>
          <p:cNvSpPr>
            <a:spLocks noGrp="1"/>
          </p:cNvSpPr>
          <p:nvPr>
            <p:ph type="title"/>
          </p:nvPr>
        </p:nvSpPr>
        <p:spPr>
          <a:xfrm>
            <a:off x="395288" y="274638"/>
            <a:ext cx="8748712" cy="850900"/>
          </a:xfrm>
        </p:spPr>
        <p:txBody>
          <a:bodyPr/>
          <a:lstStyle/>
          <a:p>
            <a:pPr eaLnBrk="1" fontAlgn="auto" hangingPunct="1">
              <a:spcBef>
                <a:spcPts val="0"/>
              </a:spcBef>
              <a:spcAft>
                <a:spcPts val="0"/>
              </a:spcAft>
              <a:defRPr/>
            </a:pPr>
            <a:r>
              <a:rPr lang="fr-FR" sz="2600" dirty="0">
                <a:solidFill>
                  <a:schemeClr val="accent4"/>
                </a:solidFill>
              </a:rPr>
              <a:t>AUTRES INDICATEURS &amp; DELAIS D’ENVOI DES OFFRES DE RACCORDEMENT</a:t>
            </a:r>
          </a:p>
        </p:txBody>
      </p:sp>
      <p:sp>
        <p:nvSpPr>
          <p:cNvPr id="7172" name="Espace réservé du pied de page 3"/>
          <p:cNvSpPr>
            <a:spLocks noGrp="1"/>
          </p:cNvSpPr>
          <p:nvPr>
            <p:ph type="ftr" sz="quarter" idx="14"/>
          </p:nvPr>
        </p:nvSpPr>
        <p:spPr bwMode="auto">
          <a:xfrm>
            <a:off x="6804248" y="6476484"/>
            <a:ext cx="2069733"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de-DE" altLang="fr-FR" sz="1200" dirty="0" smtClean="0"/>
              <a:t>EDF SEI - CCP du 17/11/2020</a:t>
            </a:r>
            <a:endParaRPr lang="fr-FR" altLang="fr-FR" sz="1200" dirty="0"/>
          </a:p>
        </p:txBody>
      </p:sp>
      <p:pic>
        <p:nvPicPr>
          <p:cNvPr id="8197"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997200"/>
            <a:ext cx="44275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65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908720"/>
            <a:ext cx="8964612" cy="4437112"/>
          </a:xfrm>
          <a:prstGeom prst="rect">
            <a:avLst/>
          </a:prstGeom>
        </p:spPr>
        <p:txBody>
          <a:bodyPr>
            <a:spAutoFit/>
          </a:bodyPr>
          <a:lstStyle/>
          <a:p>
            <a:pPr marL="285750" indent="-285750">
              <a:buClr>
                <a:schemeClr val="accent4"/>
              </a:buClr>
              <a:buFont typeface="Wingdings" panose="05000000000000000000" pitchFamily="2" charset="2"/>
              <a:buChar char="v"/>
              <a:defRPr/>
            </a:pPr>
            <a:r>
              <a:rPr lang="fr-FR" altLang="fr-FR" sz="1600" b="1" dirty="0"/>
              <a:t>Un plan de redressement du raccordement « grands producteurs » a été engagé à l’automne 2019</a:t>
            </a:r>
          </a:p>
          <a:p>
            <a:pPr>
              <a:buClr>
                <a:schemeClr val="accent4"/>
              </a:buClr>
              <a:defRPr/>
            </a:pPr>
            <a:r>
              <a:rPr lang="fr-FR" altLang="fr-FR" sz="1600" dirty="0"/>
              <a:t>    	</a:t>
            </a:r>
            <a:r>
              <a:rPr lang="fr-FR" altLang="fr-FR" sz="1400" dirty="0"/>
              <a:t>600 dossiers en instruction au lancement du plan début décembre 2019</a:t>
            </a:r>
          </a:p>
          <a:p>
            <a:pPr>
              <a:buClr>
                <a:schemeClr val="accent4"/>
              </a:buClr>
              <a:defRPr/>
            </a:pPr>
            <a:r>
              <a:rPr lang="fr-FR" altLang="fr-FR" sz="1400" dirty="0"/>
              <a:t>    	Traités aujourd’hui à plus de 99%</a:t>
            </a:r>
          </a:p>
          <a:p>
            <a:pPr>
              <a:buClr>
                <a:schemeClr val="accent4"/>
              </a:buClr>
              <a:defRPr/>
            </a:pPr>
            <a:r>
              <a:rPr lang="fr-FR" altLang="fr-FR" sz="1400" dirty="0"/>
              <a:t>	Les dossiers manquants sont des cas complexes, qui ne se débloquent qu’au compte-gouttes</a:t>
            </a:r>
          </a:p>
          <a:p>
            <a:pPr marL="285750" indent="-285750">
              <a:buClr>
                <a:schemeClr val="accent4"/>
              </a:buClr>
              <a:buFont typeface="Wingdings" panose="05000000000000000000" pitchFamily="2" charset="2"/>
              <a:buChar char="v"/>
              <a:defRPr/>
            </a:pPr>
            <a:endParaRPr lang="fr-FR" altLang="fr-FR" sz="1600" dirty="0" smtClean="0"/>
          </a:p>
          <a:p>
            <a:pPr marL="285750" indent="-285750">
              <a:buClr>
                <a:schemeClr val="accent4"/>
              </a:buClr>
              <a:buFont typeface="Wingdings" panose="05000000000000000000" pitchFamily="2" charset="2"/>
              <a:buChar char="v"/>
              <a:defRPr/>
            </a:pPr>
            <a:r>
              <a:rPr lang="fr-FR" altLang="fr-FR" sz="1600" b="1" dirty="0" smtClean="0"/>
              <a:t>Simplification </a:t>
            </a:r>
            <a:r>
              <a:rPr lang="fr-FR" altLang="fr-FR" sz="1600" b="1" dirty="0"/>
              <a:t>et modernisation du </a:t>
            </a:r>
            <a:r>
              <a:rPr lang="fr-FR" altLang="fr-FR" sz="1600" b="1" dirty="0" smtClean="0"/>
              <a:t>processus</a:t>
            </a:r>
            <a:endParaRPr lang="fr-FR" altLang="fr-FR" sz="1600" b="1" dirty="0"/>
          </a:p>
          <a:p>
            <a:pPr>
              <a:buClr>
                <a:schemeClr val="accent4"/>
              </a:buClr>
              <a:defRPr/>
            </a:pPr>
            <a:r>
              <a:rPr lang="fr-FR" altLang="fr-FR" sz="1600" dirty="0"/>
              <a:t>     	</a:t>
            </a:r>
            <a:r>
              <a:rPr lang="fr-FR" altLang="fr-FR" sz="1400" dirty="0"/>
              <a:t>Dématérialisation complète (zéro papier), </a:t>
            </a:r>
          </a:p>
          <a:p>
            <a:pPr marL="901700">
              <a:buClr>
                <a:schemeClr val="accent4"/>
              </a:buClr>
              <a:defRPr/>
            </a:pPr>
            <a:r>
              <a:rPr lang="fr-FR" altLang="fr-FR" sz="1400" dirty="0"/>
              <a:t>	Des fiches de collecte simplifiées avec des maj régulières pour instruire mieux &amp; plus </a:t>
            </a:r>
            <a:r>
              <a:rPr lang="fr-FR" altLang="fr-FR" sz="1400" dirty="0" smtClean="0"/>
              <a:t>rapidement vos </a:t>
            </a:r>
            <a:r>
              <a:rPr lang="fr-FR" altLang="fr-FR" sz="1400" dirty="0"/>
              <a:t>demandes</a:t>
            </a:r>
          </a:p>
          <a:p>
            <a:pPr>
              <a:buClr>
                <a:schemeClr val="accent4"/>
              </a:buClr>
              <a:defRPr/>
            </a:pPr>
            <a:r>
              <a:rPr lang="fr-FR" altLang="fr-FR" sz="1400" dirty="0"/>
              <a:t>   	</a:t>
            </a:r>
            <a:r>
              <a:rPr lang="fr-FR" altLang="fr-FR" sz="1400" dirty="0" smtClean="0"/>
              <a:t>Mise </a:t>
            </a:r>
            <a:r>
              <a:rPr lang="fr-FR" altLang="fr-FR" sz="1400" dirty="0"/>
              <a:t>en place de la signature électronique pour la Guadeloupe, La Martinique et la </a:t>
            </a:r>
            <a:r>
              <a:rPr lang="fr-FR" altLang="fr-FR" sz="1400" dirty="0" smtClean="0"/>
              <a:t>Corse</a:t>
            </a:r>
          </a:p>
          <a:p>
            <a:pPr>
              <a:buClr>
                <a:schemeClr val="accent4"/>
              </a:buClr>
              <a:defRPr/>
            </a:pPr>
            <a:endParaRPr lang="fr-FR" altLang="fr-FR" sz="1400" dirty="0"/>
          </a:p>
          <a:p>
            <a:pPr marL="285750" indent="-285750">
              <a:buClr>
                <a:schemeClr val="accent4"/>
              </a:buClr>
              <a:buFont typeface="Wingdings" panose="05000000000000000000" pitchFamily="2" charset="2"/>
              <a:buChar char="v"/>
              <a:defRPr/>
            </a:pPr>
            <a:r>
              <a:rPr lang="fr-FR" altLang="fr-FR" sz="1600" b="1" dirty="0"/>
              <a:t>Second confinement :</a:t>
            </a:r>
          </a:p>
          <a:p>
            <a:pPr marL="901700">
              <a:spcBef>
                <a:spcPts val="800"/>
              </a:spcBef>
              <a:buClr>
                <a:schemeClr val="accent4"/>
              </a:buClr>
              <a:defRPr/>
            </a:pPr>
            <a:r>
              <a:rPr lang="fr-FR" altLang="fr-FR" sz="1600" dirty="0"/>
              <a:t>	</a:t>
            </a:r>
            <a:r>
              <a:rPr lang="fr-FR" altLang="fr-FR" sz="1400" dirty="0"/>
              <a:t>Pendant la période de crise sanitaire  l’accueil des demandes de raccordement &gt; 36 </a:t>
            </a:r>
            <a:r>
              <a:rPr lang="fr-FR" altLang="fr-FR" sz="1400" dirty="0" err="1"/>
              <a:t>kVA</a:t>
            </a:r>
            <a:r>
              <a:rPr lang="fr-FR" altLang="fr-FR" sz="1400" dirty="0"/>
              <a:t> a été maintenu par l’ARD de 	Rennes</a:t>
            </a:r>
          </a:p>
          <a:p>
            <a:pPr marL="901700">
              <a:spcBef>
                <a:spcPts val="800"/>
              </a:spcBef>
              <a:buClr>
                <a:schemeClr val="accent4"/>
              </a:buClr>
              <a:defRPr/>
            </a:pPr>
            <a:r>
              <a:rPr lang="fr-FR" altLang="fr-FR" sz="1400" dirty="0"/>
              <a:t>	L’instruction des demandes se poursuit normalement</a:t>
            </a:r>
            <a:endParaRPr lang="fr-FR" altLang="fr-FR" sz="1600" dirty="0"/>
          </a:p>
          <a:p>
            <a:pPr marL="179388" indent="-179388">
              <a:spcBef>
                <a:spcPts val="1800"/>
              </a:spcBef>
              <a:buClr>
                <a:srgbClr val="C4D600"/>
              </a:buClr>
              <a:buFont typeface="Wingdings" panose="05000000000000000000" pitchFamily="2" charset="2"/>
              <a:buChar char=""/>
              <a:defRPr/>
            </a:pPr>
            <a:endParaRPr lang="fr-FR" sz="1400" b="1" dirty="0">
              <a:latin typeface="+mn-lt"/>
              <a:cs typeface="+mn-cs"/>
            </a:endParaRPr>
          </a:p>
        </p:txBody>
      </p:sp>
      <p:sp>
        <p:nvSpPr>
          <p:cNvPr id="2" name="Titre 1"/>
          <p:cNvSpPr>
            <a:spLocks noGrp="1"/>
          </p:cNvSpPr>
          <p:nvPr>
            <p:ph type="title"/>
          </p:nvPr>
        </p:nvSpPr>
        <p:spPr>
          <a:xfrm>
            <a:off x="395288" y="274638"/>
            <a:ext cx="8748712" cy="850900"/>
          </a:xfrm>
        </p:spPr>
        <p:txBody>
          <a:bodyPr/>
          <a:lstStyle/>
          <a:p>
            <a:pPr eaLnBrk="1" fontAlgn="auto" hangingPunct="1">
              <a:spcBef>
                <a:spcPts val="0"/>
              </a:spcBef>
              <a:spcAft>
                <a:spcPts val="0"/>
              </a:spcAft>
              <a:defRPr/>
            </a:pPr>
            <a:r>
              <a:rPr lang="fr-FR" sz="2600" dirty="0" smtClean="0">
                <a:solidFill>
                  <a:schemeClr val="accent4"/>
                </a:solidFill>
              </a:rPr>
              <a:t>divers</a:t>
            </a:r>
            <a:endParaRPr lang="fr-FR" sz="2600" dirty="0">
              <a:solidFill>
                <a:schemeClr val="accent4"/>
              </a:solidFill>
            </a:endParaRPr>
          </a:p>
        </p:txBody>
      </p:sp>
      <p:sp>
        <p:nvSpPr>
          <p:cNvPr id="7172" name="Espace réservé du pied de page 3"/>
          <p:cNvSpPr>
            <a:spLocks noGrp="1"/>
          </p:cNvSpPr>
          <p:nvPr>
            <p:ph type="ftr" sz="quarter" idx="14"/>
          </p:nvPr>
        </p:nvSpPr>
        <p:spPr bwMode="auto">
          <a:xfrm>
            <a:off x="6804248" y="6453336"/>
            <a:ext cx="2069733"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de-DE" altLang="fr-FR" sz="1200" dirty="0" smtClean="0"/>
              <a:t>EDF SEI - CCP du 17/11/2020</a:t>
            </a:r>
            <a:endParaRPr lang="fr-FR" altLang="fr-FR" sz="1200" dirty="0"/>
          </a:p>
        </p:txBody>
      </p:sp>
    </p:spTree>
    <p:extLst>
      <p:ext uri="{BB962C8B-B14F-4D97-AF65-F5344CB8AC3E}">
        <p14:creationId xmlns:p14="http://schemas.microsoft.com/office/powerpoint/2010/main" val="385888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17 11 2020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actualité réglementaire</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1198472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DF Bleu foncé avec photo">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0.xml><?xml version="1.0" encoding="utf-8"?>
<a:theme xmlns:a="http://schemas.openxmlformats.org/drawingml/2006/main" name="Autoconso - Déclinaison DTR et contractuell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1.xml><?xml version="1.0" encoding="utf-8"?>
<a:theme xmlns:a="http://schemas.openxmlformats.org/drawingml/2006/main" name="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2.xml><?xml version="1.0" encoding="utf-8"?>
<a:theme xmlns:a="http://schemas.openxmlformats.org/drawingml/2006/main" name="1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3.xml><?xml version="1.0" encoding="utf-8"?>
<a:theme xmlns:a="http://schemas.openxmlformats.org/drawingml/2006/main" name="2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4.xml><?xml version="1.0" encoding="utf-8"?>
<a:theme xmlns:a="http://schemas.openxmlformats.org/drawingml/2006/main" name="3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5.xml><?xml version="1.0" encoding="utf-8"?>
<a:theme xmlns:a="http://schemas.openxmlformats.org/drawingml/2006/main" name="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6.xml><?xml version="1.0" encoding="utf-8"?>
<a:theme xmlns:a="http://schemas.openxmlformats.org/drawingml/2006/main" name="1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7.xml><?xml version="1.0" encoding="utf-8"?>
<a:theme xmlns:a="http://schemas.openxmlformats.org/drawingml/2006/main" name="2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8.xml><?xml version="1.0" encoding="utf-8"?>
<a:theme xmlns:a="http://schemas.openxmlformats.org/drawingml/2006/main" name="3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9.xml><?xml version="1.0" encoding="utf-8"?>
<a:theme xmlns:a="http://schemas.openxmlformats.org/drawingml/2006/main" name="4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xml><?xml version="1.0" encoding="utf-8"?>
<a:theme xmlns:a="http://schemas.openxmlformats.org/drawingml/2006/main" name="1_Conception personnalisée">
  <a:themeElements>
    <a:clrScheme name="Nuancier EDF">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1.xml><?xml version="1.0" encoding="utf-8"?>
<a:theme xmlns:a="http://schemas.openxmlformats.org/drawingml/2006/main" name="EDFC 2019">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solidFill>
            <a:schemeClr val="accent5"/>
          </a:solidFill>
        </a:ln>
      </a:spPr>
      <a:bodyPr lIns="36000" tIns="36000" rIns="36000" bIns="36000"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extLst>
    <a:ext uri="{05A4C25C-085E-4340-85A3-A5531E510DB2}">
      <thm15:themeFamily xmlns:thm15="http://schemas.microsoft.com/office/thememl/2012/main" name="EDFC 2019" id="{83D5A443-548C-4CB5-A816-BE9367464E90}" vid="{0FEFC648-4A81-4922-A68B-B4031E5FB9F7}"/>
    </a:ext>
  </a:extLst>
</a:theme>
</file>

<file path=ppt/theme/theme22.xml><?xml version="1.0" encoding="utf-8"?>
<a:theme xmlns:a="http://schemas.openxmlformats.org/drawingml/2006/main" name="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3.xml><?xml version="1.0" encoding="utf-8"?>
<a:theme xmlns:a="http://schemas.openxmlformats.org/drawingml/2006/main" name="1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4.xml><?xml version="1.0" encoding="utf-8"?>
<a:theme xmlns:a="http://schemas.openxmlformats.org/drawingml/2006/main" name="2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5.xml><?xml version="1.0" encoding="utf-8"?>
<a:theme xmlns:a="http://schemas.openxmlformats.org/drawingml/2006/main" name="3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6.xml><?xml version="1.0" encoding="utf-8"?>
<a:theme xmlns:a="http://schemas.openxmlformats.org/drawingml/2006/main" name="4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7.xml><?xml version="1.0" encoding="utf-8"?>
<a:theme xmlns:a="http://schemas.openxmlformats.org/drawingml/2006/main" name="5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8.xml><?xml version="1.0" encoding="utf-8"?>
<a:theme xmlns:a="http://schemas.openxmlformats.org/drawingml/2006/main" name="6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9.xml><?xml version="1.0" encoding="utf-8"?>
<a:theme xmlns:a="http://schemas.openxmlformats.org/drawingml/2006/main" name="7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xml><?xml version="1.0" encoding="utf-8"?>
<a:theme xmlns:a="http://schemas.openxmlformats.org/drawingml/2006/main" name="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0.xml><?xml version="1.0" encoding="utf-8"?>
<a:theme xmlns:a="http://schemas.openxmlformats.org/drawingml/2006/main" name="8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1.xml><?xml version="1.0" encoding="utf-8"?>
<a:theme xmlns:a="http://schemas.openxmlformats.org/drawingml/2006/main" name="9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2.xml><?xml version="1.0" encoding="utf-8"?>
<a:theme xmlns:a="http://schemas.openxmlformats.org/drawingml/2006/main" name="15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3.xml><?xml version="1.0" encoding="utf-8"?>
<a:theme xmlns:a="http://schemas.openxmlformats.org/drawingml/2006/main" name="16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4.xml><?xml version="1.0" encoding="utf-8"?>
<a:theme xmlns:a="http://schemas.openxmlformats.org/drawingml/2006/main" name="17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5.xml><?xml version="1.0" encoding="utf-8"?>
<a:theme xmlns:a="http://schemas.openxmlformats.org/drawingml/2006/main" name="18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6.xml><?xml version="1.0" encoding="utf-8"?>
<a:theme xmlns:a="http://schemas.openxmlformats.org/drawingml/2006/main" name="19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7.xml><?xml version="1.0" encoding="utf-8"?>
<a:theme xmlns:a="http://schemas.openxmlformats.org/drawingml/2006/main" name="20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8.xml><?xml version="1.0" encoding="utf-8"?>
<a:theme xmlns:a="http://schemas.openxmlformats.org/drawingml/2006/main" name="21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9.xml><?xml version="1.0" encoding="utf-8"?>
<a:theme xmlns:a="http://schemas.openxmlformats.org/drawingml/2006/main" name="22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xml><?xml version="1.0" encoding="utf-8"?>
<a:theme xmlns:a="http://schemas.openxmlformats.org/drawingml/2006/main" name="1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0.xml><?xml version="1.0" encoding="utf-8"?>
<a:theme xmlns:a="http://schemas.openxmlformats.org/drawingml/2006/main" name="2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2.xml><?xml version="1.0" encoding="utf-8"?>
<a:theme xmlns:a="http://schemas.openxmlformats.org/drawingml/2006/main" name="3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5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6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7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49.xml><?xml version="1.0" encoding="utf-8"?>
<a:theme xmlns:a="http://schemas.openxmlformats.org/drawingml/2006/main" name="1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xml><?xml version="1.0" encoding="utf-8"?>
<a:theme xmlns:a="http://schemas.openxmlformats.org/drawingml/2006/main" name="2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50.xml><?xml version="1.0" encoding="utf-8"?>
<a:theme xmlns:a="http://schemas.openxmlformats.org/drawingml/2006/main" name="2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1.xml><?xml version="1.0" encoding="utf-8"?>
<a:theme xmlns:a="http://schemas.openxmlformats.org/drawingml/2006/main" name="3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2.xml><?xml version="1.0" encoding="utf-8"?>
<a:theme xmlns:a="http://schemas.openxmlformats.org/drawingml/2006/main" name="4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3.xml><?xml version="1.0" encoding="utf-8"?>
<a:theme xmlns:a="http://schemas.openxmlformats.org/drawingml/2006/main" name="5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4.xml><?xml version="1.0" encoding="utf-8"?>
<a:theme xmlns:a="http://schemas.openxmlformats.org/drawingml/2006/main" name="6_Modele SEI - Industriel">
  <a:themeElements>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0" rIns="36000" bIns="0" rtlCol="0">
        <a:spAutoFit/>
      </a:bodyPr>
      <a:lstStyle>
        <a:defPPr>
          <a:defRPr sz="1600" smtClean="0"/>
        </a:defPPr>
      </a:lstStyle>
    </a:txDef>
  </a:objectDefaults>
  <a:extraClrSchemeLst>
    <a:extraClrScheme>
      <a:clrScheme name="EDF Bleu foncé avec photo 1">
        <a:dk1>
          <a:srgbClr val="7F7F7F"/>
        </a:dk1>
        <a:lt1>
          <a:srgbClr val="FFFFFF"/>
        </a:lt1>
        <a:dk2>
          <a:srgbClr val="509E2F"/>
        </a:dk2>
        <a:lt2>
          <a:srgbClr val="C4D600"/>
        </a:lt2>
        <a:accent1>
          <a:srgbClr val="FE5815"/>
        </a:accent1>
        <a:accent2>
          <a:srgbClr val="FFA02F"/>
        </a:accent2>
        <a:accent3>
          <a:srgbClr val="FFFFFF"/>
        </a:accent3>
        <a:accent4>
          <a:srgbClr val="6C6C6C"/>
        </a:accent4>
        <a:accent5>
          <a:srgbClr val="FEB4AA"/>
        </a:accent5>
        <a:accent6>
          <a:srgbClr val="E7912A"/>
        </a:accent6>
        <a:hlink>
          <a:srgbClr val="005BBB"/>
        </a:hlink>
        <a:folHlink>
          <a:srgbClr val="001A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e SEI - Industriel.potx [Lecture seule]" id="{C581CD25-E4D0-4873-9835-B9B6268081C3}" vid="{D3252A32-EA72-47D7-92D6-44DF3EEFFA60}"/>
    </a:ext>
  </a:extLst>
</a:theme>
</file>

<file path=ppt/theme/theme5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7.xml><?xml version="1.0" encoding="utf-8"?>
<a:theme xmlns:a="http://schemas.openxmlformats.org/drawingml/2006/main" name="4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8.xml><?xml version="1.0" encoding="utf-8"?>
<a:theme xmlns:a="http://schemas.openxmlformats.org/drawingml/2006/main" name="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9.xml><?xml version="1.0" encoding="utf-8"?>
<a:theme xmlns:a="http://schemas.openxmlformats.org/drawingml/2006/main" name="2_OUVERTURE">
  <a:themeElements>
    <a:clrScheme name="Personnalisé 1">
      <a:dk1>
        <a:srgbClr val="000000"/>
      </a:dk1>
      <a:lt1>
        <a:srgbClr val="FFFFFF"/>
      </a:lt1>
      <a:dk2>
        <a:srgbClr val="E75113"/>
      </a:dk2>
      <a:lt2>
        <a:srgbClr val="87888A"/>
      </a:lt2>
      <a:accent1>
        <a:srgbClr val="023971"/>
      </a:accent1>
      <a:accent2>
        <a:srgbClr val="006AB3"/>
      </a:accent2>
      <a:accent3>
        <a:srgbClr val="49A93E"/>
      </a:accent3>
      <a:accent4>
        <a:srgbClr val="B0C700"/>
      </a:accent4>
      <a:accent5>
        <a:srgbClr val="F39D00"/>
      </a:accent5>
      <a:accent6>
        <a:srgbClr val="E75113"/>
      </a:accent6>
      <a:hlink>
        <a:srgbClr val="006AB3"/>
      </a:hlink>
      <a:folHlink>
        <a:srgbClr val="023971"/>
      </a:folHlink>
    </a:clrScheme>
    <a:fontScheme name="2_OUVERT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EDF_PPT2007_Bleu_fonc___avec_photo_v1</Template>
  <TotalTime>29590</TotalTime>
  <Words>2331</Words>
  <Application>Microsoft Office PowerPoint</Application>
  <PresentationFormat>Affichage à l'écran (4:3)</PresentationFormat>
  <Paragraphs>289</Paragraphs>
  <Slides>33</Slides>
  <Notes>11</Notes>
  <HiddenSlides>0</HiddenSlides>
  <MMClips>0</MMClips>
  <ScaleCrop>false</ScaleCrop>
  <HeadingPairs>
    <vt:vector size="8" baseType="variant">
      <vt:variant>
        <vt:lpstr>Polices utilisées</vt:lpstr>
      </vt:variant>
      <vt:variant>
        <vt:i4>5</vt:i4>
      </vt:variant>
      <vt:variant>
        <vt:lpstr>Thème</vt:lpstr>
      </vt:variant>
      <vt:variant>
        <vt:i4>54</vt:i4>
      </vt:variant>
      <vt:variant>
        <vt:lpstr>Serveurs OLE incorporés</vt:lpstr>
      </vt:variant>
      <vt:variant>
        <vt:i4>3</vt:i4>
      </vt:variant>
      <vt:variant>
        <vt:lpstr>Titres des diapositives</vt:lpstr>
      </vt:variant>
      <vt:variant>
        <vt:i4>33</vt:i4>
      </vt:variant>
    </vt:vector>
  </HeadingPairs>
  <TitlesOfParts>
    <vt:vector size="95" baseType="lpstr">
      <vt:lpstr>Arial</vt:lpstr>
      <vt:lpstr>Arial Black</vt:lpstr>
      <vt:lpstr>Calibri</vt:lpstr>
      <vt:lpstr>Symbol</vt:lpstr>
      <vt:lpstr>Wingdings</vt:lpstr>
      <vt:lpstr>EDF Bleu foncé avec photo</vt:lpstr>
      <vt:lpstr>1_Conception personnalisée</vt:lpstr>
      <vt:lpstr>Modele SEI - ENR EE</vt:lpstr>
      <vt:lpstr>1_Modele SEI - ENR EE</vt:lpstr>
      <vt:lpstr>2_Modele SEI - ENR EE</vt:lpstr>
      <vt:lpstr>3_Modele SEI - ENR EE</vt:lpstr>
      <vt:lpstr>4_Modele SEI - ENR EE</vt:lpstr>
      <vt:lpstr>Modele Power Point SEI Photo Vert </vt:lpstr>
      <vt:lpstr>2_OUVERTURE</vt:lpstr>
      <vt:lpstr>Autoconso - Déclinaison DTR et contractuelle</vt:lpstr>
      <vt:lpstr>EDF_PPT2007_Vert_clair_avec_photo_v1</vt:lpstr>
      <vt:lpstr>1_EDF_PPT2007_Vert_clair_avec_photo_v1</vt:lpstr>
      <vt:lpstr>2_EDF_PPT2007_Vert_clair_avec_photo_v1</vt:lpstr>
      <vt:lpstr>3_EDF_PPT2007_Vert_clair_avec_photo_v1</vt:lpstr>
      <vt:lpstr>Modele Power Point SEI Photo Bleu</vt:lpstr>
      <vt:lpstr>1_Modele Power Point SEI Photo Bleu</vt:lpstr>
      <vt:lpstr>2_Modele Power Point SEI Photo Bleu</vt:lpstr>
      <vt:lpstr>3_Modele Power Point SEI Photo Bleu</vt:lpstr>
      <vt:lpstr>4_Modele Power Point SEI Photo Bleu</vt:lpstr>
      <vt:lpstr>1_Modele Power Point SEI Photo Vert </vt:lpstr>
      <vt:lpstr>EDFC 2019</vt:lpstr>
      <vt:lpstr>Présentation à la DGEC et la CRE mai 2014 en cours</vt:lpstr>
      <vt:lpstr>1_Présentation à la DGEC et la CRE mai 2014 en cours</vt:lpstr>
      <vt:lpstr>2_Présentation à la DGEC et la CRE mai 2014 en cours</vt:lpstr>
      <vt:lpstr>3_Présentation à la DGEC et la CRE mai 2014 en cours</vt:lpstr>
      <vt:lpstr>4_Présentation à la DGEC et la CRE mai 2014 en cours</vt:lpstr>
      <vt:lpstr>5_Présentation à la DGEC et la CRE mai 2014 en cours</vt:lpstr>
      <vt:lpstr>6_Présentation à la DGEC et la CRE mai 2014 en cours</vt:lpstr>
      <vt:lpstr>7_Présentation à la DGEC et la CRE mai 2014 en cours</vt:lpstr>
      <vt:lpstr>8_Présentation à la DGEC et la CRE mai 2014 en cours</vt:lpstr>
      <vt:lpstr>9_Présentation à la DGEC et la CRE mai 2014 en cours</vt:lpstr>
      <vt:lpstr>15_EDF_PPT2007_Bleu_fonc___avec_photo_v1</vt:lpstr>
      <vt:lpstr>16_EDF_PPT2007_Bleu_fonc___avec_photo_v1</vt:lpstr>
      <vt:lpstr>17_EDF_PPT2007_Bleu_fonc___avec_photo_v1</vt:lpstr>
      <vt:lpstr>18_EDF_PPT2007_Bleu_fonc___avec_photo_v1</vt:lpstr>
      <vt:lpstr>19_EDF_PPT2007_Bleu_fonc___avec_photo_v1</vt:lpstr>
      <vt:lpstr>20_EDF_PPT2007_Bleu_fonc___avec_photo_v1</vt:lpstr>
      <vt:lpstr>21_EDF_PPT2007_Bleu_fonc___avec_photo_v1</vt:lpstr>
      <vt:lpstr>22_EDF_PPT2007_Bleu_fonc___avec_photo_v1</vt:lpstr>
      <vt:lpstr>2_Conception personnalisée</vt:lpstr>
      <vt:lpstr>5_Modele SEI - ENR EE</vt:lpstr>
      <vt:lpstr>3_TEXTE</vt:lpstr>
      <vt:lpstr>4_TEXTE</vt:lpstr>
      <vt:lpstr>5_TEXTE</vt:lpstr>
      <vt:lpstr>6_TEXTE</vt:lpstr>
      <vt:lpstr>7_TEXTE</vt:lpstr>
      <vt:lpstr>8_TEXTE</vt:lpstr>
      <vt:lpstr>Modele SEI - Industriel</vt:lpstr>
      <vt:lpstr>1_Modele SEI - Industriel</vt:lpstr>
      <vt:lpstr>2_Modele SEI - Industriel</vt:lpstr>
      <vt:lpstr>3_Modele SEI - Industriel</vt:lpstr>
      <vt:lpstr>4_Modele SEI - Industriel</vt:lpstr>
      <vt:lpstr>5_Modele SEI - Industriel</vt:lpstr>
      <vt:lpstr>6_Modele SEI - Industriel</vt:lpstr>
      <vt:lpstr>think-cell Slide</vt:lpstr>
      <vt:lpstr>Diapositive think-cell</vt:lpstr>
      <vt:lpstr>Acrobat Document</vt:lpstr>
      <vt:lpstr>Comite de concertation avec les producteurs</vt:lpstr>
      <vt:lpstr>Ordre du jour</vt:lpstr>
      <vt:lpstr>Crise sanitaire – Organisation EDF SEI</vt:lpstr>
      <vt:lpstr>EDF SEI - DRP ARD BERE  Dynamique des demandes de raccordement DES PRODUCTEURS SUP 36 kVA   MAJ : T3 2020   </vt:lpstr>
      <vt:lpstr>Dynamique des demandes de raccordement</vt:lpstr>
      <vt:lpstr>Dynamique des demandes selon les Centres</vt:lpstr>
      <vt:lpstr>AUTRES INDICATEURS &amp; DELAIS D’ENVOI DES OFFRES DE RACCORDEMENT</vt:lpstr>
      <vt:lpstr>divers</vt:lpstr>
      <vt:lpstr>CCP du 17 11 2020  actualité réglementaire</vt:lpstr>
      <vt:lpstr>Courriers DGEC</vt:lpstr>
      <vt:lpstr>Courriers DGEC</vt:lpstr>
      <vt:lpstr>Courriers DGEC</vt:lpstr>
      <vt:lpstr>Tarifs OA Photovoltaïque (S17)</vt:lpstr>
      <vt:lpstr>bilans gt et concertations</vt:lpstr>
      <vt:lpstr>Retour sur le GT Comptage du 9 juillet 2020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 L342-2 modifié par la loi ESSOC</vt:lpstr>
      <vt:lpstr>GT suivi de performance des installations</vt:lpstr>
      <vt:lpstr>GT suivi de performance des installations</vt:lpstr>
      <vt:lpstr>gt et concertations a venir</vt:lpstr>
      <vt:lpstr>Fiches de collecte </vt:lpstr>
      <vt:lpstr>SEI REF 07 </vt:lpstr>
      <vt:lpstr>AUTRES SEI REF XX</vt:lpstr>
      <vt:lpstr>AO PV 2019 (Avec et sans stockage) </vt:lpstr>
      <vt:lpstr>AO PV 2019 (Avec et sans stockage) </vt:lpstr>
      <vt:lpstr>Points divers</vt:lpstr>
      <vt:lpstr>POSTES EN CONTENEURS MÉTALLIQUES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Continuité de l’acces au réseau HTA</dc:title>
  <dc:creator>QUENET Sebastien</dc:creator>
  <cp:lastModifiedBy>QUENET Sebastien</cp:lastModifiedBy>
  <cp:revision>197</cp:revision>
  <cp:lastPrinted>2019-06-24T12:38:09Z</cp:lastPrinted>
  <dcterms:created xsi:type="dcterms:W3CDTF">2018-06-11T08:22:54Z</dcterms:created>
  <dcterms:modified xsi:type="dcterms:W3CDTF">2020-11-17T09:52:52Z</dcterms:modified>
</cp:coreProperties>
</file>